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
  </p:notesMasterIdLst>
  <p:handoutMasterIdLst>
    <p:handoutMasterId r:id="rId120"/>
  </p:handoutMasterIdLst>
  <p:sldIdLst>
    <p:sldId id="302" r:id="rId3"/>
    <p:sldId id="260" r:id="rId4"/>
    <p:sldId id="257" r:id="rId5"/>
    <p:sldId id="352" r:id="rId7"/>
    <p:sldId id="408" r:id="rId8"/>
    <p:sldId id="343" r:id="rId9"/>
    <p:sldId id="409" r:id="rId10"/>
    <p:sldId id="412" r:id="rId11"/>
    <p:sldId id="410" r:id="rId12"/>
    <p:sldId id="413" r:id="rId13"/>
    <p:sldId id="414" r:id="rId14"/>
    <p:sldId id="350" r:id="rId15"/>
    <p:sldId id="415" r:id="rId16"/>
    <p:sldId id="416" r:id="rId17"/>
    <p:sldId id="417" r:id="rId18"/>
    <p:sldId id="394" r:id="rId19"/>
    <p:sldId id="258" r:id="rId20"/>
    <p:sldId id="259" r:id="rId21"/>
    <p:sldId id="418" r:id="rId22"/>
    <p:sldId id="298" r:id="rId23"/>
    <p:sldId id="419" r:id="rId24"/>
    <p:sldId id="264" r:id="rId25"/>
    <p:sldId id="420" r:id="rId26"/>
    <p:sldId id="421" r:id="rId27"/>
    <p:sldId id="422" r:id="rId28"/>
    <p:sldId id="265" r:id="rId29"/>
    <p:sldId id="423" r:id="rId30"/>
    <p:sldId id="266" r:id="rId31"/>
    <p:sldId id="424" r:id="rId32"/>
    <p:sldId id="459" r:id="rId33"/>
    <p:sldId id="261" r:id="rId34"/>
    <p:sldId id="299" r:id="rId35"/>
    <p:sldId id="300" r:id="rId36"/>
    <p:sldId id="359" r:id="rId37"/>
    <p:sldId id="397" r:id="rId38"/>
    <p:sldId id="268" r:id="rId39"/>
    <p:sldId id="267" r:id="rId40"/>
    <p:sldId id="425" r:id="rId41"/>
    <p:sldId id="361" r:id="rId42"/>
    <p:sldId id="460" r:id="rId43"/>
    <p:sldId id="362" r:id="rId44"/>
    <p:sldId id="426" r:id="rId45"/>
    <p:sldId id="270" r:id="rId46"/>
    <p:sldId id="363" r:id="rId47"/>
    <p:sldId id="305" r:id="rId48"/>
    <p:sldId id="271" r:id="rId49"/>
    <p:sldId id="272" r:id="rId50"/>
    <p:sldId id="427" r:id="rId51"/>
    <p:sldId id="312" r:id="rId52"/>
    <p:sldId id="428" r:id="rId53"/>
    <p:sldId id="429" r:id="rId54"/>
    <p:sldId id="273" r:id="rId55"/>
    <p:sldId id="430" r:id="rId56"/>
    <p:sldId id="431" r:id="rId57"/>
    <p:sldId id="432" r:id="rId58"/>
    <p:sldId id="275" r:id="rId59"/>
    <p:sldId id="433" r:id="rId60"/>
    <p:sldId id="434" r:id="rId61"/>
    <p:sldId id="435" r:id="rId62"/>
    <p:sldId id="436" r:id="rId63"/>
    <p:sldId id="278" r:id="rId64"/>
    <p:sldId id="437" r:id="rId65"/>
    <p:sldId id="438" r:id="rId66"/>
    <p:sldId id="439" r:id="rId67"/>
    <p:sldId id="372" r:id="rId68"/>
    <p:sldId id="440" r:id="rId69"/>
    <p:sldId id="374" r:id="rId70"/>
    <p:sldId id="375" r:id="rId71"/>
    <p:sldId id="441" r:id="rId72"/>
    <p:sldId id="377" r:id="rId73"/>
    <p:sldId id="442" r:id="rId74"/>
    <p:sldId id="407" r:id="rId75"/>
    <p:sldId id="443" r:id="rId76"/>
    <p:sldId id="444" r:id="rId77"/>
    <p:sldId id="283" r:id="rId78"/>
    <p:sldId id="445" r:id="rId79"/>
    <p:sldId id="446" r:id="rId80"/>
    <p:sldId id="381" r:id="rId81"/>
    <p:sldId id="284" r:id="rId82"/>
    <p:sldId id="383" r:id="rId83"/>
    <p:sldId id="384" r:id="rId84"/>
    <p:sldId id="385" r:id="rId85"/>
    <p:sldId id="382" r:id="rId86"/>
    <p:sldId id="458" r:id="rId87"/>
    <p:sldId id="447" r:id="rId88"/>
    <p:sldId id="287" r:id="rId89"/>
    <p:sldId id="448" r:id="rId90"/>
    <p:sldId id="411" r:id="rId91"/>
    <p:sldId id="449" r:id="rId92"/>
    <p:sldId id="450" r:id="rId93"/>
    <p:sldId id="451" r:id="rId94"/>
    <p:sldId id="452" r:id="rId95"/>
    <p:sldId id="296" r:id="rId96"/>
    <p:sldId id="393" r:id="rId97"/>
    <p:sldId id="453" r:id="rId98"/>
    <p:sldId id="395" r:id="rId99"/>
    <p:sldId id="396" r:id="rId100"/>
    <p:sldId id="454" r:id="rId101"/>
    <p:sldId id="455" r:id="rId102"/>
    <p:sldId id="456" r:id="rId103"/>
    <p:sldId id="398" r:id="rId104"/>
    <p:sldId id="401" r:id="rId105"/>
    <p:sldId id="462" r:id="rId106"/>
    <p:sldId id="457" r:id="rId107"/>
    <p:sldId id="293" r:id="rId108"/>
    <p:sldId id="402" r:id="rId109"/>
    <p:sldId id="403" r:id="rId110"/>
    <p:sldId id="404" r:id="rId111"/>
    <p:sldId id="294" r:id="rId112"/>
    <p:sldId id="336" r:id="rId113"/>
    <p:sldId id="295" r:id="rId114"/>
    <p:sldId id="337" r:id="rId115"/>
    <p:sldId id="297" r:id="rId116"/>
    <p:sldId id="544" r:id="rId117"/>
    <p:sldId id="545" r:id="rId118"/>
    <p:sldId id="461" r:id="rId119"/>
  </p:sldIdLst>
  <p:sldSz cx="12192000" cy="6858000"/>
  <p:notesSz cx="9144000" cy="6858000"/>
  <p:custDataLst>
    <p:tags r:id="rId1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a:srgbClr val="000000"/>
    <a:srgbClr val="005286"/>
    <a:srgbClr val="FFC000"/>
    <a:srgbClr val="FFFFFF"/>
    <a:srgbClr val="FEFF00"/>
    <a:srgbClr val="CCFFFF"/>
    <a:srgbClr val="86DEE5"/>
    <a:srgbClr val="85DE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91" autoAdjust="0"/>
    <p:restoredTop sz="95355" autoAdjust="0"/>
  </p:normalViewPr>
  <p:slideViewPr>
    <p:cSldViewPr snapToGrid="0" snapToObjects="1">
      <p:cViewPr varScale="1">
        <p:scale>
          <a:sx n="70" d="100"/>
          <a:sy n="70" d="100"/>
        </p:scale>
        <p:origin x="572" y="52"/>
      </p:cViewPr>
      <p:guideLst/>
    </p:cSldViewPr>
  </p:slideViewPr>
  <p:notesTextViewPr>
    <p:cViewPr>
      <p:scale>
        <a:sx n="1" d="1"/>
        <a:sy n="1" d="1"/>
      </p:scale>
      <p:origin x="0" y="0"/>
    </p:cViewPr>
  </p:notesTextViewPr>
  <p:sorterViewPr>
    <p:cViewPr>
      <p:scale>
        <a:sx n="20" d="100"/>
        <a:sy n="20" d="100"/>
      </p:scale>
      <p:origin x="0" y="0"/>
    </p:cViewPr>
  </p:sorterViewPr>
  <p:notesViewPr>
    <p:cSldViewPr snapToGrid="0" snapToObjects="1">
      <p:cViewPr varScale="1">
        <p:scale>
          <a:sx n="132" d="100"/>
          <a:sy n="132" d="100"/>
        </p:scale>
        <p:origin x="2600" y="17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5" Type="http://schemas.openxmlformats.org/officeDocument/2006/relationships/tags" Target="tags/tag201.xml"/><Relationship Id="rId124" Type="http://schemas.openxmlformats.org/officeDocument/2006/relationships/commentAuthors" Target="commentAuthors.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handoutMaster" Target="handoutMasters/handoutMaster1.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2.vml.rels><?xml version="1.0" encoding="UTF-8" standalone="yes"?>
<Relationships xmlns="http://schemas.openxmlformats.org/package/2006/relationships"><Relationship Id="rId7" Type="http://schemas.openxmlformats.org/officeDocument/2006/relationships/image" Target="../media/image123.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181.emf"/><Relationship Id="rId8" Type="http://schemas.openxmlformats.org/officeDocument/2006/relationships/image" Target="../media/image180.emf"/><Relationship Id="rId7" Type="http://schemas.openxmlformats.org/officeDocument/2006/relationships/image" Target="../media/image179.emf"/><Relationship Id="rId6" Type="http://schemas.openxmlformats.org/officeDocument/2006/relationships/image" Target="../media/image178.emf"/><Relationship Id="rId5" Type="http://schemas.openxmlformats.org/officeDocument/2006/relationships/image" Target="../media/image177.emf"/><Relationship Id="rId4" Type="http://schemas.openxmlformats.org/officeDocument/2006/relationships/image" Target="../media/image176.emf"/><Relationship Id="rId3" Type="http://schemas.openxmlformats.org/officeDocument/2006/relationships/image" Target="../media/image175.emf"/><Relationship Id="rId2" Type="http://schemas.openxmlformats.org/officeDocument/2006/relationships/image" Target="../media/image174.emf"/><Relationship Id="rId10" Type="http://schemas.openxmlformats.org/officeDocument/2006/relationships/image" Target="../media/image182.emf"/><Relationship Id="rId1" Type="http://schemas.openxmlformats.org/officeDocument/2006/relationships/image" Target="../media/image173.emf"/></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206.emf"/><Relationship Id="rId3" Type="http://schemas.openxmlformats.org/officeDocument/2006/relationships/image" Target="../media/image205.emf"/><Relationship Id="rId2" Type="http://schemas.openxmlformats.org/officeDocument/2006/relationships/image" Target="../media/image204.emf"/><Relationship Id="rId1" Type="http://schemas.openxmlformats.org/officeDocument/2006/relationships/image" Target="../media/image20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7.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09.wmf"/><Relationship Id="rId1" Type="http://schemas.openxmlformats.org/officeDocument/2006/relationships/image" Target="../media/image20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17.wmf"/><Relationship Id="rId1" Type="http://schemas.openxmlformats.org/officeDocument/2006/relationships/image" Target="../media/image21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3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33.vml.rels><?xml version="1.0" encoding="UTF-8" standalone="yes"?>
<Relationships xmlns="http://schemas.openxmlformats.org/package/2006/relationships"><Relationship Id="rId9" Type="http://schemas.openxmlformats.org/officeDocument/2006/relationships/image" Target="../media/image251.wmf"/><Relationship Id="rId8" Type="http://schemas.openxmlformats.org/officeDocument/2006/relationships/image" Target="../media/image42.wmf"/><Relationship Id="rId7" Type="http://schemas.openxmlformats.org/officeDocument/2006/relationships/image" Target="../media/image248.emf"/><Relationship Id="rId6" Type="http://schemas.openxmlformats.org/officeDocument/2006/relationships/image" Target="../media/image247.emf"/><Relationship Id="rId5" Type="http://schemas.openxmlformats.org/officeDocument/2006/relationships/image" Target="../media/image246.emf"/><Relationship Id="rId4" Type="http://schemas.openxmlformats.org/officeDocument/2006/relationships/image" Target="../media/image245.emf"/><Relationship Id="rId3" Type="http://schemas.openxmlformats.org/officeDocument/2006/relationships/image" Target="../media/image244.emf"/><Relationship Id="rId2" Type="http://schemas.openxmlformats.org/officeDocument/2006/relationships/image" Target="../media/image243.emf"/><Relationship Id="rId1" Type="http://schemas.openxmlformats.org/officeDocument/2006/relationships/image" Target="../media/image24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5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56.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65.wmf"/><Relationship Id="rId1" Type="http://schemas.openxmlformats.org/officeDocument/2006/relationships/image" Target="../media/image26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71.wmf"/><Relationship Id="rId1" Type="http://schemas.openxmlformats.org/officeDocument/2006/relationships/image" Target="../media/image2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104.wmf"/><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4950CCA3-30C2-5A44-AD2B-A74C8EC2D7A1}" type="datetimeFigureOut">
              <a:rPr kumimoji="1" lang="zh-CN" altLang="en-US" smtClean="0"/>
            </a:fld>
            <a:endParaRPr kumimoji="1"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7FDE2B1-AB8A-C94F-9CD9-69CEDAC9760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36CBFDA-6706-4E52-BCCE-58D4CF9DCC5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07BA9DF-11C6-4871-A9BB-21A7DFF9FCD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组合逻辑电路：将逻辑门以一定的方式组合在一起，使其具有一定逻辑功能的电路。组合逻辑电路时一种无记忆电路；在任何时刻，电路的输出状态仅取决于这一时刻的输入状态，与电路原来的状态无关，简称组合电路。</a:t>
            </a:r>
            <a:endParaRPr lang="zh-CN" altLang="en-US"/>
          </a:p>
          <a:p>
            <a:r>
              <a:rPr lang="zh-CN" altLang="en-US"/>
              <a:t>    </a:t>
            </a:r>
            <a:r>
              <a:rPr lang="en-US" altLang="zh-CN"/>
              <a:t>2</a:t>
            </a:r>
            <a:r>
              <a:rPr lang="zh-CN" altLang="en-US"/>
              <a:t>个特点：由逻辑门电路组成；输出与输入之间不存在反馈回路。</a:t>
            </a:r>
            <a:endParaRPr lang="zh-CN" altLang="en-US"/>
          </a:p>
          <a:p>
            <a:r>
              <a:rPr lang="zh-CN" altLang="en-US"/>
              <a:t>    </a:t>
            </a:r>
            <a:endParaRPr lang="zh-CN" altLang="en-US"/>
          </a:p>
          <a:p>
            <a:endParaRPr lang="zh-CN" altLang="en-US"/>
          </a:p>
          <a:p>
            <a:endParaRPr lang="zh-CN" altLang="en-US"/>
          </a:p>
        </p:txBody>
      </p:sp>
      <p:sp>
        <p:nvSpPr>
          <p:cNvPr id="10244"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C3A38AE1-8295-44BA-99BD-A94B3CCC59F9}"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异或运算之后再进行非运算，则成为同或运算。实现同或运算的电路称为同或门。</a:t>
            </a:r>
            <a:endParaRPr lang="en-US" altLang="zh-CN"/>
          </a:p>
          <a:p>
            <a:r>
              <a:rPr lang="en-US" altLang="zh-CN"/>
              <a:t>N</a:t>
            </a:r>
            <a:r>
              <a:rPr lang="zh-CN" altLang="en-US"/>
              <a:t>个变量的同或逻辑运算的输入变量的取值组合中，有偶数个</a:t>
            </a:r>
            <a:r>
              <a:rPr lang="en-US" altLang="zh-CN"/>
              <a:t>1</a:t>
            </a:r>
            <a:r>
              <a:rPr lang="zh-CN" altLang="en-US"/>
              <a:t>时，同或逻辑运算的输出值为</a:t>
            </a:r>
            <a:r>
              <a:rPr lang="en-US" altLang="zh-CN"/>
              <a:t>1</a:t>
            </a:r>
            <a:r>
              <a:rPr lang="zh-CN" altLang="en-US"/>
              <a:t>，反之为</a:t>
            </a:r>
            <a:r>
              <a:rPr lang="en-US" altLang="zh-CN"/>
              <a:t>0</a:t>
            </a:r>
            <a:endParaRPr lang="zh-CN" altLang="en-US"/>
          </a:p>
        </p:txBody>
      </p:sp>
      <p:sp>
        <p:nvSpPr>
          <p:cNvPr id="34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184ED9C6-05A4-4869-B1F0-51FC73CE78AB}"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xfrm>
            <a:off x="2286000" y="514350"/>
            <a:ext cx="4572000" cy="2571750"/>
          </a:xfrm>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以上各定律均可用公理来证明，方法是将逻辑变量分别用</a:t>
            </a:r>
            <a:r>
              <a:rPr lang="en-US" altLang="zh-CN"/>
              <a:t>0</a:t>
            </a:r>
            <a:r>
              <a:rPr lang="zh-CN" altLang="en-US"/>
              <a:t>和</a:t>
            </a:r>
            <a:r>
              <a:rPr lang="en-US" altLang="zh-CN"/>
              <a:t>1</a:t>
            </a:r>
            <a:r>
              <a:rPr lang="zh-CN" altLang="en-US"/>
              <a:t>代入，所得的表达式符合公理</a:t>
            </a:r>
            <a:r>
              <a:rPr lang="en-US" altLang="zh-CN"/>
              <a:t>2-</a:t>
            </a:r>
            <a:r>
              <a:rPr lang="zh-CN" altLang="en-US"/>
              <a:t>公理</a:t>
            </a:r>
            <a:r>
              <a:rPr lang="en-US" altLang="zh-CN"/>
              <a:t>5.</a:t>
            </a:r>
            <a:endParaRPr lang="zh-CN" altLang="en-US"/>
          </a:p>
        </p:txBody>
      </p:sp>
      <p:sp>
        <p:nvSpPr>
          <p:cNvPr id="17412"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0421B368-8FA9-4161-817B-ED5AFE84A67F}"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xfrm>
            <a:off x="2286000" y="514350"/>
            <a:ext cx="4572000" cy="2571750"/>
          </a:xfrm>
        </p:spPr>
      </p:sp>
      <p:sp>
        <p:nvSpPr>
          <p:cNvPr id="29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代入规则：任何一个含有变量</a:t>
            </a:r>
            <a:r>
              <a:rPr lang="en-US" altLang="zh-CN"/>
              <a:t>A</a:t>
            </a:r>
            <a:r>
              <a:rPr lang="zh-CN" altLang="en-US"/>
              <a:t>的逻辑等式，如果将所有出现</a:t>
            </a:r>
            <a:r>
              <a:rPr lang="en-US" altLang="zh-CN"/>
              <a:t>A</a:t>
            </a:r>
            <a:r>
              <a:rPr lang="zh-CN" altLang="en-US"/>
              <a:t>的位置都代之以同一个逻辑函数</a:t>
            </a:r>
            <a:r>
              <a:rPr lang="en-US" altLang="zh-CN"/>
              <a:t>F</a:t>
            </a:r>
            <a:r>
              <a:rPr lang="zh-CN" altLang="en-US"/>
              <a:t>，则等式仍然成立。</a:t>
            </a:r>
            <a:endParaRPr lang="zh-CN" altLang="en-US"/>
          </a:p>
          <a:p>
            <a:r>
              <a:rPr lang="zh-CN" altLang="en-US"/>
              <a:t>    反演规则：对于任何一个逻辑表达式</a:t>
            </a:r>
            <a:r>
              <a:rPr lang="en-US" altLang="zh-CN"/>
              <a:t>F</a:t>
            </a:r>
            <a:r>
              <a:rPr lang="zh-CN" altLang="en-US"/>
              <a:t>，若将其中所有的与变成或，或变成与，</a:t>
            </a:r>
            <a:r>
              <a:rPr lang="en-US" altLang="zh-CN"/>
              <a:t>0</a:t>
            </a:r>
            <a:r>
              <a:rPr lang="zh-CN" altLang="en-US"/>
              <a:t>变成</a:t>
            </a:r>
            <a:r>
              <a:rPr lang="en-US" altLang="zh-CN"/>
              <a:t>1,1</a:t>
            </a:r>
            <a:r>
              <a:rPr lang="zh-CN" altLang="en-US"/>
              <a:t>变成</a:t>
            </a:r>
            <a:r>
              <a:rPr lang="en-US" altLang="zh-CN"/>
              <a:t>0</a:t>
            </a:r>
            <a:r>
              <a:rPr lang="zh-CN" altLang="en-US"/>
              <a:t>，原变量变成反变量，反变量变成原变量，则得到的结果就是</a:t>
            </a:r>
            <a:r>
              <a:rPr lang="en-US" altLang="zh-CN"/>
              <a:t>F’</a:t>
            </a:r>
            <a:r>
              <a:rPr lang="zh-CN" altLang="en-US"/>
              <a:t>。为求已知逻辑函数的反函数提供的方便。</a:t>
            </a:r>
            <a:endParaRPr lang="zh-CN" altLang="en-US"/>
          </a:p>
          <a:p>
            <a:r>
              <a:rPr lang="zh-CN" altLang="en-US"/>
              <a:t>    应用反演规则需遵守</a:t>
            </a:r>
            <a:r>
              <a:rPr lang="en-US" altLang="zh-CN"/>
              <a:t>2</a:t>
            </a:r>
            <a:r>
              <a:rPr lang="zh-CN" altLang="en-US"/>
              <a:t>个原则：</a:t>
            </a:r>
            <a:endParaRPr lang="zh-CN" altLang="en-US"/>
          </a:p>
          <a:p>
            <a:r>
              <a:rPr lang="en-US" altLang="zh-CN"/>
              <a:t>1</a:t>
            </a:r>
            <a:r>
              <a:rPr lang="zh-CN" altLang="en-US"/>
              <a:t>、保持原函数中的运算符号的优先顺序不变。</a:t>
            </a:r>
            <a:endParaRPr lang="zh-CN" altLang="en-US"/>
          </a:p>
          <a:p>
            <a:r>
              <a:rPr lang="en-US" altLang="zh-CN"/>
              <a:t>2</a:t>
            </a:r>
            <a:r>
              <a:rPr lang="zh-CN" altLang="en-US"/>
              <a:t>、不属于单个变量上的反号应保留不变，或不属于单个变量上的反号下面的函数当一个变量处理。</a:t>
            </a:r>
            <a:endParaRPr lang="zh-CN" altLang="en-US"/>
          </a:p>
        </p:txBody>
      </p:sp>
      <p:sp>
        <p:nvSpPr>
          <p:cNvPr id="29700"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0040F110-5A5D-44AB-BCD2-725888DD17A8}"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2286000" y="514350"/>
            <a:ext cx="4572000" cy="2571750"/>
          </a:xfrm>
        </p:spPr>
      </p:sp>
      <p:sp>
        <p:nvSpPr>
          <p:cNvPr id="33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对偶规则：对于任何一个逻辑表达式</a:t>
            </a:r>
            <a:r>
              <a:rPr lang="en-US" altLang="zh-CN"/>
              <a:t>F</a:t>
            </a:r>
            <a:r>
              <a:rPr lang="zh-CN" altLang="en-US"/>
              <a:t>，如果将式中所有的与换成或，或换成与，</a:t>
            </a:r>
            <a:r>
              <a:rPr lang="en-US" altLang="zh-CN"/>
              <a:t>0</a:t>
            </a:r>
            <a:r>
              <a:rPr lang="zh-CN" altLang="en-US"/>
              <a:t>换成</a:t>
            </a:r>
            <a:r>
              <a:rPr lang="en-US" altLang="zh-CN"/>
              <a:t>1,1</a:t>
            </a:r>
            <a:r>
              <a:rPr lang="zh-CN" altLang="en-US"/>
              <a:t>换成</a:t>
            </a:r>
            <a:r>
              <a:rPr lang="en-US" altLang="zh-CN"/>
              <a:t>0</a:t>
            </a:r>
            <a:r>
              <a:rPr lang="zh-CN" altLang="en-US"/>
              <a:t>，而变量保持不变，原表达式中的运算优先顺序不变，则得到一个新的表达式，称为</a:t>
            </a:r>
            <a:r>
              <a:rPr lang="en-US" altLang="zh-CN"/>
              <a:t>F</a:t>
            </a:r>
            <a:r>
              <a:rPr lang="zh-CN" altLang="en-US"/>
              <a:t>的对偶式</a:t>
            </a:r>
            <a:r>
              <a:rPr lang="en-US" altLang="zh-CN"/>
              <a:t>F</a:t>
            </a:r>
            <a:r>
              <a:rPr lang="zh-CN" altLang="en-US" baseline="30000"/>
              <a:t>* </a:t>
            </a:r>
            <a:endParaRPr lang="zh-CN" altLang="en-US" baseline="30000"/>
          </a:p>
        </p:txBody>
      </p:sp>
      <p:sp>
        <p:nvSpPr>
          <p:cNvPr id="3379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8362FBF-20E4-4AA5-B65C-01C1FFBE0562}"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xfrm>
            <a:off x="2286000" y="514350"/>
            <a:ext cx="4572000" cy="2571750"/>
          </a:xfrm>
        </p:spPr>
      </p:sp>
      <p:sp>
        <p:nvSpPr>
          <p:cNvPr id="368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a:t>F*=</a:t>
            </a:r>
            <a:r>
              <a:rPr lang="zh-CN" altLang="en-US"/>
              <a:t>对偶规则</a:t>
            </a:r>
            <a:r>
              <a:rPr lang="en-US" altLang="zh-CN"/>
              <a:t>=</a:t>
            </a:r>
            <a:r>
              <a:rPr lang="zh-CN" altLang="en-US"/>
              <a:t>分配律</a:t>
            </a:r>
            <a:endParaRPr lang="zh-CN" altLang="en-US"/>
          </a:p>
          <a:p>
            <a:r>
              <a:rPr lang="zh-CN" altLang="en-US"/>
              <a:t>  </a:t>
            </a:r>
            <a:r>
              <a:rPr lang="en-US" altLang="zh-CN"/>
              <a:t>=</a:t>
            </a:r>
            <a:r>
              <a:rPr lang="zh-CN" altLang="en-US"/>
              <a:t>重叠律</a:t>
            </a:r>
            <a:r>
              <a:rPr lang="en-US" altLang="zh-CN"/>
              <a:t>=</a:t>
            </a:r>
            <a:r>
              <a:rPr lang="zh-CN" altLang="en-US"/>
              <a:t>分配律</a:t>
            </a:r>
            <a:endParaRPr lang="zh-CN" altLang="en-US"/>
          </a:p>
          <a:p>
            <a:r>
              <a:rPr lang="zh-CN" altLang="en-US"/>
              <a:t>  </a:t>
            </a:r>
            <a:r>
              <a:rPr lang="en-US" altLang="zh-CN"/>
              <a:t>=</a:t>
            </a:r>
            <a:r>
              <a:rPr lang="zh-CN" altLang="en-US"/>
              <a:t>分配律</a:t>
            </a:r>
            <a:endParaRPr lang="zh-CN" altLang="en-US"/>
          </a:p>
          <a:p>
            <a:r>
              <a:rPr lang="zh-CN" altLang="en-US"/>
              <a:t>  </a:t>
            </a:r>
            <a:r>
              <a:rPr lang="en-US" altLang="zh-CN"/>
              <a:t>=</a:t>
            </a:r>
            <a:r>
              <a:rPr lang="zh-CN" altLang="en-US"/>
              <a:t>提取化简</a:t>
            </a:r>
            <a:r>
              <a:rPr lang="en-US" altLang="zh-CN"/>
              <a:t>=F</a:t>
            </a:r>
            <a:endParaRPr lang="en-US" altLang="zh-CN"/>
          </a:p>
          <a:p>
            <a:r>
              <a:rPr lang="en-US" altLang="zh-CN"/>
              <a:t>  </a:t>
            </a:r>
            <a:endParaRPr lang="zh-CN" altLang="en-US"/>
          </a:p>
        </p:txBody>
      </p:sp>
      <p:sp>
        <p:nvSpPr>
          <p:cNvPr id="36868"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8A0A2B93-F35E-4B23-87EB-1D7A343C6C61}"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xfrm>
            <a:off x="2286000" y="514350"/>
            <a:ext cx="4572000" cy="2571750"/>
          </a:xfrm>
        </p:spPr>
      </p:sp>
      <p:sp>
        <p:nvSpPr>
          <p:cNvPr id="204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包含律表明：在含有互反因子的两个积项中，如果除去这两个互反因子外，其他因子均为另一个积项的因子，则另一个积项就是多余的，可以消掉。</a:t>
            </a:r>
            <a:endParaRPr lang="zh-CN" altLang="en-US"/>
          </a:p>
        </p:txBody>
      </p:sp>
      <p:sp>
        <p:nvSpPr>
          <p:cNvPr id="20484"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9BF280B0-39B1-4BBA-A0AC-80D9B5FA287A}"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2286000" y="514350"/>
            <a:ext cx="4572000" cy="2571750"/>
          </a:xfrm>
        </p:spPr>
      </p:sp>
      <p:sp>
        <p:nvSpPr>
          <p:cNvPr id="38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乘积项表述：没有括号，以纯粹的与或运算关系表述的方法。适合于计算机处理和自动化设计。</a:t>
            </a:r>
            <a:endParaRPr lang="zh-CN" altLang="en-US"/>
          </a:p>
          <a:p>
            <a:r>
              <a:rPr lang="zh-CN" altLang="en-US"/>
              <a:t>逻辑图：将逻辑元件图形符号连接起来表示逻辑函数的方法。</a:t>
            </a:r>
            <a:endParaRPr lang="zh-CN" altLang="en-US"/>
          </a:p>
          <a:p>
            <a:endParaRPr lang="zh-CN" altLang="en-US"/>
          </a:p>
          <a:p>
            <a:endParaRPr lang="zh-CN" altLang="en-US"/>
          </a:p>
        </p:txBody>
      </p:sp>
      <p:sp>
        <p:nvSpPr>
          <p:cNvPr id="389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0992E8B6-846F-47B0-8FA8-099143F7D8FC}"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2286000" y="514350"/>
            <a:ext cx="4572000" cy="2571750"/>
          </a:xfrm>
        </p:spPr>
      </p:sp>
      <p:sp>
        <p:nvSpPr>
          <p:cNvPr id="38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乘积项表述：没有括号，以纯粹的与或运算关系表述的方法。适合于计算机处理和自动化设计。</a:t>
            </a:r>
            <a:endParaRPr lang="zh-CN" altLang="en-US"/>
          </a:p>
          <a:p>
            <a:r>
              <a:rPr lang="zh-CN" altLang="en-US"/>
              <a:t>逻辑图：将逻辑元件图形符号连接起来表示逻辑函数的方法。</a:t>
            </a:r>
            <a:endParaRPr lang="zh-CN" altLang="en-US"/>
          </a:p>
          <a:p>
            <a:endParaRPr lang="zh-CN" altLang="en-US"/>
          </a:p>
          <a:p>
            <a:endParaRPr lang="zh-CN" altLang="en-US"/>
          </a:p>
        </p:txBody>
      </p:sp>
      <p:sp>
        <p:nvSpPr>
          <p:cNvPr id="389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0992E8B6-846F-47B0-8FA8-099143F7D8FC}"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xfrm>
            <a:off x="2286000" y="514350"/>
            <a:ext cx="4572000" cy="2571750"/>
          </a:xfrm>
        </p:spPr>
      </p:sp>
      <p:sp>
        <p:nvSpPr>
          <p:cNvPr id="440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由于逻辑函数的表达形式不唯一，为便于研究，引入逻辑函数标准形式的概念。建立在最小项和最大项概念的基础上。</a:t>
            </a:r>
            <a:endParaRPr lang="zh-CN" altLang="en-US"/>
          </a:p>
          <a:p>
            <a:r>
              <a:rPr lang="zh-CN" altLang="en-US"/>
              <a:t>最小项：设有</a:t>
            </a:r>
            <a:r>
              <a:rPr lang="en-US" altLang="zh-CN"/>
              <a:t>n</a:t>
            </a:r>
            <a:r>
              <a:rPr lang="zh-CN" altLang="en-US"/>
              <a:t>个变量，它们所组成的具有</a:t>
            </a:r>
            <a:r>
              <a:rPr lang="en-US" altLang="zh-CN"/>
              <a:t>n</a:t>
            </a:r>
            <a:r>
              <a:rPr lang="zh-CN" altLang="en-US"/>
              <a:t>个变量的与项中，每个变量以原变量或反变量的形式出现一次，且仅出现一次，则这个乘积项称为最小项。</a:t>
            </a:r>
            <a:endParaRPr lang="zh-CN" altLang="en-US"/>
          </a:p>
          <a:p>
            <a:r>
              <a:rPr lang="zh-CN" altLang="en-US"/>
              <a:t>最小项记作</a:t>
            </a:r>
            <a:r>
              <a:rPr lang="en-US" altLang="zh-CN"/>
              <a:t>m</a:t>
            </a:r>
            <a:r>
              <a:rPr lang="en-US" altLang="zh-CN" baseline="-25000"/>
              <a:t>i </a:t>
            </a:r>
            <a:r>
              <a:rPr lang="zh-CN" altLang="en-US"/>
              <a:t>按照变量顺序将最小项中的原变量用</a:t>
            </a:r>
            <a:r>
              <a:rPr lang="en-US" altLang="zh-CN"/>
              <a:t>1</a:t>
            </a:r>
            <a:r>
              <a:rPr lang="zh-CN" altLang="en-US"/>
              <a:t>表示，反变量用</a:t>
            </a:r>
            <a:r>
              <a:rPr lang="en-US" altLang="zh-CN"/>
              <a:t>0</a:t>
            </a:r>
            <a:r>
              <a:rPr lang="zh-CN" altLang="en-US"/>
              <a:t>表示，由此得到一个二进制数。与该二进制数对应的十进制数，就是下标</a:t>
            </a:r>
            <a:r>
              <a:rPr lang="en-US" altLang="zh-CN"/>
              <a:t>i</a:t>
            </a:r>
            <a:r>
              <a:rPr lang="zh-CN" altLang="en-US"/>
              <a:t>的值</a:t>
            </a:r>
            <a:endParaRPr lang="zh-CN" altLang="en-US"/>
          </a:p>
          <a:p>
            <a:endParaRPr lang="zh-CN" altLang="en-US"/>
          </a:p>
        </p:txBody>
      </p:sp>
      <p:sp>
        <p:nvSpPr>
          <p:cNvPr id="4403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96CF6C1D-7E9D-4792-AC5B-A6496CF6A1EC}"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p:sp>
      <p:sp>
        <p:nvSpPr>
          <p:cNvPr id="12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逻辑表达式：一般为与或式，通过变换可实现用不同门电路组成逻辑图。在一定程度上可以直接用于自动化设计的描述。</a:t>
            </a:r>
            <a:endParaRPr lang="zh-CN" altLang="en-US"/>
          </a:p>
          <a:p>
            <a:r>
              <a:rPr lang="zh-CN" altLang="en-US"/>
              <a:t>真值表：直观地反映出变量取值与函数之间的关系，通过对其进行状态赋值可得到对应的真值表。是判断逻辑关系的有效手段，有利于计算机对逻辑的自动设计。</a:t>
            </a:r>
            <a:endParaRPr lang="zh-CN" altLang="en-US"/>
          </a:p>
          <a:p>
            <a:r>
              <a:rPr lang="zh-CN" altLang="en-US"/>
              <a:t>卡诺图：化简逻辑函数的主要工具，为最后实现逻辑图做必要准备。</a:t>
            </a:r>
            <a:endParaRPr lang="zh-CN" altLang="en-US"/>
          </a:p>
          <a:p>
            <a:r>
              <a:rPr lang="zh-CN" altLang="en-US"/>
              <a:t>逻辑图：表示变量之间的逻辑关系，只适合表达局部或小规模逻辑。</a:t>
            </a:r>
            <a:endParaRPr lang="zh-CN" altLang="en-US"/>
          </a:p>
        </p:txBody>
      </p:sp>
      <p:sp>
        <p:nvSpPr>
          <p:cNvPr id="12292" name="灯片编号占位符 3"/>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D4F2872E-44CC-44A0-A54B-1E7171582735}"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xfrm>
            <a:off x="2286000" y="514350"/>
            <a:ext cx="4572000" cy="2571750"/>
          </a:xfrm>
        </p:spPr>
      </p:sp>
      <p:sp>
        <p:nvSpPr>
          <p:cNvPr id="440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由于逻辑函数的表达形式不唯一，为便于研究，引入逻辑函数标准形式的概念。建立在最小项和最大项概念的基础上。</a:t>
            </a:r>
            <a:endParaRPr lang="zh-CN" altLang="en-US"/>
          </a:p>
          <a:p>
            <a:r>
              <a:rPr lang="zh-CN" altLang="en-US"/>
              <a:t>最小项：设有</a:t>
            </a:r>
            <a:r>
              <a:rPr lang="en-US" altLang="zh-CN"/>
              <a:t>n</a:t>
            </a:r>
            <a:r>
              <a:rPr lang="zh-CN" altLang="en-US"/>
              <a:t>个变量，它们所组成的具有</a:t>
            </a:r>
            <a:r>
              <a:rPr lang="en-US" altLang="zh-CN"/>
              <a:t>n</a:t>
            </a:r>
            <a:r>
              <a:rPr lang="zh-CN" altLang="en-US"/>
              <a:t>个变量的与项中，每个变量以原变量或反变量的形式出现一次，且仅出现一次，则这个乘积项称为最小项。</a:t>
            </a:r>
            <a:endParaRPr lang="zh-CN" altLang="en-US"/>
          </a:p>
          <a:p>
            <a:r>
              <a:rPr lang="zh-CN" altLang="en-US"/>
              <a:t>最小项记作</a:t>
            </a:r>
            <a:r>
              <a:rPr lang="en-US" altLang="zh-CN"/>
              <a:t>m</a:t>
            </a:r>
            <a:r>
              <a:rPr lang="en-US" altLang="zh-CN" baseline="-25000"/>
              <a:t>i </a:t>
            </a:r>
            <a:r>
              <a:rPr lang="zh-CN" altLang="en-US"/>
              <a:t>按照变量顺序将最小项中的原变量用</a:t>
            </a:r>
            <a:r>
              <a:rPr lang="en-US" altLang="zh-CN"/>
              <a:t>1</a:t>
            </a:r>
            <a:r>
              <a:rPr lang="zh-CN" altLang="en-US"/>
              <a:t>表示，反变量用</a:t>
            </a:r>
            <a:r>
              <a:rPr lang="en-US" altLang="zh-CN"/>
              <a:t>0</a:t>
            </a:r>
            <a:r>
              <a:rPr lang="zh-CN" altLang="en-US"/>
              <a:t>表示，由此得到一个二进制数。与该二进制数对应的十进制数，就是下标</a:t>
            </a:r>
            <a:r>
              <a:rPr lang="en-US" altLang="zh-CN"/>
              <a:t>i</a:t>
            </a:r>
            <a:r>
              <a:rPr lang="zh-CN" altLang="en-US"/>
              <a:t>的值</a:t>
            </a:r>
            <a:endParaRPr lang="zh-CN" altLang="en-US"/>
          </a:p>
          <a:p>
            <a:endParaRPr lang="zh-CN" altLang="en-US"/>
          </a:p>
        </p:txBody>
      </p:sp>
      <p:sp>
        <p:nvSpPr>
          <p:cNvPr id="4403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96CF6C1D-7E9D-4792-AC5B-A6496CF6A1EC}"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2B1C82AF-060F-43AC-993A-26B6AF216C75}"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2286000" y="514350"/>
            <a:ext cx="4572000" cy="2571750"/>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    传统小规模逻辑设计情况下，逻辑函数表达式越简单，实现这个逻辑函数所需要的器件就越少，占用硬件资源也越少，逻辑电路结构也越简单，电路成本也越低，因此手工设计中，需要通过化简找到逻辑函数的最简形式。</a:t>
            </a:r>
            <a:endParaRPr lang="zh-CN" altLang="en-US"/>
          </a:p>
          <a:p>
            <a:r>
              <a:rPr lang="zh-CN" altLang="en-US"/>
              <a:t>    常用化简方法</a:t>
            </a:r>
            <a:r>
              <a:rPr lang="en-US" altLang="zh-CN"/>
              <a:t>2</a:t>
            </a:r>
            <a:r>
              <a:rPr lang="zh-CN" altLang="en-US"/>
              <a:t>种：一种是基于逻辑代数的公式法化简，另一种是图形法化简。</a:t>
            </a:r>
            <a:endParaRPr lang="zh-CN" altLang="en-US"/>
          </a:p>
        </p:txBody>
      </p:sp>
      <p:sp>
        <p:nvSpPr>
          <p:cNvPr id="6451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31CE441C-481D-4CDF-A970-BE1300EAAA2B}"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xfrm>
            <a:off x="2286000" y="514350"/>
            <a:ext cx="4572000" cy="2571750"/>
          </a:xfrm>
        </p:spPr>
      </p:sp>
      <p:sp>
        <p:nvSpPr>
          <p:cNvPr id="768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逻辑代数化简法缺点：需要掌握一定的化简技巧，熟练运用逻辑代数的公式、定理、定律。</a:t>
            </a:r>
            <a:endParaRPr lang="zh-CN" altLang="en-US"/>
          </a:p>
          <a:p>
            <a:r>
              <a:rPr lang="zh-CN" altLang="en-US"/>
              <a:t>卡诺图化简法：相对简单易行。美国工程师卡诺</a:t>
            </a:r>
            <a:endParaRPr lang="zh-CN" altLang="en-US"/>
          </a:p>
          <a:p>
            <a:r>
              <a:rPr lang="zh-CN" altLang="en-US"/>
              <a:t>与或表达式卡诺图表示方法：把表达式中的每个最小项所对应的方格中填入</a:t>
            </a:r>
            <a:r>
              <a:rPr lang="en-US" altLang="zh-CN"/>
              <a:t>1</a:t>
            </a:r>
            <a:r>
              <a:rPr lang="zh-CN" altLang="en-US"/>
              <a:t>，其余方格填入</a:t>
            </a:r>
            <a:r>
              <a:rPr lang="en-US" altLang="zh-CN"/>
              <a:t>0.</a:t>
            </a:r>
            <a:endParaRPr lang="zh-CN" altLang="en-US"/>
          </a:p>
        </p:txBody>
      </p:sp>
      <p:sp>
        <p:nvSpPr>
          <p:cNvPr id="76804"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462D8607-E314-4593-BFB5-045F75ADF288}"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xfrm>
            <a:off x="2286000" y="514350"/>
            <a:ext cx="4572000" cy="2571750"/>
          </a:xfrm>
        </p:spPr>
      </p:sp>
      <p:sp>
        <p:nvSpPr>
          <p:cNvPr id="768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逻辑代数化简法缺点：需要掌握一定的化简技巧，熟练运用逻辑代数的公式、定理、定律。</a:t>
            </a:r>
            <a:endParaRPr lang="zh-CN" altLang="en-US"/>
          </a:p>
          <a:p>
            <a:r>
              <a:rPr lang="zh-CN" altLang="en-US"/>
              <a:t>卡诺图化简法：相对简单易行。美国工程师卡诺</a:t>
            </a:r>
            <a:endParaRPr lang="zh-CN" altLang="en-US"/>
          </a:p>
          <a:p>
            <a:r>
              <a:rPr lang="zh-CN" altLang="en-US"/>
              <a:t>与或表达式卡诺图表示方法：把表达式中的每个最小项所对应的方格中填入</a:t>
            </a:r>
            <a:r>
              <a:rPr lang="en-US" altLang="zh-CN"/>
              <a:t>1</a:t>
            </a:r>
            <a:r>
              <a:rPr lang="zh-CN" altLang="en-US"/>
              <a:t>，其余方格填入</a:t>
            </a:r>
            <a:r>
              <a:rPr lang="en-US" altLang="zh-CN"/>
              <a:t>0.</a:t>
            </a:r>
            <a:endParaRPr lang="zh-CN" altLang="en-US"/>
          </a:p>
        </p:txBody>
      </p:sp>
      <p:sp>
        <p:nvSpPr>
          <p:cNvPr id="76804"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462D8607-E314-4593-BFB5-045F75ADF288}"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xfrm>
            <a:off x="2286000" y="514350"/>
            <a:ext cx="4572000" cy="2571750"/>
          </a:xfrm>
        </p:spPr>
      </p:sp>
      <p:sp>
        <p:nvSpPr>
          <p:cNvPr id="768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逻辑代数化简法缺点：需要掌握一定的化简技巧，熟练运用逻辑代数的公式、定理、定律。</a:t>
            </a:r>
            <a:endParaRPr lang="zh-CN" altLang="en-US"/>
          </a:p>
          <a:p>
            <a:r>
              <a:rPr lang="zh-CN" altLang="en-US"/>
              <a:t>卡诺图化简法：相对简单易行。美国工程师卡诺</a:t>
            </a:r>
            <a:endParaRPr lang="zh-CN" altLang="en-US"/>
          </a:p>
          <a:p>
            <a:r>
              <a:rPr lang="zh-CN" altLang="en-US"/>
              <a:t>与或表达式卡诺图表示方法：把表达式中的每个最小项所对应的方格中填入</a:t>
            </a:r>
            <a:r>
              <a:rPr lang="en-US" altLang="zh-CN"/>
              <a:t>1</a:t>
            </a:r>
            <a:r>
              <a:rPr lang="zh-CN" altLang="en-US"/>
              <a:t>，其余方格填入</a:t>
            </a:r>
            <a:r>
              <a:rPr lang="en-US" altLang="zh-CN"/>
              <a:t>0.</a:t>
            </a:r>
            <a:endParaRPr lang="zh-CN" altLang="en-US"/>
          </a:p>
        </p:txBody>
      </p:sp>
      <p:sp>
        <p:nvSpPr>
          <p:cNvPr id="76804"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462D8607-E314-4593-BFB5-045F75ADF288}"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xfrm>
            <a:off x="2286000" y="514350"/>
            <a:ext cx="4572000" cy="2571750"/>
          </a:xfrm>
        </p:spPr>
      </p:sp>
      <p:sp>
        <p:nvSpPr>
          <p:cNvPr id="768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逻辑代数化简法缺点：需要掌握一定的化简技巧，熟练运用逻辑代数的公式、定理、定律。</a:t>
            </a:r>
            <a:endParaRPr lang="zh-CN" altLang="en-US"/>
          </a:p>
          <a:p>
            <a:r>
              <a:rPr lang="zh-CN" altLang="en-US"/>
              <a:t>卡诺图化简法：相对简单易行。美国工程师卡诺</a:t>
            </a:r>
            <a:endParaRPr lang="zh-CN" altLang="en-US"/>
          </a:p>
          <a:p>
            <a:r>
              <a:rPr lang="zh-CN" altLang="en-US"/>
              <a:t>与或表达式卡诺图表示方法：把表达式中的每个最小项所对应的方格中填入</a:t>
            </a:r>
            <a:r>
              <a:rPr lang="en-US" altLang="zh-CN"/>
              <a:t>1</a:t>
            </a:r>
            <a:r>
              <a:rPr lang="zh-CN" altLang="en-US"/>
              <a:t>，其余方格填入</a:t>
            </a:r>
            <a:r>
              <a:rPr lang="en-US" altLang="zh-CN"/>
              <a:t>0.</a:t>
            </a:r>
            <a:endParaRPr lang="zh-CN" altLang="en-US"/>
          </a:p>
        </p:txBody>
      </p:sp>
      <p:sp>
        <p:nvSpPr>
          <p:cNvPr id="76804"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462D8607-E314-4593-BFB5-045F75ADF288}"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xfrm>
            <a:off x="2286000" y="514350"/>
            <a:ext cx="4572000" cy="2571750"/>
          </a:xfrm>
        </p:spPr>
      </p:sp>
      <p:sp>
        <p:nvSpPr>
          <p:cNvPr id="819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a:t>1</a:t>
            </a:r>
            <a:r>
              <a:rPr lang="zh-CN" altLang="en-US"/>
              <a:t>、逻辑相邻性：卡诺图中，若两个最小项之间只有一个变量取值不同，其余变量相同。这两个最小项称为逻辑相邻最小项。</a:t>
            </a:r>
            <a:endParaRPr lang="zh-CN" altLang="en-US"/>
          </a:p>
          <a:p>
            <a:r>
              <a:rPr lang="en-US" altLang="zh-CN"/>
              <a:t>2</a:t>
            </a:r>
            <a:r>
              <a:rPr lang="zh-CN" altLang="en-US"/>
              <a:t>、与卡诺图中心轴对称的左右两边方格对应的最小项之间，及上下两边方格对应的最小项之间，也是逻辑相邻最小项。</a:t>
            </a:r>
            <a:endParaRPr lang="zh-CN" altLang="en-US"/>
          </a:p>
          <a:p>
            <a:r>
              <a:rPr lang="en-US" altLang="zh-CN"/>
              <a:t>3</a:t>
            </a:r>
            <a:r>
              <a:rPr lang="zh-CN" altLang="en-US"/>
              <a:t>、化简是实质：在卡诺图中寻找逻辑相邻最小项，并将它们进行合并。</a:t>
            </a:r>
            <a:endParaRPr lang="zh-CN" altLang="en-US"/>
          </a:p>
          <a:p>
            <a:endParaRPr lang="zh-CN" altLang="en-US"/>
          </a:p>
        </p:txBody>
      </p:sp>
      <p:sp>
        <p:nvSpPr>
          <p:cNvPr id="81924"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1221E327-AEFE-46B0-96EB-CD3331FA899D}"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2286000" y="514350"/>
            <a:ext cx="4572000" cy="2571750"/>
          </a:xfrm>
        </p:spPr>
      </p:sp>
      <p:sp>
        <p:nvSpPr>
          <p:cNvPr id="1003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实际逻辑问题中，存在由一组输入变量产生多个输出函数的问题，如果只是鼓励的求出各个输出逻辑函数的最简表达式，然后设计电路将其拼在一起，一般不能保证逻辑电路的整体最简。因为函数之间往往存在相互联系，具有某些共同部分。因此，因做整体考虑，化简时找出各输出函数的公用项，使电路整体最简。</a:t>
            </a:r>
            <a:endParaRPr lang="zh-CN" altLang="en-US"/>
          </a:p>
        </p:txBody>
      </p:sp>
      <p:sp>
        <p:nvSpPr>
          <p:cNvPr id="100356" name="灯片编号占位符 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buFont typeface="Arial" panose="020B0604020202020204" pitchFamily="34" charset="0"/>
              <a:buNone/>
            </a:pPr>
            <a:fld id="{D156B53F-758F-4B45-88CF-C13B720FAD50}" type="slidenum">
              <a:rPr lang="zh-CN" altLang="en-US" sz="1200"/>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2B1C82AF-060F-43AC-993A-26B6AF216C75}"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2B1C82AF-060F-43AC-993A-26B6AF216C75}"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能够实现与、或、非逻辑功能的电路分别称为与门、或门、非门。</a:t>
            </a:r>
            <a:endParaRPr lang="en-US" altLang="zh-CN"/>
          </a:p>
          <a:p>
            <a:r>
              <a:rPr lang="zh-CN" altLang="en-US"/>
              <a:t>门电路的逻辑功能可以用图形的方式来表示。</a:t>
            </a:r>
            <a:endParaRPr lang="zh-CN" altLang="en-US"/>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E35CD07-5295-4C89-B35D-366219E89C34}"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复合逻辑门：实现复合逻辑运算（基本逻辑运算的复合）的电路。</a:t>
            </a:r>
            <a:endParaRPr lang="en-US" altLang="zh-CN"/>
          </a:p>
          <a:p>
            <a:r>
              <a:rPr lang="zh-CN" altLang="en-US"/>
              <a:t>有</a:t>
            </a:r>
            <a:r>
              <a:rPr lang="en-US" altLang="zh-CN"/>
              <a:t>0</a:t>
            </a:r>
            <a:r>
              <a:rPr lang="zh-CN" altLang="en-US"/>
              <a:t>出</a:t>
            </a:r>
            <a:r>
              <a:rPr lang="en-US" altLang="zh-CN"/>
              <a:t>1</a:t>
            </a:r>
            <a:r>
              <a:rPr lang="zh-CN" altLang="en-US"/>
              <a:t>，全</a:t>
            </a:r>
            <a:r>
              <a:rPr lang="en-US" altLang="zh-CN"/>
              <a:t>1</a:t>
            </a:r>
            <a:r>
              <a:rPr lang="zh-CN" altLang="en-US"/>
              <a:t>为</a:t>
            </a:r>
            <a:r>
              <a:rPr lang="en-US" altLang="zh-CN"/>
              <a:t>0.     </a:t>
            </a:r>
            <a:endParaRPr lang="en-US" altLang="zh-CN"/>
          </a:p>
          <a:p>
            <a:r>
              <a:rPr lang="zh-CN" altLang="en-US"/>
              <a:t>与非门是万能门，可作为反相器（</a:t>
            </a:r>
            <a:r>
              <a:rPr lang="en-US" altLang="zh-CN"/>
              <a:t>B=1</a:t>
            </a:r>
            <a:r>
              <a:rPr lang="zh-CN" altLang="en-US"/>
              <a:t>或</a:t>
            </a:r>
            <a:r>
              <a:rPr lang="en-US" altLang="zh-CN"/>
              <a:t>B=A</a:t>
            </a:r>
            <a:r>
              <a:rPr lang="zh-CN" altLang="en-US"/>
              <a:t>）。</a:t>
            </a:r>
            <a:endParaRPr lang="en-US" altLang="zh-CN"/>
          </a:p>
          <a:p>
            <a:r>
              <a:rPr lang="zh-CN" altLang="en-US"/>
              <a:t>衡量一个数字系统占用的逻辑资源的多少及系统规模大小的最小单元。例如，逻辑规模</a:t>
            </a:r>
            <a:r>
              <a:rPr lang="en-US" altLang="zh-CN"/>
              <a:t>5000</a:t>
            </a:r>
            <a:r>
              <a:rPr lang="zh-CN" altLang="en-US"/>
              <a:t>门，此系统约需</a:t>
            </a:r>
            <a:r>
              <a:rPr lang="en-US" altLang="zh-CN"/>
              <a:t>5000</a:t>
            </a:r>
            <a:r>
              <a:rPr lang="zh-CN" altLang="en-US"/>
              <a:t>个与非门。</a:t>
            </a:r>
            <a:endParaRPr lang="zh-CN" altLang="en-US"/>
          </a:p>
        </p:txBody>
      </p:sp>
      <p:sp>
        <p:nvSpPr>
          <p:cNvPr id="28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B75D436-3D14-475D-B33C-06C96D7004CE}"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复合逻辑门：实现复合逻辑运算（基本逻辑运算的复合）的电路。</a:t>
            </a:r>
            <a:endParaRPr lang="en-US" altLang="zh-CN"/>
          </a:p>
          <a:p>
            <a:r>
              <a:rPr lang="zh-CN" altLang="en-US"/>
              <a:t>有</a:t>
            </a:r>
            <a:r>
              <a:rPr lang="en-US" altLang="zh-CN"/>
              <a:t>0</a:t>
            </a:r>
            <a:r>
              <a:rPr lang="zh-CN" altLang="en-US"/>
              <a:t>出</a:t>
            </a:r>
            <a:r>
              <a:rPr lang="en-US" altLang="zh-CN"/>
              <a:t>1</a:t>
            </a:r>
            <a:r>
              <a:rPr lang="zh-CN" altLang="en-US"/>
              <a:t>，全</a:t>
            </a:r>
            <a:r>
              <a:rPr lang="en-US" altLang="zh-CN"/>
              <a:t>1</a:t>
            </a:r>
            <a:r>
              <a:rPr lang="zh-CN" altLang="en-US"/>
              <a:t>为</a:t>
            </a:r>
            <a:r>
              <a:rPr lang="en-US" altLang="zh-CN"/>
              <a:t>0.     </a:t>
            </a:r>
            <a:endParaRPr lang="en-US" altLang="zh-CN"/>
          </a:p>
          <a:p>
            <a:r>
              <a:rPr lang="zh-CN" altLang="en-US"/>
              <a:t>与非门是万能门，可作为反相器（</a:t>
            </a:r>
            <a:r>
              <a:rPr lang="en-US" altLang="zh-CN"/>
              <a:t>B=1</a:t>
            </a:r>
            <a:r>
              <a:rPr lang="zh-CN" altLang="en-US"/>
              <a:t>或</a:t>
            </a:r>
            <a:r>
              <a:rPr lang="en-US" altLang="zh-CN"/>
              <a:t>B=A</a:t>
            </a:r>
            <a:r>
              <a:rPr lang="zh-CN" altLang="en-US"/>
              <a:t>）。</a:t>
            </a:r>
            <a:endParaRPr lang="en-US" altLang="zh-CN"/>
          </a:p>
          <a:p>
            <a:r>
              <a:rPr lang="zh-CN" altLang="en-US"/>
              <a:t>衡量一个数字系统占用的逻辑资源的多少及系统规模大小的最小单元。例如，逻辑规模</a:t>
            </a:r>
            <a:r>
              <a:rPr lang="en-US" altLang="zh-CN"/>
              <a:t>5000</a:t>
            </a:r>
            <a:r>
              <a:rPr lang="zh-CN" altLang="en-US"/>
              <a:t>门，此系统约需</a:t>
            </a:r>
            <a:r>
              <a:rPr lang="en-US" altLang="zh-CN"/>
              <a:t>5000</a:t>
            </a:r>
            <a:r>
              <a:rPr lang="zh-CN" altLang="en-US"/>
              <a:t>个与非门。</a:t>
            </a:r>
            <a:endParaRPr lang="zh-CN" altLang="en-US"/>
          </a:p>
        </p:txBody>
      </p:sp>
      <p:sp>
        <p:nvSpPr>
          <p:cNvPr id="28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B75D436-3D14-475D-B33C-06C96D7004CE}"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当两个输入端取值不同时，输出为</a:t>
            </a:r>
            <a:r>
              <a:rPr lang="en-US" altLang="zh-CN"/>
              <a:t>1</a:t>
            </a:r>
            <a:r>
              <a:rPr lang="zh-CN" altLang="en-US"/>
              <a:t>；当两个输入端取值相同时，输出为</a:t>
            </a:r>
            <a:r>
              <a:rPr lang="en-US" altLang="zh-CN"/>
              <a:t>0.</a:t>
            </a:r>
            <a:endParaRPr lang="en-US" altLang="zh-CN"/>
          </a:p>
          <a:p>
            <a:r>
              <a:rPr lang="zh-CN" altLang="en-US"/>
              <a:t>异或门：实现异或逻辑运算的逻辑电路。</a:t>
            </a:r>
            <a:endParaRPr lang="en-US" altLang="zh-CN"/>
          </a:p>
          <a:p>
            <a:r>
              <a:rPr lang="en-US" altLang="zh-CN"/>
              <a:t>A=1</a:t>
            </a:r>
            <a:r>
              <a:rPr lang="zh-CN" altLang="en-US"/>
              <a:t>时，</a:t>
            </a:r>
            <a:r>
              <a:rPr lang="en-US" altLang="zh-CN"/>
              <a:t>Y=</a:t>
            </a:r>
            <a:r>
              <a:rPr lang="zh-CN" altLang="en-US"/>
              <a:t>！</a:t>
            </a:r>
            <a:r>
              <a:rPr lang="en-US" altLang="zh-CN"/>
              <a:t>B</a:t>
            </a:r>
            <a:r>
              <a:rPr lang="zh-CN" altLang="en-US"/>
              <a:t>（反相器），</a:t>
            </a:r>
            <a:r>
              <a:rPr lang="en-US" altLang="zh-CN"/>
              <a:t>A=0</a:t>
            </a:r>
            <a:r>
              <a:rPr lang="zh-CN" altLang="en-US"/>
              <a:t>时，</a:t>
            </a:r>
            <a:r>
              <a:rPr lang="en-US" altLang="zh-CN"/>
              <a:t>Y=B</a:t>
            </a:r>
            <a:r>
              <a:rPr lang="zh-CN" altLang="en-US"/>
              <a:t>（缓冲器，导线）</a:t>
            </a:r>
            <a:endParaRPr lang="en-US" altLang="zh-CN"/>
          </a:p>
          <a:p>
            <a:r>
              <a:rPr lang="zh-CN" altLang="en-US"/>
              <a:t>对于</a:t>
            </a:r>
            <a:r>
              <a:rPr lang="en-US" altLang="zh-CN"/>
              <a:t>N</a:t>
            </a:r>
            <a:r>
              <a:rPr lang="zh-CN" altLang="en-US"/>
              <a:t>个变量的异或逻辑，当输入变量的取值组合中，有奇数个</a:t>
            </a:r>
            <a:r>
              <a:rPr lang="en-US" altLang="zh-CN"/>
              <a:t>1</a:t>
            </a:r>
            <a:r>
              <a:rPr lang="zh-CN" altLang="en-US"/>
              <a:t>时，异或逻辑运算输出</a:t>
            </a:r>
            <a:r>
              <a:rPr lang="en-US" altLang="zh-CN"/>
              <a:t>1</a:t>
            </a:r>
            <a:r>
              <a:rPr lang="zh-CN" altLang="en-US"/>
              <a:t>，反之输出为</a:t>
            </a:r>
            <a:r>
              <a:rPr lang="en-US" altLang="zh-CN"/>
              <a:t>0</a:t>
            </a:r>
            <a:endParaRPr lang="zh-CN" altLang="en-US"/>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62FDD66-DA7B-4A35-9D2D-2A6182FD9672}"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stretch>
            <a:fillRect/>
          </a:stretch>
        </p:blipFill>
        <p:spPr>
          <a:xfrm>
            <a:off x="0" y="377002"/>
            <a:ext cx="12192000" cy="6012075"/>
          </a:xfrm>
          <a:prstGeom prst="rect">
            <a:avLst/>
          </a:prstGeom>
        </p:spPr>
      </p:pic>
      <p:pic>
        <p:nvPicPr>
          <p:cNvPr id="16" name="图片 15"/>
          <p:cNvPicPr>
            <a:picLocks noChangeAspect="1"/>
          </p:cNvPicPr>
          <p:nvPr userDrawn="1"/>
        </p:nvPicPr>
        <p:blipFill>
          <a:blip r:embed="rId3"/>
          <a:stretch>
            <a:fillRect/>
          </a:stretch>
        </p:blipFill>
        <p:spPr>
          <a:xfrm>
            <a:off x="733425" y="466537"/>
            <a:ext cx="428625" cy="411480"/>
          </a:xfrm>
          <a:prstGeom prst="rect">
            <a:avLst/>
          </a:prstGeom>
        </p:spPr>
      </p:pic>
      <p:sp>
        <p:nvSpPr>
          <p:cNvPr id="17" name="文本框 16"/>
          <p:cNvSpPr txBox="1"/>
          <p:nvPr userDrawn="1"/>
        </p:nvSpPr>
        <p:spPr>
          <a:xfrm>
            <a:off x="1198185" y="466537"/>
            <a:ext cx="1569660" cy="369332"/>
          </a:xfrm>
          <a:prstGeom prst="rect">
            <a:avLst/>
          </a:prstGeom>
          <a:noFill/>
        </p:spPr>
        <p:txBody>
          <a:bodyPr wrap="none" rtlCol="0">
            <a:spAutoFit/>
          </a:bodyPr>
          <a:lstStyle/>
          <a:p>
            <a:r>
              <a:rPr kumimoji="1" lang="zh-CN" altLang="en-US" sz="1800" dirty="0">
                <a:solidFill>
                  <a:srgbClr val="005286"/>
                </a:solidFill>
                <a:latin typeface="Songti SC" panose="02010600040101010101" pitchFamily="2" charset="-122"/>
                <a:ea typeface="Songti SC" panose="02010600040101010101" pitchFamily="2" charset="-122"/>
              </a:rPr>
              <a:t>数字电路课程</a:t>
            </a:r>
            <a:endParaRPr kumimoji="1" lang="zh-CN" altLang="en-US" sz="1800" dirty="0">
              <a:solidFill>
                <a:srgbClr val="005286"/>
              </a:solidFill>
              <a:latin typeface="Songti SC" panose="02010600040101010101" pitchFamily="2" charset="-122"/>
              <a:ea typeface="Songti SC" panose="02010600040101010101" pitchFamily="2" charset="-122"/>
            </a:endParaRPr>
          </a:p>
        </p:txBody>
      </p:sp>
      <p:sp>
        <p:nvSpPr>
          <p:cNvPr id="21" name="文本占位符 20"/>
          <p:cNvSpPr>
            <a:spLocks noGrp="1"/>
          </p:cNvSpPr>
          <p:nvPr>
            <p:ph type="body" sz="quarter" idx="10" hasCustomPrompt="1"/>
          </p:nvPr>
        </p:nvSpPr>
        <p:spPr>
          <a:xfrm>
            <a:off x="5838981" y="2681755"/>
            <a:ext cx="1498392" cy="480023"/>
          </a:xfrm>
        </p:spPr>
        <p:txBody>
          <a:bodyPr>
            <a:normAutofit/>
          </a:bodyPr>
          <a:lstStyle>
            <a:lvl1pPr>
              <a:defRPr sz="2000" b="1" i="0">
                <a:solidFill>
                  <a:srgbClr val="005286"/>
                </a:solidFill>
                <a:latin typeface="Songti SC" panose="02010600040101010101" pitchFamily="2" charset="-122"/>
                <a:ea typeface="Songti SC" panose="02010600040101010101" pitchFamily="2" charset="-122"/>
              </a:defRPr>
            </a:lvl1pPr>
          </a:lstStyle>
          <a:p>
            <a:pPr lvl="0"/>
            <a:r>
              <a:rPr kumimoji="1" lang="zh-CN" altLang="en-US" dirty="0"/>
              <a:t>第*章</a:t>
            </a:r>
            <a:endParaRPr kumimoji="1" lang="zh-CN" altLang="en-US" dirty="0"/>
          </a:p>
        </p:txBody>
      </p:sp>
      <p:sp>
        <p:nvSpPr>
          <p:cNvPr id="25" name="文本占位符 24"/>
          <p:cNvSpPr>
            <a:spLocks noGrp="1"/>
          </p:cNvSpPr>
          <p:nvPr>
            <p:ph type="body" sz="quarter" idx="11" hasCustomPrompt="1"/>
          </p:nvPr>
        </p:nvSpPr>
        <p:spPr>
          <a:xfrm>
            <a:off x="1404937" y="3321478"/>
            <a:ext cx="5932436" cy="793322"/>
          </a:xfrm>
        </p:spPr>
        <p:txBody>
          <a:bodyPr>
            <a:noAutofit/>
          </a:bodyPr>
          <a:lstStyle>
            <a:lvl1pPr algn="r">
              <a:defRPr sz="3600" b="1" i="0">
                <a:solidFill>
                  <a:srgbClr val="005286"/>
                </a:solidFill>
                <a:latin typeface="Songti SC Black" panose="02010600040101010101" pitchFamily="2" charset="-122"/>
                <a:ea typeface="Songti SC Black" panose="02010600040101010101" pitchFamily="2" charset="-122"/>
              </a:defRPr>
            </a:lvl1pPr>
          </a:lstStyle>
          <a:p>
            <a:pPr lvl="0"/>
            <a:r>
              <a:rPr kumimoji="1" lang="zh-CN" altLang="en-US" dirty="0"/>
              <a:t>章节名称</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a:xfrm>
            <a:off x="9448800" y="6466713"/>
            <a:ext cx="2743200" cy="365125"/>
          </a:xfrm>
        </p:spPr>
        <p:txBody>
          <a:bodyPr/>
          <a:lstStyle>
            <a:lvl1pPr>
              <a:defRPr sz="1400">
                <a:solidFill>
                  <a:schemeClr val="tx1"/>
                </a:solidFill>
              </a:defRPr>
            </a:lvl1p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a:xfrm>
            <a:off x="9448800" y="6475222"/>
            <a:ext cx="2743200" cy="365125"/>
          </a:xfrm>
        </p:spPr>
        <p:txBody>
          <a:bodyPr/>
          <a:lstStyle>
            <a:lvl1pPr>
              <a:defRPr sz="1400">
                <a:solidFill>
                  <a:schemeClr val="tx1"/>
                </a:solidFill>
              </a:defRPr>
            </a:lvl1p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占位符 20"/>
          <p:cNvSpPr>
            <a:spLocks noGrp="1"/>
          </p:cNvSpPr>
          <p:nvPr>
            <p:ph type="body" sz="quarter" idx="10" hasCustomPrompt="1"/>
          </p:nvPr>
        </p:nvSpPr>
        <p:spPr>
          <a:xfrm>
            <a:off x="1877317" y="3169249"/>
            <a:ext cx="3451194" cy="803661"/>
          </a:xfrm>
        </p:spPr>
        <p:txBody>
          <a:bodyPr>
            <a:noAutofit/>
          </a:bodyPr>
          <a:lstStyle>
            <a:lvl1pPr algn="r">
              <a:defRPr sz="3600" b="1"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第*章</a:t>
            </a:r>
            <a:endParaRPr kumimoji="1" lang="zh-CN" altLang="en-US" dirty="0"/>
          </a:p>
        </p:txBody>
      </p:sp>
      <p:sp>
        <p:nvSpPr>
          <p:cNvPr id="7" name="文本占位符 24"/>
          <p:cNvSpPr>
            <a:spLocks noGrp="1"/>
          </p:cNvSpPr>
          <p:nvPr>
            <p:ph type="body" sz="quarter" idx="11" hasCustomPrompt="1"/>
          </p:nvPr>
        </p:nvSpPr>
        <p:spPr>
          <a:xfrm>
            <a:off x="5477367" y="3674656"/>
            <a:ext cx="5932436" cy="793322"/>
          </a:xfrm>
        </p:spPr>
        <p:txBody>
          <a:bodyPr>
            <a:noAutofit/>
          </a:bodyPr>
          <a:lstStyle>
            <a:lvl1pPr algn="l">
              <a:defRPr sz="3600" b="1"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章节名称</a:t>
            </a:r>
            <a:endParaRPr kumimoji="1" lang="zh-CN" altLang="en-US" dirty="0"/>
          </a:p>
        </p:txBody>
      </p:sp>
      <p:sp>
        <p:nvSpPr>
          <p:cNvPr id="4" name="椭圆 3"/>
          <p:cNvSpPr/>
          <p:nvPr userDrawn="1"/>
        </p:nvSpPr>
        <p:spPr>
          <a:xfrm rot="16200000" flipV="1">
            <a:off x="4173739" y="3626413"/>
            <a:ext cx="2652976" cy="45719"/>
          </a:xfrm>
          <a:prstGeom prst="ellipse">
            <a:avLst/>
          </a:prstGeom>
          <a:solidFill>
            <a:srgbClr val="005286"/>
          </a:solidFill>
          <a:ln>
            <a:solidFill>
              <a:srgbClr val="005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2"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占位符 24"/>
          <p:cNvSpPr>
            <a:spLocks noGrp="1"/>
          </p:cNvSpPr>
          <p:nvPr>
            <p:ph type="body" sz="quarter" idx="11" hasCustomPrompt="1"/>
          </p:nvPr>
        </p:nvSpPr>
        <p:spPr>
          <a:xfrm>
            <a:off x="3129782" y="3429000"/>
            <a:ext cx="5932436" cy="793322"/>
          </a:xfrm>
        </p:spPr>
        <p:txBody>
          <a:bodyPr>
            <a:noAutofit/>
          </a:bodyPr>
          <a:lstStyle>
            <a:lvl1pPr algn="ctr">
              <a:defRPr sz="3600" b="1"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章节名称</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userDrawn="1"/>
        </p:nvSpPr>
        <p:spPr>
          <a:xfrm>
            <a:off x="2446866" y="2446867"/>
            <a:ext cx="7298267" cy="694266"/>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占位符 8"/>
          <p:cNvSpPr>
            <a:spLocks noGrp="1"/>
          </p:cNvSpPr>
          <p:nvPr>
            <p:ph type="body" sz="quarter" idx="10" hasCustomPrompt="1"/>
          </p:nvPr>
        </p:nvSpPr>
        <p:spPr>
          <a:xfrm>
            <a:off x="4061043" y="2586629"/>
            <a:ext cx="8972767" cy="518583"/>
          </a:xfrm>
        </p:spPr>
        <p:txBody>
          <a:bodyPr/>
          <a:lstStyle>
            <a:lvl1pPr>
              <a:defRPr b="1" i="0">
                <a:solidFill>
                  <a:srgbClr val="005286"/>
                </a:solidFill>
                <a:latin typeface="+mj-ea"/>
                <a:ea typeface="+mj-ea"/>
              </a:defRPr>
            </a:lvl1pPr>
          </a:lstStyle>
          <a:p>
            <a:pPr lvl="0"/>
            <a:r>
              <a:rPr kumimoji="1" lang="zh-CN" altLang="en-US" dirty="0"/>
              <a:t>当前节</a:t>
            </a:r>
            <a:endParaRPr kumimoji="1" lang="zh-CN" altLang="en-US" dirty="0"/>
          </a:p>
        </p:txBody>
      </p:sp>
      <p:sp>
        <p:nvSpPr>
          <p:cNvPr id="11" name="文本占位符 10"/>
          <p:cNvSpPr>
            <a:spLocks noGrp="1"/>
          </p:cNvSpPr>
          <p:nvPr>
            <p:ph type="body" sz="quarter" idx="11" hasCustomPrompt="1"/>
          </p:nvPr>
        </p:nvSpPr>
        <p:spPr>
          <a:xfrm>
            <a:off x="4061042" y="1892083"/>
            <a:ext cx="9002039"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2" name="文本占位符 10"/>
          <p:cNvSpPr>
            <a:spLocks noGrp="1"/>
          </p:cNvSpPr>
          <p:nvPr>
            <p:ph type="body" sz="quarter" idx="12" hasCustomPrompt="1"/>
          </p:nvPr>
        </p:nvSpPr>
        <p:spPr>
          <a:xfrm>
            <a:off x="4052575" y="1337299"/>
            <a:ext cx="9002039"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3" name="文本占位符 10"/>
          <p:cNvSpPr>
            <a:spLocks noGrp="1"/>
          </p:cNvSpPr>
          <p:nvPr>
            <p:ph type="body" sz="quarter" idx="13" hasCustomPrompt="1"/>
          </p:nvPr>
        </p:nvSpPr>
        <p:spPr>
          <a:xfrm>
            <a:off x="4044108" y="782515"/>
            <a:ext cx="900204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4" name="文本占位符 10"/>
          <p:cNvSpPr>
            <a:spLocks noGrp="1"/>
          </p:cNvSpPr>
          <p:nvPr>
            <p:ph type="body" sz="quarter" idx="14" hasCustomPrompt="1"/>
          </p:nvPr>
        </p:nvSpPr>
        <p:spPr>
          <a:xfrm>
            <a:off x="4061042" y="3284288"/>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5" name="文本占位符 10"/>
          <p:cNvSpPr>
            <a:spLocks noGrp="1"/>
          </p:cNvSpPr>
          <p:nvPr>
            <p:ph type="body" sz="quarter" idx="15" hasCustomPrompt="1"/>
          </p:nvPr>
        </p:nvSpPr>
        <p:spPr>
          <a:xfrm>
            <a:off x="4044108" y="3897872"/>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6" name="文本占位符 10"/>
          <p:cNvSpPr>
            <a:spLocks noGrp="1"/>
          </p:cNvSpPr>
          <p:nvPr>
            <p:ph type="body" sz="quarter" idx="16" hasCustomPrompt="1"/>
          </p:nvPr>
        </p:nvSpPr>
        <p:spPr>
          <a:xfrm>
            <a:off x="4027174" y="4511456"/>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7" name="文本占位符 10"/>
          <p:cNvSpPr>
            <a:spLocks noGrp="1"/>
          </p:cNvSpPr>
          <p:nvPr>
            <p:ph type="body" sz="quarter" idx="17" hasCustomPrompt="1"/>
          </p:nvPr>
        </p:nvSpPr>
        <p:spPr>
          <a:xfrm>
            <a:off x="4010240" y="5125040"/>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8" name="文本占位符 10"/>
          <p:cNvSpPr>
            <a:spLocks noGrp="1"/>
          </p:cNvSpPr>
          <p:nvPr>
            <p:ph type="body" sz="quarter" idx="18" hasCustomPrompt="1"/>
          </p:nvPr>
        </p:nvSpPr>
        <p:spPr>
          <a:xfrm>
            <a:off x="4010240" y="5738624"/>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9" name="文本占位符 10"/>
          <p:cNvSpPr>
            <a:spLocks noGrp="1"/>
          </p:cNvSpPr>
          <p:nvPr>
            <p:ph type="body" sz="quarter" idx="19" hasCustomPrompt="1"/>
          </p:nvPr>
        </p:nvSpPr>
        <p:spPr>
          <a:xfrm>
            <a:off x="3993306" y="6352208"/>
            <a:ext cx="900203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20" name="文本占位符 10"/>
          <p:cNvSpPr>
            <a:spLocks noGrp="1"/>
          </p:cNvSpPr>
          <p:nvPr>
            <p:ph type="body" sz="quarter" idx="20" hasCustomPrompt="1"/>
          </p:nvPr>
        </p:nvSpPr>
        <p:spPr>
          <a:xfrm>
            <a:off x="4031769" y="238175"/>
            <a:ext cx="900204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userDrawn="1"/>
        </p:nvSpPr>
        <p:spPr>
          <a:xfrm>
            <a:off x="2446866" y="4241153"/>
            <a:ext cx="7298267" cy="694266"/>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atin typeface="+mj-ea"/>
              <a:ea typeface="+mj-ea"/>
            </a:endParaRPr>
          </a:p>
        </p:txBody>
      </p:sp>
      <p:sp>
        <p:nvSpPr>
          <p:cNvPr id="9" name="文本占位符 8"/>
          <p:cNvSpPr>
            <a:spLocks noGrp="1"/>
          </p:cNvSpPr>
          <p:nvPr>
            <p:ph type="body" sz="quarter" idx="10" hasCustomPrompt="1"/>
          </p:nvPr>
        </p:nvSpPr>
        <p:spPr>
          <a:xfrm>
            <a:off x="3327797" y="4380915"/>
            <a:ext cx="11720553" cy="518583"/>
          </a:xfrm>
        </p:spPr>
        <p:txBody>
          <a:bodyPr/>
          <a:lstStyle>
            <a:lvl1pPr>
              <a:defRPr b="1" i="0">
                <a:solidFill>
                  <a:srgbClr val="005286"/>
                </a:solidFill>
                <a:latin typeface="+mj-ea"/>
                <a:ea typeface="+mj-ea"/>
              </a:defRPr>
            </a:lvl1pPr>
          </a:lstStyle>
          <a:p>
            <a:pPr lvl="0"/>
            <a:r>
              <a:rPr kumimoji="1" lang="zh-CN" altLang="en-US" dirty="0"/>
              <a:t>当前节</a:t>
            </a:r>
            <a:endParaRPr kumimoji="1" lang="zh-CN" altLang="en-US" dirty="0"/>
          </a:p>
        </p:txBody>
      </p:sp>
      <p:sp>
        <p:nvSpPr>
          <p:cNvPr id="11" name="文本占位符 10"/>
          <p:cNvSpPr>
            <a:spLocks noGrp="1"/>
          </p:cNvSpPr>
          <p:nvPr>
            <p:ph type="body" sz="quarter" idx="11" hasCustomPrompt="1"/>
          </p:nvPr>
        </p:nvSpPr>
        <p:spPr>
          <a:xfrm>
            <a:off x="3327797" y="3686369"/>
            <a:ext cx="11720553"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2" name="文本占位符 10"/>
          <p:cNvSpPr>
            <a:spLocks noGrp="1"/>
          </p:cNvSpPr>
          <p:nvPr>
            <p:ph type="body" sz="quarter" idx="12" hasCustomPrompt="1"/>
          </p:nvPr>
        </p:nvSpPr>
        <p:spPr>
          <a:xfrm>
            <a:off x="3319330" y="3131585"/>
            <a:ext cx="11738012"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3" name="文本占位符 10"/>
          <p:cNvSpPr>
            <a:spLocks noGrp="1"/>
          </p:cNvSpPr>
          <p:nvPr>
            <p:ph type="body" sz="quarter" idx="13" hasCustomPrompt="1"/>
          </p:nvPr>
        </p:nvSpPr>
        <p:spPr>
          <a:xfrm>
            <a:off x="3310863" y="2576801"/>
            <a:ext cx="1175547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14" name="文本占位符 10"/>
          <p:cNvSpPr>
            <a:spLocks noGrp="1"/>
          </p:cNvSpPr>
          <p:nvPr>
            <p:ph type="body" sz="quarter" idx="14" hasCustomPrompt="1"/>
          </p:nvPr>
        </p:nvSpPr>
        <p:spPr>
          <a:xfrm>
            <a:off x="3327797" y="5078574"/>
            <a:ext cx="11720551"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5" name="文本占位符 10"/>
          <p:cNvSpPr>
            <a:spLocks noGrp="1"/>
          </p:cNvSpPr>
          <p:nvPr>
            <p:ph type="body" sz="quarter" idx="15" hasCustomPrompt="1"/>
          </p:nvPr>
        </p:nvSpPr>
        <p:spPr>
          <a:xfrm>
            <a:off x="3310863" y="5692158"/>
            <a:ext cx="11755467"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6" name="文本占位符 10"/>
          <p:cNvSpPr>
            <a:spLocks noGrp="1"/>
          </p:cNvSpPr>
          <p:nvPr>
            <p:ph type="body" sz="quarter" idx="16" hasCustomPrompt="1"/>
          </p:nvPr>
        </p:nvSpPr>
        <p:spPr>
          <a:xfrm>
            <a:off x="3293929" y="6305742"/>
            <a:ext cx="11790389"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7" name="文本占位符 10"/>
          <p:cNvSpPr>
            <a:spLocks noGrp="1"/>
          </p:cNvSpPr>
          <p:nvPr>
            <p:ph type="body" sz="quarter" idx="17" hasCustomPrompt="1"/>
          </p:nvPr>
        </p:nvSpPr>
        <p:spPr>
          <a:xfrm>
            <a:off x="3276996" y="6919326"/>
            <a:ext cx="11807322" cy="470429"/>
          </a:xfrm>
        </p:spPr>
        <p:txBody>
          <a:bodyPr>
            <a:normAutofit/>
          </a:bodyPr>
          <a:lstStyle>
            <a:lvl1pPr>
              <a:defRPr sz="2400" b="0" i="0">
                <a:solidFill>
                  <a:srgbClr val="005286">
                    <a:alpha val="50000"/>
                  </a:srgbClr>
                </a:solidFill>
                <a:latin typeface="+mj-ea"/>
                <a:ea typeface="+mj-ea"/>
              </a:defRPr>
            </a:lvl1pPr>
          </a:lstStyle>
          <a:p>
            <a:pPr lvl="0"/>
            <a:r>
              <a:rPr kumimoji="1" lang="zh-CN" altLang="en-US" dirty="0"/>
              <a:t>待讲授节</a:t>
            </a:r>
            <a:endParaRPr kumimoji="1" lang="zh-CN" altLang="en-US" dirty="0"/>
          </a:p>
        </p:txBody>
      </p:sp>
      <p:sp>
        <p:nvSpPr>
          <p:cNvPr id="18" name="文本占位符 10"/>
          <p:cNvSpPr>
            <a:spLocks noGrp="1"/>
          </p:cNvSpPr>
          <p:nvPr>
            <p:ph type="body" sz="quarter" idx="18" hasCustomPrompt="1"/>
          </p:nvPr>
        </p:nvSpPr>
        <p:spPr>
          <a:xfrm>
            <a:off x="3328847" y="2016253"/>
            <a:ext cx="1175547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
        <p:nvSpPr>
          <p:cNvPr id="20" name="文本占位符 10"/>
          <p:cNvSpPr>
            <a:spLocks noGrp="1"/>
          </p:cNvSpPr>
          <p:nvPr>
            <p:ph type="body" sz="quarter" idx="19" hasCustomPrompt="1"/>
          </p:nvPr>
        </p:nvSpPr>
        <p:spPr>
          <a:xfrm>
            <a:off x="3320450" y="1456286"/>
            <a:ext cx="11755471" cy="470429"/>
          </a:xfrm>
        </p:spPr>
        <p:txBody>
          <a:bodyPr>
            <a:normAutofit/>
          </a:bodyPr>
          <a:lstStyle>
            <a:lvl1pPr>
              <a:defRPr sz="2400" b="0" i="0">
                <a:solidFill>
                  <a:srgbClr val="005286"/>
                </a:solidFill>
                <a:latin typeface="+mj-ea"/>
                <a:ea typeface="+mj-ea"/>
              </a:defRPr>
            </a:lvl1pPr>
          </a:lstStyle>
          <a:p>
            <a:pPr lvl="0"/>
            <a:r>
              <a:rPr kumimoji="1" lang="zh-CN" altLang="en-US" dirty="0"/>
              <a:t>已讲授节</a:t>
            </a:r>
            <a:endParaRPr kumimoji="1" lang="zh-CN" alt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a:xfrm>
            <a:off x="9448800" y="6492875"/>
            <a:ext cx="2743200" cy="365125"/>
          </a:xfrm>
        </p:spPr>
        <p:txBody>
          <a:bodyPr/>
          <a:lstStyle>
            <a:lvl1pPr>
              <a:defRPr sz="1400">
                <a:solidFill>
                  <a:schemeClr val="tx1"/>
                </a:solidFill>
              </a:defRPr>
            </a:lvl1pPr>
          </a:lstStyle>
          <a:p>
            <a:fld id="{DD45D486-AB79-5346-9E81-F129A73A99D1}" type="slidenum">
              <a:rPr kumimoji="1" lang="zh-CN" altLang="en-US" smtClean="0"/>
            </a:fld>
            <a:endParaRPr kumimoji="1" lang="zh-CN" altLang="en-US" dirty="0"/>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alphaModFix amt="19000"/>
            <a:lum/>
          </a:blip>
          <a:srcRect/>
          <a:stretch>
            <a:fillRect l="-3000" r="-3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a:xfrm>
            <a:off x="9448800" y="6494145"/>
            <a:ext cx="2743200" cy="365125"/>
          </a:xfrm>
        </p:spPr>
        <p:txBody>
          <a:bodyPr/>
          <a:lstStyle>
            <a:lvl1pPr>
              <a:defRPr sz="1400">
                <a:solidFill>
                  <a:schemeClr val="tx1"/>
                </a:solidFill>
              </a:defRPr>
            </a:lvl1pPr>
          </a:lstStyle>
          <a:p>
            <a:fld id="{DD45D486-AB79-5346-9E81-F129A73A99D1}" type="slidenum">
              <a:rPr kumimoji="1" lang="zh-CN" altLang="en-US" smtClean="0"/>
            </a:fld>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a:alphaModFix amt="9000"/>
            <a:lum/>
          </a:blip>
          <a:srcRect/>
          <a:stretch>
            <a:fillRect t="-1000" b="-1000"/>
          </a:stretch>
        </a:blipFill>
        <a:effectLst/>
      </p:bgPr>
    </p:bg>
    <p:spTree>
      <p:nvGrpSpPr>
        <p:cNvPr id="1" name=""/>
        <p:cNvGrpSpPr/>
        <p:nvPr/>
      </p:nvGrpSpPr>
      <p:grpSpPr>
        <a:xfrm>
          <a:off x="0" y="0"/>
          <a:ext cx="0" cy="0"/>
          <a:chOff x="0" y="0"/>
          <a:chExt cx="0" cy="0"/>
        </a:xfrm>
      </p:grpSpPr>
      <p:sp>
        <p:nvSpPr>
          <p:cNvPr id="2" name="圆角矩形 1"/>
          <p:cNvSpPr/>
          <p:nvPr userDrawn="1"/>
        </p:nvSpPr>
        <p:spPr>
          <a:xfrm>
            <a:off x="1927761" y="4015539"/>
            <a:ext cx="8122721" cy="694266"/>
          </a:xfrm>
          <a:prstGeom prst="roundRect">
            <a:avLst>
              <a:gd name="adj" fmla="val 50000"/>
            </a:avLst>
          </a:prstGeom>
          <a:solidFill>
            <a:srgbClr val="86D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p:cNvPicPr>
            <a:picLocks noChangeAspect="1"/>
          </p:cNvPicPr>
          <p:nvPr userDrawn="1"/>
        </p:nvPicPr>
        <p:blipFill>
          <a:blip r:embed="rId3"/>
          <a:stretch>
            <a:fillRect/>
          </a:stretch>
        </p:blipFill>
        <p:spPr>
          <a:xfrm>
            <a:off x="2519033" y="4069327"/>
            <a:ext cx="520730" cy="568637"/>
          </a:xfrm>
          <a:prstGeom prst="rect">
            <a:avLst/>
          </a:prstGeom>
        </p:spPr>
      </p:pic>
      <p:sp>
        <p:nvSpPr>
          <p:cNvPr id="9" name="文本占位符 8"/>
          <p:cNvSpPr>
            <a:spLocks noGrp="1"/>
          </p:cNvSpPr>
          <p:nvPr>
            <p:ph type="body" sz="quarter" idx="10" hasCustomPrompt="1"/>
          </p:nvPr>
        </p:nvSpPr>
        <p:spPr>
          <a:xfrm>
            <a:off x="3039763" y="4155301"/>
            <a:ext cx="5190471" cy="518583"/>
          </a:xfrm>
        </p:spPr>
        <p:txBody>
          <a:bodyPr/>
          <a:lstStyle>
            <a:lvl1pPr>
              <a:defRPr b="1" i="0">
                <a:solidFill>
                  <a:srgbClr val="005286"/>
                </a:solidFill>
                <a:latin typeface="Songti SC" panose="02010600040101010101" pitchFamily="2" charset="-122"/>
                <a:ea typeface="Songti SC" panose="02010600040101010101" pitchFamily="2" charset="-122"/>
              </a:defRPr>
            </a:lvl1pPr>
          </a:lstStyle>
          <a:p>
            <a:pPr lvl="0"/>
            <a:r>
              <a:rPr kumimoji="1" lang="zh-CN" altLang="en-US" dirty="0"/>
              <a:t>当前节</a:t>
            </a:r>
            <a:endParaRPr kumimoji="1" lang="zh-CN" altLang="en-US" dirty="0"/>
          </a:p>
        </p:txBody>
      </p:sp>
      <p:sp>
        <p:nvSpPr>
          <p:cNvPr id="11" name="文本占位符 10"/>
          <p:cNvSpPr>
            <a:spLocks noGrp="1"/>
          </p:cNvSpPr>
          <p:nvPr>
            <p:ph type="body" sz="quarter" idx="11" hasCustomPrompt="1"/>
          </p:nvPr>
        </p:nvSpPr>
        <p:spPr>
          <a:xfrm>
            <a:off x="3039763" y="3460755"/>
            <a:ext cx="3441980" cy="470429"/>
          </a:xfrm>
        </p:spPr>
        <p:txBody>
          <a:bodyPr>
            <a:normAutofit/>
          </a:bodyPr>
          <a:lstStyle>
            <a:lvl1pPr>
              <a:defRPr sz="2400" b="0"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已讲授节</a:t>
            </a:r>
            <a:endParaRPr kumimoji="1" lang="zh-CN" altLang="en-US" dirty="0"/>
          </a:p>
        </p:txBody>
      </p:sp>
      <p:sp>
        <p:nvSpPr>
          <p:cNvPr id="12" name="文本占位符 10"/>
          <p:cNvSpPr>
            <a:spLocks noGrp="1"/>
          </p:cNvSpPr>
          <p:nvPr>
            <p:ph type="body" sz="quarter" idx="12" hasCustomPrompt="1"/>
          </p:nvPr>
        </p:nvSpPr>
        <p:spPr>
          <a:xfrm>
            <a:off x="3031296" y="2905971"/>
            <a:ext cx="3441980" cy="470429"/>
          </a:xfrm>
        </p:spPr>
        <p:txBody>
          <a:bodyPr>
            <a:normAutofit/>
          </a:bodyPr>
          <a:lstStyle>
            <a:lvl1pPr>
              <a:defRPr sz="2400" b="0"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已讲授节</a:t>
            </a:r>
            <a:endParaRPr kumimoji="1" lang="zh-CN" altLang="en-US" dirty="0"/>
          </a:p>
        </p:txBody>
      </p:sp>
      <p:sp>
        <p:nvSpPr>
          <p:cNvPr id="13" name="文本占位符 10"/>
          <p:cNvSpPr>
            <a:spLocks noGrp="1"/>
          </p:cNvSpPr>
          <p:nvPr>
            <p:ph type="body" sz="quarter" idx="13" hasCustomPrompt="1"/>
          </p:nvPr>
        </p:nvSpPr>
        <p:spPr>
          <a:xfrm>
            <a:off x="3022829" y="2351187"/>
            <a:ext cx="3441980" cy="470429"/>
          </a:xfrm>
        </p:spPr>
        <p:txBody>
          <a:bodyPr>
            <a:normAutofit/>
          </a:bodyPr>
          <a:lstStyle>
            <a:lvl1pPr>
              <a:defRPr sz="2400" b="0" i="0">
                <a:solidFill>
                  <a:srgbClr val="005286"/>
                </a:solidFill>
                <a:latin typeface="微软雅黑" panose="020B0503020204020204" pitchFamily="34" charset="-122"/>
                <a:ea typeface="微软雅黑" panose="020B0503020204020204" pitchFamily="34" charset="-122"/>
              </a:defRPr>
            </a:lvl1pPr>
          </a:lstStyle>
          <a:p>
            <a:pPr lvl="0"/>
            <a:r>
              <a:rPr kumimoji="1" lang="zh-CN" altLang="en-US" dirty="0"/>
              <a:t>已讲授节</a:t>
            </a:r>
            <a:endParaRPr kumimoji="1" lang="zh-CN" altLang="en-US" dirty="0"/>
          </a:p>
        </p:txBody>
      </p:sp>
      <p:sp>
        <p:nvSpPr>
          <p:cNvPr id="14" name="文本占位符 10"/>
          <p:cNvSpPr>
            <a:spLocks noGrp="1"/>
          </p:cNvSpPr>
          <p:nvPr>
            <p:ph type="body" sz="quarter" idx="14" hasCustomPrompt="1"/>
          </p:nvPr>
        </p:nvSpPr>
        <p:spPr>
          <a:xfrm>
            <a:off x="3039763" y="4852960"/>
            <a:ext cx="3441980" cy="470429"/>
          </a:xfrm>
        </p:spPr>
        <p:txBody>
          <a:bodyPr>
            <a:normAutofit/>
          </a:bodyPr>
          <a:lstStyle>
            <a:lvl1pPr>
              <a:defRPr sz="2400" b="0" i="0">
                <a:solidFill>
                  <a:srgbClr val="005286">
                    <a:alpha val="50000"/>
                  </a:srgbClr>
                </a:solidFill>
                <a:latin typeface="微软雅黑" panose="020B0503020204020204" pitchFamily="34" charset="-122"/>
                <a:ea typeface="微软雅黑" panose="020B0503020204020204" pitchFamily="34" charset="-122"/>
              </a:defRPr>
            </a:lvl1pPr>
          </a:lstStyle>
          <a:p>
            <a:pPr lvl="0"/>
            <a:r>
              <a:rPr kumimoji="1" lang="zh-CN" altLang="en-US" dirty="0"/>
              <a:t>待讲授节</a:t>
            </a:r>
            <a:endParaRPr kumimoji="1" lang="zh-CN" altLang="en-US" dirty="0"/>
          </a:p>
        </p:txBody>
      </p:sp>
      <p:sp>
        <p:nvSpPr>
          <p:cNvPr id="15" name="文本占位符 10"/>
          <p:cNvSpPr>
            <a:spLocks noGrp="1"/>
          </p:cNvSpPr>
          <p:nvPr>
            <p:ph type="body" sz="quarter" idx="15" hasCustomPrompt="1"/>
          </p:nvPr>
        </p:nvSpPr>
        <p:spPr>
          <a:xfrm>
            <a:off x="3022829" y="5466544"/>
            <a:ext cx="3441980" cy="470429"/>
          </a:xfrm>
        </p:spPr>
        <p:txBody>
          <a:bodyPr>
            <a:normAutofit/>
          </a:bodyPr>
          <a:lstStyle>
            <a:lvl1pPr>
              <a:defRPr sz="2400" b="0" i="0">
                <a:solidFill>
                  <a:srgbClr val="005286">
                    <a:alpha val="50000"/>
                  </a:srgbClr>
                </a:solidFill>
                <a:latin typeface="微软雅黑" panose="020B0503020204020204" pitchFamily="34" charset="-122"/>
                <a:ea typeface="微软雅黑" panose="020B0503020204020204" pitchFamily="34" charset="-122"/>
              </a:defRPr>
            </a:lvl1pPr>
          </a:lstStyle>
          <a:p>
            <a:pPr lvl="0"/>
            <a:r>
              <a:rPr kumimoji="1" lang="zh-CN" altLang="en-US" dirty="0"/>
              <a:t>待讲授节</a:t>
            </a:r>
            <a:endParaRPr kumimoji="1" lang="zh-CN" altLang="en-US" dirty="0"/>
          </a:p>
        </p:txBody>
      </p:sp>
      <p:sp>
        <p:nvSpPr>
          <p:cNvPr id="16" name="文本占位符 10"/>
          <p:cNvSpPr>
            <a:spLocks noGrp="1"/>
          </p:cNvSpPr>
          <p:nvPr>
            <p:ph type="body" sz="quarter" idx="16" hasCustomPrompt="1"/>
          </p:nvPr>
        </p:nvSpPr>
        <p:spPr>
          <a:xfrm>
            <a:off x="3005895" y="6080128"/>
            <a:ext cx="3441980" cy="470429"/>
          </a:xfrm>
        </p:spPr>
        <p:txBody>
          <a:bodyPr>
            <a:normAutofit/>
          </a:bodyPr>
          <a:lstStyle>
            <a:lvl1pPr>
              <a:defRPr sz="2400" b="0" i="0">
                <a:solidFill>
                  <a:srgbClr val="005286">
                    <a:alpha val="50000"/>
                  </a:srgbClr>
                </a:solidFill>
                <a:latin typeface="微软雅黑" panose="020B0503020204020204" pitchFamily="34" charset="-122"/>
                <a:ea typeface="微软雅黑" panose="020B0503020204020204" pitchFamily="34" charset="-122"/>
              </a:defRPr>
            </a:lvl1pPr>
          </a:lstStyle>
          <a:p>
            <a:pPr lvl="0"/>
            <a:r>
              <a:rPr kumimoji="1" lang="zh-CN" altLang="en-US" dirty="0"/>
              <a:t>待讲授节</a:t>
            </a:r>
            <a:endParaRPr kumimoji="1" lang="zh-CN" altLang="en-US" dirty="0"/>
          </a:p>
        </p:txBody>
      </p:sp>
      <p:sp>
        <p:nvSpPr>
          <p:cNvPr id="17" name="文本占位符 10"/>
          <p:cNvSpPr>
            <a:spLocks noGrp="1"/>
          </p:cNvSpPr>
          <p:nvPr>
            <p:ph type="body" sz="quarter" idx="17" hasCustomPrompt="1"/>
          </p:nvPr>
        </p:nvSpPr>
        <p:spPr>
          <a:xfrm>
            <a:off x="2988961" y="6693712"/>
            <a:ext cx="3441980" cy="470429"/>
          </a:xfrm>
        </p:spPr>
        <p:txBody>
          <a:bodyPr>
            <a:normAutofit/>
          </a:bodyPr>
          <a:lstStyle>
            <a:lvl1pPr>
              <a:defRPr sz="2400" b="0" i="0">
                <a:solidFill>
                  <a:srgbClr val="005286">
                    <a:alpha val="50000"/>
                  </a:srgbClr>
                </a:solidFill>
                <a:latin typeface="微软雅黑" panose="020B0503020204020204" pitchFamily="34" charset="-122"/>
                <a:ea typeface="微软雅黑" panose="020B0503020204020204" pitchFamily="34" charset="-122"/>
              </a:defRPr>
            </a:lvl1pPr>
          </a:lstStyle>
          <a:p>
            <a:pPr lvl="0"/>
            <a:r>
              <a:rPr kumimoji="1" lang="zh-CN" altLang="en-US" dirty="0"/>
              <a:t>待讲授节</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5D486-AB79-5346-9E81-F129A73A99D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10.png"/><Relationship Id="rId12" Type="http://schemas.openxmlformats.org/officeDocument/2006/relationships/notesSlide" Target="../notesSlides/notesSlide5.xml"/><Relationship Id="rId11" Type="http://schemas.openxmlformats.org/officeDocument/2006/relationships/vmlDrawing" Target="../drawings/vmlDrawing1.vml"/><Relationship Id="rId10" Type="http://schemas.openxmlformats.org/officeDocument/2006/relationships/slideLayout" Target="../slideLayouts/slideLayout12.xml"/><Relationship Id="rId1" Type="http://schemas.openxmlformats.org/officeDocument/2006/relationships/tags" Target="../tags/tag3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82.xml"/></Relationships>
</file>

<file path=ppt/slides/_rels/slide101.xml.rels><?xml version="1.0" encoding="UTF-8" standalone="yes"?>
<Relationships xmlns="http://schemas.openxmlformats.org/package/2006/relationships"><Relationship Id="rId7" Type="http://schemas.openxmlformats.org/officeDocument/2006/relationships/vmlDrawing" Target="../drawings/vmlDrawing31.vml"/><Relationship Id="rId6" Type="http://schemas.openxmlformats.org/officeDocument/2006/relationships/slideLayout" Target="../slideLayouts/slideLayout6.xml"/><Relationship Id="rId5" Type="http://schemas.openxmlformats.org/officeDocument/2006/relationships/tags" Target="../tags/tag183.xml"/><Relationship Id="rId4" Type="http://schemas.openxmlformats.org/officeDocument/2006/relationships/image" Target="../media/image237.png"/><Relationship Id="rId3" Type="http://schemas.openxmlformats.org/officeDocument/2006/relationships/image" Target="../media/image236.png"/><Relationship Id="rId2" Type="http://schemas.openxmlformats.org/officeDocument/2006/relationships/image" Target="../media/image235.wmf"/><Relationship Id="rId1" Type="http://schemas.openxmlformats.org/officeDocument/2006/relationships/oleObject" Target="../embeddings/oleObject68.bin"/></Relationships>
</file>

<file path=ppt/slides/_rels/slide102.xml.rels><?xml version="1.0" encoding="UTF-8" standalone="yes"?>
<Relationships xmlns="http://schemas.openxmlformats.org/package/2006/relationships"><Relationship Id="rId8" Type="http://schemas.openxmlformats.org/officeDocument/2006/relationships/vmlDrawing" Target="../drawings/vmlDrawing32.vml"/><Relationship Id="rId7" Type="http://schemas.openxmlformats.org/officeDocument/2006/relationships/slideLayout" Target="../slideLayouts/slideLayout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wmf"/><Relationship Id="rId1" Type="http://schemas.openxmlformats.org/officeDocument/2006/relationships/oleObject" Target="../embeddings/oleObject69.bin"/></Relationships>
</file>

<file path=ppt/slides/_rels/slide103.xml.rels><?xml version="1.0" encoding="UTF-8" standalone="yes"?>
<Relationships xmlns="http://schemas.openxmlformats.org/package/2006/relationships"><Relationship Id="rId9" Type="http://schemas.openxmlformats.org/officeDocument/2006/relationships/image" Target="../media/image245.emf"/><Relationship Id="rId8" Type="http://schemas.openxmlformats.org/officeDocument/2006/relationships/oleObject" Target="../embeddings/oleObject73.bin"/><Relationship Id="rId7" Type="http://schemas.openxmlformats.org/officeDocument/2006/relationships/image" Target="../media/image244.emf"/><Relationship Id="rId6" Type="http://schemas.openxmlformats.org/officeDocument/2006/relationships/oleObject" Target="../embeddings/oleObject72.bin"/><Relationship Id="rId5" Type="http://schemas.openxmlformats.org/officeDocument/2006/relationships/image" Target="../media/image243.emf"/><Relationship Id="rId4" Type="http://schemas.openxmlformats.org/officeDocument/2006/relationships/oleObject" Target="../embeddings/oleObject71.bin"/><Relationship Id="rId3" Type="http://schemas.openxmlformats.org/officeDocument/2006/relationships/image" Target="../media/image242.emf"/><Relationship Id="rId24" Type="http://schemas.openxmlformats.org/officeDocument/2006/relationships/vmlDrawing" Target="../drawings/vmlDrawing33.vml"/><Relationship Id="rId23" Type="http://schemas.openxmlformats.org/officeDocument/2006/relationships/slideLayout" Target="../slideLayouts/slideLayout6.xml"/><Relationship Id="rId22" Type="http://schemas.openxmlformats.org/officeDocument/2006/relationships/image" Target="../media/image251.wmf"/><Relationship Id="rId21" Type="http://schemas.openxmlformats.org/officeDocument/2006/relationships/oleObject" Target="../embeddings/oleObject78.bin"/><Relationship Id="rId20" Type="http://schemas.openxmlformats.org/officeDocument/2006/relationships/tags" Target="../tags/tag186.xml"/><Relationship Id="rId2" Type="http://schemas.openxmlformats.org/officeDocument/2006/relationships/oleObject" Target="../embeddings/oleObject70.bin"/><Relationship Id="rId19" Type="http://schemas.openxmlformats.org/officeDocument/2006/relationships/image" Target="../media/image250.png"/><Relationship Id="rId18" Type="http://schemas.openxmlformats.org/officeDocument/2006/relationships/image" Target="../media/image249.png"/><Relationship Id="rId17" Type="http://schemas.openxmlformats.org/officeDocument/2006/relationships/image" Target="../media/image42.wmf"/><Relationship Id="rId16" Type="http://schemas.openxmlformats.org/officeDocument/2006/relationships/oleObject" Target="../embeddings/oleObject77.bin"/><Relationship Id="rId15" Type="http://schemas.openxmlformats.org/officeDocument/2006/relationships/image" Target="../media/image248.emf"/><Relationship Id="rId14" Type="http://schemas.openxmlformats.org/officeDocument/2006/relationships/oleObject" Target="../embeddings/oleObject76.bin"/><Relationship Id="rId13" Type="http://schemas.openxmlformats.org/officeDocument/2006/relationships/image" Target="../media/image247.emf"/><Relationship Id="rId12" Type="http://schemas.openxmlformats.org/officeDocument/2006/relationships/oleObject" Target="../embeddings/oleObject75.bin"/><Relationship Id="rId11" Type="http://schemas.openxmlformats.org/officeDocument/2006/relationships/image" Target="../media/image246.emf"/><Relationship Id="rId10" Type="http://schemas.openxmlformats.org/officeDocument/2006/relationships/oleObject" Target="../embeddings/oleObject74.bin"/><Relationship Id="rId1" Type="http://schemas.openxmlformats.org/officeDocument/2006/relationships/image" Target="../media/image241.png"/></Relationships>
</file>

<file path=ppt/slides/_rels/slide104.xml.rels><?xml version="1.0" encoding="UTF-8" standalone="yes"?>
<Relationships xmlns="http://schemas.openxmlformats.org/package/2006/relationships"><Relationship Id="rId5" Type="http://schemas.openxmlformats.org/officeDocument/2006/relationships/vmlDrawing" Target="../drawings/vmlDrawing34.vml"/><Relationship Id="rId4" Type="http://schemas.openxmlformats.org/officeDocument/2006/relationships/slideLayout" Target="../slideLayouts/slideLayout6.xml"/><Relationship Id="rId3" Type="http://schemas.openxmlformats.org/officeDocument/2006/relationships/tags" Target="../tags/tag187.xml"/><Relationship Id="rId2" Type="http://schemas.openxmlformats.org/officeDocument/2006/relationships/image" Target="../media/image252.wmf"/><Relationship Id="rId1" Type="http://schemas.openxmlformats.org/officeDocument/2006/relationships/oleObject" Target="../embeddings/oleObject79.bin"/></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9.xml"/><Relationship Id="rId1" Type="http://schemas.openxmlformats.org/officeDocument/2006/relationships/tags" Target="../tags/tag188.xml"/></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190.xml"/><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image" Target="../media/image253.png"/></Relationships>
</file>

<file path=ppt/slides/_rels/slide107.xml.rels><?xml version="1.0" encoding="UTF-8" standalone="yes"?>
<Relationships xmlns="http://schemas.openxmlformats.org/package/2006/relationships"><Relationship Id="rId7" Type="http://schemas.openxmlformats.org/officeDocument/2006/relationships/vmlDrawing" Target="../drawings/vmlDrawing35.vml"/><Relationship Id="rId6" Type="http://schemas.openxmlformats.org/officeDocument/2006/relationships/slideLayout" Target="../slideLayouts/slideLayout6.xml"/><Relationship Id="rId5" Type="http://schemas.openxmlformats.org/officeDocument/2006/relationships/tags" Target="../tags/tag191.xml"/><Relationship Id="rId4" Type="http://schemas.openxmlformats.org/officeDocument/2006/relationships/image" Target="../media/image258.png"/><Relationship Id="rId3" Type="http://schemas.openxmlformats.org/officeDocument/2006/relationships/image" Target="../media/image257.png"/><Relationship Id="rId2" Type="http://schemas.openxmlformats.org/officeDocument/2006/relationships/image" Target="../media/image256.wmf"/><Relationship Id="rId1" Type="http://schemas.openxmlformats.org/officeDocument/2006/relationships/oleObject" Target="../embeddings/oleObject80.bin"/></Relationships>
</file>

<file path=ppt/slides/_rels/slide108.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192.xml"/><Relationship Id="rId5" Type="http://schemas.openxmlformats.org/officeDocument/2006/relationships/image" Target="../media/image263.png"/><Relationship Id="rId4" Type="http://schemas.openxmlformats.org/officeDocument/2006/relationships/image" Target="../media/image262.png"/><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image" Target="../media/image259.png"/></Relationships>
</file>

<file path=ppt/slides/_rels/slide109.xml.rels><?xml version="1.0" encoding="UTF-8" standalone="yes"?>
<Relationships xmlns="http://schemas.openxmlformats.org/package/2006/relationships"><Relationship Id="rId9" Type="http://schemas.openxmlformats.org/officeDocument/2006/relationships/vmlDrawing" Target="../drawings/vmlDrawing36.vml"/><Relationship Id="rId8" Type="http://schemas.openxmlformats.org/officeDocument/2006/relationships/slideLayout" Target="../slideLayouts/slideLayout6.xml"/><Relationship Id="rId7" Type="http://schemas.openxmlformats.org/officeDocument/2006/relationships/tags" Target="../tags/tag193.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wmf"/><Relationship Id="rId3" Type="http://schemas.openxmlformats.org/officeDocument/2006/relationships/oleObject" Target="../embeddings/oleObject82.bin"/><Relationship Id="rId2" Type="http://schemas.openxmlformats.org/officeDocument/2006/relationships/image" Target="../media/image264.wmf"/><Relationship Id="rId1" Type="http://schemas.openxmlformats.org/officeDocument/2006/relationships/oleObject" Target="../embeddings/oleObject81.bin"/></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tags" Target="../tags/tag3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36.xml"/></Relationships>
</file>

<file path=ppt/slides/_rels/slide110.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image" Target="../media/image272.png"/><Relationship Id="rId6" Type="http://schemas.openxmlformats.org/officeDocument/2006/relationships/image" Target="../media/image271.wmf"/><Relationship Id="rId5" Type="http://schemas.openxmlformats.org/officeDocument/2006/relationships/oleObject" Target="../embeddings/oleObject84.bin"/><Relationship Id="rId4" Type="http://schemas.openxmlformats.org/officeDocument/2006/relationships/image" Target="../media/image270.wmf"/><Relationship Id="rId3" Type="http://schemas.openxmlformats.org/officeDocument/2006/relationships/oleObject" Target="../embeddings/oleObject83.bin"/><Relationship Id="rId2" Type="http://schemas.openxmlformats.org/officeDocument/2006/relationships/image" Target="../media/image269.png"/><Relationship Id="rId11" Type="http://schemas.openxmlformats.org/officeDocument/2006/relationships/vmlDrawing" Target="../drawings/vmlDrawing37.vml"/><Relationship Id="rId10" Type="http://schemas.openxmlformats.org/officeDocument/2006/relationships/slideLayout" Target="../slideLayouts/slideLayout6.xml"/><Relationship Id="rId1" Type="http://schemas.openxmlformats.org/officeDocument/2006/relationships/image" Target="../media/image268.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6.xml"/><Relationship Id="rId2" Type="http://schemas.openxmlformats.org/officeDocument/2006/relationships/tags" Target="../tags/tag196.xml"/><Relationship Id="rId1" Type="http://schemas.openxmlformats.org/officeDocument/2006/relationships/image" Target="../media/image273.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74.png"/><Relationship Id="rId1" Type="http://schemas.openxmlformats.org/officeDocument/2006/relationships/tags" Target="../tags/tag197.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8.xml"/><Relationship Id="rId1" Type="http://schemas.openxmlformats.org/officeDocument/2006/relationships/image" Target="../media/image275.png"/></Relationships>
</file>

<file path=ppt/slides/_rels/slide11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82.png"/><Relationship Id="rId7" Type="http://schemas.openxmlformats.org/officeDocument/2006/relationships/image" Target="../media/image281.png"/><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tags" Target="../tags/tag199.xml"/></Relationships>
</file>

<file path=ppt/slides/_rels/slide11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286.png"/><Relationship Id="rId4" Type="http://schemas.openxmlformats.org/officeDocument/2006/relationships/image" Target="../media/image285.png"/><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tags" Target="../tags/tag20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2.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_rels/slide17.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image" Target="../media/image36.wmf"/><Relationship Id="rId6" Type="http://schemas.openxmlformats.org/officeDocument/2006/relationships/oleObject" Target="../embeddings/oleObject2.bin"/><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1" Type="http://schemas.openxmlformats.org/officeDocument/2006/relationships/vmlDrawing" Target="../drawings/vmlDrawing2.vml"/><Relationship Id="rId10" Type="http://schemas.openxmlformats.org/officeDocument/2006/relationships/slideLayout" Target="../slideLayouts/slideLayout13.xml"/><Relationship Id="rId1" Type="http://schemas.openxmlformats.org/officeDocument/2006/relationships/image" Target="../media/image31.jpeg"/></Relationships>
</file>

<file path=ppt/slides/_rels/slide18.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4.bin"/><Relationship Id="rId3" Type="http://schemas.openxmlformats.org/officeDocument/2006/relationships/image" Target="../media/image37.wmf"/><Relationship Id="rId2" Type="http://schemas.openxmlformats.org/officeDocument/2006/relationships/oleObject" Target="../embeddings/oleObject3.bin"/><Relationship Id="rId14" Type="http://schemas.openxmlformats.org/officeDocument/2006/relationships/notesSlide" Target="../notesSlides/notesSlide11.xml"/><Relationship Id="rId13" Type="http://schemas.openxmlformats.org/officeDocument/2006/relationships/vmlDrawing" Target="../drawings/vmlDrawing3.vml"/><Relationship Id="rId12" Type="http://schemas.openxmlformats.org/officeDocument/2006/relationships/slideLayout" Target="../slideLayouts/slideLayout13.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image" Target="../media/image31.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image" Target="../media/image40.png"/><Relationship Id="rId1" Type="http://schemas.openxmlformats.org/officeDocument/2006/relationships/image" Target="../media/image31.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media/image43.png"/><Relationship Id="rId4" Type="http://schemas.openxmlformats.org/officeDocument/2006/relationships/image" Target="../media/image42.wmf"/><Relationship Id="rId3" Type="http://schemas.openxmlformats.org/officeDocument/2006/relationships/oleObject" Target="../embeddings/oleObject5.bin"/><Relationship Id="rId2" Type="http://schemas.openxmlformats.org/officeDocument/2006/relationships/image" Target="../media/image41.png"/><Relationship Id="rId11" Type="http://schemas.openxmlformats.org/officeDocument/2006/relationships/vmlDrawing" Target="../drawings/vmlDrawing4.vml"/><Relationship Id="rId10" Type="http://schemas.openxmlformats.org/officeDocument/2006/relationships/slideLayout" Target="../slideLayouts/slideLayout13.xml"/><Relationship Id="rId1" Type="http://schemas.openxmlformats.org/officeDocument/2006/relationships/image" Target="../media/image31.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31.jpe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3.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31.jpe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image" Target="../media/image31.jpe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3.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3.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image" Target="../media/image59.wmf"/><Relationship Id="rId1"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3.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31.jpe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6.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image" Target="../media/image67.wmf"/><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31.jpeg"/></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wmf"/><Relationship Id="rId2" Type="http://schemas.openxmlformats.org/officeDocument/2006/relationships/oleObject" Target="../embeddings/oleObject7.bin"/><Relationship Id="rId13" Type="http://schemas.openxmlformats.org/officeDocument/2006/relationships/notesSlide" Target="../notesSlides/notesSlide15.xml"/><Relationship Id="rId12" Type="http://schemas.openxmlformats.org/officeDocument/2006/relationships/vmlDrawing" Target="../drawings/vmlDrawing6.vml"/><Relationship Id="rId11" Type="http://schemas.openxmlformats.org/officeDocument/2006/relationships/slideLayout" Target="../slideLayouts/slideLayout13.xml"/><Relationship Id="rId10" Type="http://schemas.openxmlformats.org/officeDocument/2006/relationships/image" Target="../media/image72.wmf"/><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76.png"/><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31.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image" Target="../media/image77.png"/><Relationship Id="rId1" Type="http://schemas.openxmlformats.org/officeDocument/2006/relationships/image" Target="../media/image31.jpe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image" Target="../media/image78.png"/><Relationship Id="rId1" Type="http://schemas.openxmlformats.org/officeDocument/2006/relationships/image" Target="../media/image31.jpe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tags" Target="../tags/tag103.xml"/><Relationship Id="rId3" Type="http://schemas.openxmlformats.org/officeDocument/2006/relationships/image" Target="../media/image79.png"/><Relationship Id="rId2" Type="http://schemas.openxmlformats.org/officeDocument/2006/relationships/tags" Target="../tags/tag102.xml"/><Relationship Id="rId1" Type="http://schemas.openxmlformats.org/officeDocument/2006/relationships/image" Target="../media/image31.jpe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0" Type="http://schemas.openxmlformats.org/officeDocument/2006/relationships/notesSlide" Target="../notesSlides/notesSlide17.xml"/><Relationship Id="rId1" Type="http://schemas.openxmlformats.org/officeDocument/2006/relationships/image" Target="../media/image31.jpe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3.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image" Target="../media/image86.png"/><Relationship Id="rId1" Type="http://schemas.openxmlformats.org/officeDocument/2006/relationships/image" Target="../media/image8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image" Target="../media/image3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image" Target="../media/image9.png"/><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40.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image" Target="../media/image88.png"/><Relationship Id="rId2" Type="http://schemas.openxmlformats.org/officeDocument/2006/relationships/image" Target="../media/image87.png"/><Relationship Id="rId14" Type="http://schemas.openxmlformats.org/officeDocument/2006/relationships/slideLayout" Target="../slideLayouts/slideLayout13.xml"/><Relationship Id="rId13" Type="http://schemas.openxmlformats.org/officeDocument/2006/relationships/image" Target="../media/image96.png"/><Relationship Id="rId12" Type="http://schemas.openxmlformats.org/officeDocument/2006/relationships/image" Target="../media/image95.png"/><Relationship Id="rId11" Type="http://schemas.openxmlformats.org/officeDocument/2006/relationships/image" Target="../media/image94.png"/><Relationship Id="rId10" Type="http://schemas.openxmlformats.org/officeDocument/2006/relationships/image" Target="../media/image93.png"/><Relationship Id="rId1" Type="http://schemas.openxmlformats.org/officeDocument/2006/relationships/image" Target="../media/image31.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image" Target="../media/image97.png"/><Relationship Id="rId1" Type="http://schemas.openxmlformats.org/officeDocument/2006/relationships/image" Target="../media/image31.jpe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openxmlformats.org/officeDocument/2006/relationships/tags" Target="../tags/tag120.xml"/><Relationship Id="rId1" Type="http://schemas.openxmlformats.org/officeDocument/2006/relationships/image" Target="../media/image31.jpe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7.vml"/><Relationship Id="rId7" Type="http://schemas.openxmlformats.org/officeDocument/2006/relationships/slideLayout" Target="../slideLayouts/slideLayout13.xml"/><Relationship Id="rId6" Type="http://schemas.openxmlformats.org/officeDocument/2006/relationships/tags" Target="../tags/tag121.xml"/><Relationship Id="rId5" Type="http://schemas.openxmlformats.org/officeDocument/2006/relationships/image" Target="../media/image99.wmf"/><Relationship Id="rId4" Type="http://schemas.openxmlformats.org/officeDocument/2006/relationships/oleObject" Target="../embeddings/oleObject10.bin"/><Relationship Id="rId3" Type="http://schemas.openxmlformats.org/officeDocument/2006/relationships/image" Target="../media/image98.wmf"/><Relationship Id="rId2" Type="http://schemas.openxmlformats.org/officeDocument/2006/relationships/oleObject" Target="../embeddings/oleObject9.bin"/><Relationship Id="rId1" Type="http://schemas.openxmlformats.org/officeDocument/2006/relationships/image" Target="../media/image31.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2.xml"/><Relationship Id="rId2" Type="http://schemas.openxmlformats.org/officeDocument/2006/relationships/image" Target="../media/image100.png"/><Relationship Id="rId1" Type="http://schemas.openxmlformats.org/officeDocument/2006/relationships/image" Target="../media/image31.jpeg"/></Relationships>
</file>

<file path=ppt/slides/_rels/slide46.xml.rels><?xml version="1.0" encoding="UTF-8" standalone="yes"?>
<Relationships xmlns="http://schemas.openxmlformats.org/package/2006/relationships"><Relationship Id="rId9" Type="http://schemas.openxmlformats.org/officeDocument/2006/relationships/image" Target="../media/image104.wmf"/><Relationship Id="rId8" Type="http://schemas.openxmlformats.org/officeDocument/2006/relationships/oleObject" Target="../embeddings/oleObject14.bin"/><Relationship Id="rId7" Type="http://schemas.openxmlformats.org/officeDocument/2006/relationships/image" Target="../media/image103.wmf"/><Relationship Id="rId6" Type="http://schemas.openxmlformats.org/officeDocument/2006/relationships/oleObject" Target="../embeddings/oleObject13.bin"/><Relationship Id="rId5" Type="http://schemas.openxmlformats.org/officeDocument/2006/relationships/image" Target="../media/image102.wmf"/><Relationship Id="rId4" Type="http://schemas.openxmlformats.org/officeDocument/2006/relationships/oleObject" Target="../embeddings/oleObject12.bin"/><Relationship Id="rId3" Type="http://schemas.openxmlformats.org/officeDocument/2006/relationships/image" Target="../media/image101.wmf"/><Relationship Id="rId2" Type="http://schemas.openxmlformats.org/officeDocument/2006/relationships/oleObject" Target="../embeddings/oleObject11.bin"/><Relationship Id="rId13" Type="http://schemas.openxmlformats.org/officeDocument/2006/relationships/vmlDrawing" Target="../drawings/vmlDrawing8.vml"/><Relationship Id="rId12" Type="http://schemas.openxmlformats.org/officeDocument/2006/relationships/slideLayout" Target="../slideLayouts/slideLayout13.xml"/><Relationship Id="rId11" Type="http://schemas.openxmlformats.org/officeDocument/2006/relationships/tags" Target="../tags/tag123.xml"/><Relationship Id="rId10" Type="http://schemas.openxmlformats.org/officeDocument/2006/relationships/image" Target="../media/image105.png"/><Relationship Id="rId1" Type="http://schemas.openxmlformats.org/officeDocument/2006/relationships/image" Target="../media/image31.jpe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3.xml"/><Relationship Id="rId2" Type="http://schemas.openxmlformats.org/officeDocument/2006/relationships/tags" Target="../tags/tag124.xml"/><Relationship Id="rId1" Type="http://schemas.openxmlformats.org/officeDocument/2006/relationships/image" Target="../media/image31.jpe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vmlDrawing" Target="../drawings/vmlDrawing9.vml"/><Relationship Id="rId5" Type="http://schemas.openxmlformats.org/officeDocument/2006/relationships/slideLayout" Target="../slideLayouts/slideLayout13.xml"/><Relationship Id="rId4" Type="http://schemas.openxmlformats.org/officeDocument/2006/relationships/tags" Target="../tags/tag125.xml"/><Relationship Id="rId3" Type="http://schemas.openxmlformats.org/officeDocument/2006/relationships/image" Target="../media/image106.wmf"/><Relationship Id="rId2" Type="http://schemas.openxmlformats.org/officeDocument/2006/relationships/oleObject" Target="../embeddings/oleObject15.bin"/><Relationship Id="rId1" Type="http://schemas.openxmlformats.org/officeDocument/2006/relationships/image" Target="../media/image31.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6.xml"/><Relationship Id="rId2" Type="http://schemas.openxmlformats.org/officeDocument/2006/relationships/image" Target="../media/image107.png"/><Relationship Id="rId1" Type="http://schemas.openxmlformats.org/officeDocument/2006/relationships/image" Target="../media/image3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0.png"/><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7.xml"/><Relationship Id="rId2" Type="http://schemas.openxmlformats.org/officeDocument/2006/relationships/image" Target="../media/image108.png"/><Relationship Id="rId1" Type="http://schemas.openxmlformats.org/officeDocument/2006/relationships/image" Target="../media/image31.jpeg"/></Relationships>
</file>

<file path=ppt/slides/_rels/slide51.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13.xml"/><Relationship Id="rId6" Type="http://schemas.openxmlformats.org/officeDocument/2006/relationships/tags" Target="../tags/tag128.xml"/><Relationship Id="rId5" Type="http://schemas.openxmlformats.org/officeDocument/2006/relationships/image" Target="../media/image110.wmf"/><Relationship Id="rId4" Type="http://schemas.openxmlformats.org/officeDocument/2006/relationships/oleObject" Target="../embeddings/oleObject17.bin"/><Relationship Id="rId3" Type="http://schemas.openxmlformats.org/officeDocument/2006/relationships/image" Target="../media/image109.wmf"/><Relationship Id="rId2" Type="http://schemas.openxmlformats.org/officeDocument/2006/relationships/oleObject" Target="../embeddings/oleObject16.bin"/><Relationship Id="rId1" Type="http://schemas.openxmlformats.org/officeDocument/2006/relationships/image" Target="../media/image31.jpe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9.xml"/><Relationship Id="rId2" Type="http://schemas.openxmlformats.org/officeDocument/2006/relationships/image" Target="../media/image111.jpeg"/><Relationship Id="rId1" Type="http://schemas.openxmlformats.org/officeDocument/2006/relationships/image" Target="../media/image31.jpeg"/></Relationships>
</file>

<file path=ppt/slides/_rels/slide53.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13.xml"/><Relationship Id="rId6" Type="http://schemas.openxmlformats.org/officeDocument/2006/relationships/tags" Target="../tags/tag130.xml"/><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wmf"/><Relationship Id="rId2" Type="http://schemas.openxmlformats.org/officeDocument/2006/relationships/oleObject" Target="../embeddings/oleObject18.bin"/><Relationship Id="rId1" Type="http://schemas.openxmlformats.org/officeDocument/2006/relationships/image" Target="../media/image31.jpe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31.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31.jpeg"/></Relationships>
</file>

<file path=ppt/slides/_rels/slide55.xml.rels><?xml version="1.0" encoding="UTF-8" standalone="yes"?>
<Relationships xmlns="http://schemas.openxmlformats.org/package/2006/relationships"><Relationship Id="rId9" Type="http://schemas.openxmlformats.org/officeDocument/2006/relationships/image" Target="../media/image120.wmf"/><Relationship Id="rId8" Type="http://schemas.openxmlformats.org/officeDocument/2006/relationships/oleObject" Target="../embeddings/oleObject22.bin"/><Relationship Id="rId7" Type="http://schemas.openxmlformats.org/officeDocument/2006/relationships/image" Target="../media/image119.wmf"/><Relationship Id="rId6" Type="http://schemas.openxmlformats.org/officeDocument/2006/relationships/oleObject" Target="../embeddings/oleObject21.bin"/><Relationship Id="rId5" Type="http://schemas.openxmlformats.org/officeDocument/2006/relationships/image" Target="../media/image118.wmf"/><Relationship Id="rId4" Type="http://schemas.openxmlformats.org/officeDocument/2006/relationships/oleObject" Target="../embeddings/oleObject20.bin"/><Relationship Id="rId3" Type="http://schemas.openxmlformats.org/officeDocument/2006/relationships/image" Target="../media/image117.wmf"/><Relationship Id="rId2" Type="http://schemas.openxmlformats.org/officeDocument/2006/relationships/oleObject" Target="../embeddings/oleObject19.bin"/><Relationship Id="rId18" Type="http://schemas.openxmlformats.org/officeDocument/2006/relationships/vmlDrawing" Target="../drawings/vmlDrawing12.vml"/><Relationship Id="rId17" Type="http://schemas.openxmlformats.org/officeDocument/2006/relationships/slideLayout" Target="../slideLayouts/slideLayout13.xml"/><Relationship Id="rId16" Type="http://schemas.openxmlformats.org/officeDocument/2006/relationships/tags" Target="../tags/tag132.xml"/><Relationship Id="rId15" Type="http://schemas.openxmlformats.org/officeDocument/2006/relationships/image" Target="../media/image123.wmf"/><Relationship Id="rId14" Type="http://schemas.openxmlformats.org/officeDocument/2006/relationships/oleObject" Target="../embeddings/oleObject25.bin"/><Relationship Id="rId13" Type="http://schemas.openxmlformats.org/officeDocument/2006/relationships/image" Target="../media/image122.wmf"/><Relationship Id="rId12" Type="http://schemas.openxmlformats.org/officeDocument/2006/relationships/oleObject" Target="../embeddings/oleObject24.bin"/><Relationship Id="rId11" Type="http://schemas.openxmlformats.org/officeDocument/2006/relationships/image" Target="../media/image121.wmf"/><Relationship Id="rId10" Type="http://schemas.openxmlformats.org/officeDocument/2006/relationships/oleObject" Target="../embeddings/oleObject23.bin"/><Relationship Id="rId1" Type="http://schemas.openxmlformats.org/officeDocument/2006/relationships/image" Target="../media/image31.jpeg"/></Relationships>
</file>

<file path=ppt/slides/_rels/slide56.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13.xml"/><Relationship Id="rId6" Type="http://schemas.openxmlformats.org/officeDocument/2006/relationships/tags" Target="../tags/tag133.xml"/><Relationship Id="rId5" Type="http://schemas.openxmlformats.org/officeDocument/2006/relationships/image" Target="../media/image125.wmf"/><Relationship Id="rId4" Type="http://schemas.openxmlformats.org/officeDocument/2006/relationships/oleObject" Target="../embeddings/oleObject27.bin"/><Relationship Id="rId3" Type="http://schemas.openxmlformats.org/officeDocument/2006/relationships/image" Target="../media/image124.wmf"/><Relationship Id="rId2" Type="http://schemas.openxmlformats.org/officeDocument/2006/relationships/oleObject" Target="../embeddings/oleObject26.bin"/><Relationship Id="rId1" Type="http://schemas.openxmlformats.org/officeDocument/2006/relationships/image" Target="../media/image31.jpe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131.png"/><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tags" Target="../tags/tag134.xml"/><Relationship Id="rId1" Type="http://schemas.openxmlformats.org/officeDocument/2006/relationships/image" Target="../media/image126.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35.xml"/><Relationship Id="rId7" Type="http://schemas.openxmlformats.org/officeDocument/2006/relationships/image" Target="../media/image135.png"/><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oleObject" Target="../embeddings/oleObject29.bin"/><Relationship Id="rId3" Type="http://schemas.openxmlformats.org/officeDocument/2006/relationships/image" Target="../media/image132.wmf"/><Relationship Id="rId2" Type="http://schemas.openxmlformats.org/officeDocument/2006/relationships/oleObject" Target="../embeddings/oleObject28.bin"/><Relationship Id="rId10" Type="http://schemas.openxmlformats.org/officeDocument/2006/relationships/vmlDrawing" Target="../drawings/vmlDrawing14.vml"/><Relationship Id="rId1" Type="http://schemas.openxmlformats.org/officeDocument/2006/relationships/image" Target="../media/image31.jpeg"/></Relationships>
</file>

<file path=ppt/slides/_rels/slide59.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image" Target="../media/image139.png"/><Relationship Id="rId7" Type="http://schemas.openxmlformats.org/officeDocument/2006/relationships/image" Target="../media/image138.wmf"/><Relationship Id="rId6" Type="http://schemas.openxmlformats.org/officeDocument/2006/relationships/oleObject" Target="../embeddings/oleObject32.bin"/><Relationship Id="rId5" Type="http://schemas.openxmlformats.org/officeDocument/2006/relationships/image" Target="../media/image137.wmf"/><Relationship Id="rId4" Type="http://schemas.openxmlformats.org/officeDocument/2006/relationships/oleObject" Target="../embeddings/oleObject31.bin"/><Relationship Id="rId3" Type="http://schemas.openxmlformats.org/officeDocument/2006/relationships/image" Target="../media/image136.wmf"/><Relationship Id="rId2" Type="http://schemas.openxmlformats.org/officeDocument/2006/relationships/oleObject" Target="../embeddings/oleObject30.bin"/><Relationship Id="rId11" Type="http://schemas.openxmlformats.org/officeDocument/2006/relationships/vmlDrawing" Target="../drawings/vmlDrawing15.vml"/><Relationship Id="rId10" Type="http://schemas.openxmlformats.org/officeDocument/2006/relationships/slideLayout" Target="../slideLayouts/slideLayout13.xml"/><Relationship Id="rId1" Type="http://schemas.openxmlformats.org/officeDocument/2006/relationships/image" Target="../media/image31.jpe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18.xml"/></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61.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13.xml"/><Relationship Id="rId7" Type="http://schemas.openxmlformats.org/officeDocument/2006/relationships/tags" Target="../tags/tag14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40.wmf"/><Relationship Id="rId2" Type="http://schemas.openxmlformats.org/officeDocument/2006/relationships/oleObject" Target="../embeddings/oleObject33.bin"/><Relationship Id="rId10" Type="http://schemas.openxmlformats.org/officeDocument/2006/relationships/notesSlide" Target="../notesSlides/notesSlide23.xml"/><Relationship Id="rId1" Type="http://schemas.openxmlformats.org/officeDocument/2006/relationships/image" Target="../media/image31.jpeg"/></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vmlDrawing" Target="../drawings/vmlDrawing17.vml"/><Relationship Id="rId7" Type="http://schemas.openxmlformats.org/officeDocument/2006/relationships/slideLayout" Target="../slideLayouts/slideLayout13.xml"/><Relationship Id="rId6" Type="http://schemas.openxmlformats.org/officeDocument/2006/relationships/image" Target="../media/image140.wmf"/><Relationship Id="rId5" Type="http://schemas.openxmlformats.org/officeDocument/2006/relationships/oleObject" Target="../embeddings/oleObject34.bin"/><Relationship Id="rId4" Type="http://schemas.openxmlformats.org/officeDocument/2006/relationships/tags" Target="../tags/tag144.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31.jpe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45.xml"/><Relationship Id="rId7" Type="http://schemas.openxmlformats.org/officeDocument/2006/relationships/image" Target="../media/image150.emf"/><Relationship Id="rId6" Type="http://schemas.openxmlformats.org/officeDocument/2006/relationships/oleObject" Target="../embeddings/oleObject35.bin"/><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png"/><Relationship Id="rId11" Type="http://schemas.openxmlformats.org/officeDocument/2006/relationships/notesSlide" Target="../notesSlides/notesSlide25.xml"/><Relationship Id="rId10" Type="http://schemas.openxmlformats.org/officeDocument/2006/relationships/vmlDrawing" Target="../drawings/vmlDrawing18.vml"/><Relationship Id="rId1" Type="http://schemas.openxmlformats.org/officeDocument/2006/relationships/image" Target="../media/image31.jpeg"/></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3.xml"/><Relationship Id="rId5" Type="http://schemas.openxmlformats.org/officeDocument/2006/relationships/image" Target="../media/image146.png"/><Relationship Id="rId4" Type="http://schemas.openxmlformats.org/officeDocument/2006/relationships/tags" Target="../tags/tag146.xml"/><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31.jpeg"/></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vmlDrawing" Target="../drawings/vmlDrawing19.vml"/><Relationship Id="rId7" Type="http://schemas.openxmlformats.org/officeDocument/2006/relationships/slideLayout" Target="../slideLayouts/slideLayout13.xml"/><Relationship Id="rId6" Type="http://schemas.openxmlformats.org/officeDocument/2006/relationships/tags" Target="../tags/tag147.xml"/><Relationship Id="rId5" Type="http://schemas.openxmlformats.org/officeDocument/2006/relationships/image" Target="../media/image155.png"/><Relationship Id="rId4" Type="http://schemas.openxmlformats.org/officeDocument/2006/relationships/image" Target="../media/image154.png"/><Relationship Id="rId3" Type="http://schemas.openxmlformats.org/officeDocument/2006/relationships/image" Target="../media/image153.wmf"/><Relationship Id="rId2" Type="http://schemas.openxmlformats.org/officeDocument/2006/relationships/oleObject" Target="../embeddings/oleObject36.bin"/><Relationship Id="rId1" Type="http://schemas.openxmlformats.org/officeDocument/2006/relationships/image" Target="../media/image31.jpeg"/></Relationships>
</file>

<file path=ppt/slides/_rels/slide66.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vmlDrawing" Target="../drawings/vmlDrawing20.vml"/><Relationship Id="rId7" Type="http://schemas.openxmlformats.org/officeDocument/2006/relationships/slideLayout" Target="../slideLayouts/slideLayout13.xml"/><Relationship Id="rId6" Type="http://schemas.openxmlformats.org/officeDocument/2006/relationships/image" Target="../media/image153.wmf"/><Relationship Id="rId5" Type="http://schemas.openxmlformats.org/officeDocument/2006/relationships/oleObject" Target="../embeddings/oleObject37.bin"/><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tags" Target="../tags/tag148.xml"/><Relationship Id="rId1" Type="http://schemas.openxmlformats.org/officeDocument/2006/relationships/image" Target="../media/image31.jpe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tags" Target="../tags/tag149.xml"/><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31.jpeg"/></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3.xml"/><Relationship Id="rId5" Type="http://schemas.openxmlformats.org/officeDocument/2006/relationships/tags" Target="../tags/tag150.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31.jpeg"/></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3.xml"/><Relationship Id="rId5" Type="http://schemas.openxmlformats.org/officeDocument/2006/relationships/image" Target="../media/image161.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tags" Target="../tags/tag151.xml"/><Relationship Id="rId1" Type="http://schemas.openxmlformats.org/officeDocument/2006/relationships/image" Target="../media/image31.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10.png"/><Relationship Id="rId1" Type="http://schemas.openxmlformats.org/officeDocument/2006/relationships/tags" Target="../tags/tag22.xml"/></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3.xml"/><Relationship Id="rId4" Type="http://schemas.openxmlformats.org/officeDocument/2006/relationships/tags" Target="../tags/tag152.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31.jpeg"/></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53.xml"/><Relationship Id="rId7" Type="http://schemas.openxmlformats.org/officeDocument/2006/relationships/image" Target="../media/image172.png"/><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wmf"/><Relationship Id="rId3" Type="http://schemas.openxmlformats.org/officeDocument/2006/relationships/oleObject" Target="../embeddings/oleObject38.bin"/><Relationship Id="rId2" Type="http://schemas.openxmlformats.org/officeDocument/2006/relationships/image" Target="../media/image168.png"/><Relationship Id="rId11" Type="http://schemas.openxmlformats.org/officeDocument/2006/relationships/notesSlide" Target="../notesSlides/notesSlide33.xml"/><Relationship Id="rId10" Type="http://schemas.openxmlformats.org/officeDocument/2006/relationships/vmlDrawing" Target="../drawings/vmlDrawing21.vml"/><Relationship Id="rId1" Type="http://schemas.openxmlformats.org/officeDocument/2006/relationships/image" Target="../media/image31.jpeg"/></Relationships>
</file>

<file path=ppt/slides/_rels/slide72.xml.rels><?xml version="1.0" encoding="UTF-8" standalone="yes"?>
<Relationships xmlns="http://schemas.openxmlformats.org/package/2006/relationships"><Relationship Id="rId9" Type="http://schemas.openxmlformats.org/officeDocument/2006/relationships/oleObject" Target="../embeddings/oleObject42.bin"/><Relationship Id="rId8" Type="http://schemas.openxmlformats.org/officeDocument/2006/relationships/tags" Target="../tags/tag154.xml"/><Relationship Id="rId7" Type="http://schemas.openxmlformats.org/officeDocument/2006/relationships/image" Target="../media/image175.emf"/><Relationship Id="rId6" Type="http://schemas.openxmlformats.org/officeDocument/2006/relationships/oleObject" Target="../embeddings/oleObject41.bin"/><Relationship Id="rId5" Type="http://schemas.openxmlformats.org/officeDocument/2006/relationships/image" Target="../media/image174.emf"/><Relationship Id="rId4" Type="http://schemas.openxmlformats.org/officeDocument/2006/relationships/oleObject" Target="../embeddings/oleObject40.bin"/><Relationship Id="rId3" Type="http://schemas.openxmlformats.org/officeDocument/2006/relationships/image" Target="../media/image173.emf"/><Relationship Id="rId24" Type="http://schemas.openxmlformats.org/officeDocument/2006/relationships/vmlDrawing" Target="../drawings/vmlDrawing22.vml"/><Relationship Id="rId23" Type="http://schemas.openxmlformats.org/officeDocument/2006/relationships/slideLayout" Target="../slideLayouts/slideLayout13.xml"/><Relationship Id="rId22" Type="http://schemas.openxmlformats.org/officeDocument/2006/relationships/image" Target="../media/image182.emf"/><Relationship Id="rId21" Type="http://schemas.openxmlformats.org/officeDocument/2006/relationships/oleObject" Target="../embeddings/oleObject48.bin"/><Relationship Id="rId20" Type="http://schemas.openxmlformats.org/officeDocument/2006/relationships/image" Target="../media/image181.emf"/><Relationship Id="rId2" Type="http://schemas.openxmlformats.org/officeDocument/2006/relationships/oleObject" Target="../embeddings/oleObject39.bin"/><Relationship Id="rId19" Type="http://schemas.openxmlformats.org/officeDocument/2006/relationships/oleObject" Target="../embeddings/oleObject47.bin"/><Relationship Id="rId18" Type="http://schemas.openxmlformats.org/officeDocument/2006/relationships/image" Target="../media/image180.emf"/><Relationship Id="rId17" Type="http://schemas.openxmlformats.org/officeDocument/2006/relationships/oleObject" Target="../embeddings/oleObject46.bin"/><Relationship Id="rId16" Type="http://schemas.openxmlformats.org/officeDocument/2006/relationships/image" Target="../media/image179.emf"/><Relationship Id="rId15" Type="http://schemas.openxmlformats.org/officeDocument/2006/relationships/oleObject" Target="../embeddings/oleObject45.bin"/><Relationship Id="rId14" Type="http://schemas.openxmlformats.org/officeDocument/2006/relationships/image" Target="../media/image178.emf"/><Relationship Id="rId13" Type="http://schemas.openxmlformats.org/officeDocument/2006/relationships/oleObject" Target="../embeddings/oleObject44.bin"/><Relationship Id="rId12" Type="http://schemas.openxmlformats.org/officeDocument/2006/relationships/image" Target="../media/image177.emf"/><Relationship Id="rId11" Type="http://schemas.openxmlformats.org/officeDocument/2006/relationships/oleObject" Target="../embeddings/oleObject43.bin"/><Relationship Id="rId10" Type="http://schemas.openxmlformats.org/officeDocument/2006/relationships/image" Target="../media/image176.emf"/><Relationship Id="rId1" Type="http://schemas.openxmlformats.org/officeDocument/2006/relationships/image" Target="../media/image31.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5.xml"/><Relationship Id="rId1" Type="http://schemas.openxmlformats.org/officeDocument/2006/relationships/image" Target="../media/image31.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6.xml"/><Relationship Id="rId1" Type="http://schemas.openxmlformats.org/officeDocument/2006/relationships/image" Target="../media/image31.jpeg"/></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13.xml"/><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tags" Target="../tags/tag157.xml"/><Relationship Id="rId1" Type="http://schemas.openxmlformats.org/officeDocument/2006/relationships/image" Target="../media/image31.jpe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3.xml"/><Relationship Id="rId3" Type="http://schemas.openxmlformats.org/officeDocument/2006/relationships/image" Target="../media/image186.png"/><Relationship Id="rId2" Type="http://schemas.openxmlformats.org/officeDocument/2006/relationships/tags" Target="../tags/tag158.xml"/><Relationship Id="rId1" Type="http://schemas.openxmlformats.org/officeDocument/2006/relationships/image" Target="../media/image31.jpe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3.xml"/><Relationship Id="rId4" Type="http://schemas.openxmlformats.org/officeDocument/2006/relationships/image" Target="../media/image188.png"/><Relationship Id="rId3" Type="http://schemas.openxmlformats.org/officeDocument/2006/relationships/image" Target="../media/image187.png"/><Relationship Id="rId2" Type="http://schemas.openxmlformats.org/officeDocument/2006/relationships/tags" Target="../tags/tag159.xml"/><Relationship Id="rId1" Type="http://schemas.openxmlformats.org/officeDocument/2006/relationships/image" Target="../media/image31.jpe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tags" Target="../tags/tag160.xml"/><Relationship Id="rId1" Type="http://schemas.openxmlformats.org/officeDocument/2006/relationships/image" Target="../media/image31.jpe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tags" Target="../tags/tag161.xml"/><Relationship Id="rId1" Type="http://schemas.openxmlformats.org/officeDocument/2006/relationships/image" Target="../media/image31.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2.xml"/><Relationship Id="rId7" Type="http://schemas.openxmlformats.org/officeDocument/2006/relationships/tags" Target="../tags/tag2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10.png"/><Relationship Id="rId1" Type="http://schemas.openxmlformats.org/officeDocument/2006/relationships/tags" Target="../tags/tag25.xml"/></Relationships>
</file>

<file path=ppt/slides/_rels/slide8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 Id="rId3" Type="http://schemas.openxmlformats.org/officeDocument/2006/relationships/image" Target="../media/image191.png"/><Relationship Id="rId2" Type="http://schemas.openxmlformats.org/officeDocument/2006/relationships/tags" Target="../tags/tag162.xml"/><Relationship Id="rId1" Type="http://schemas.openxmlformats.org/officeDocument/2006/relationships/image" Target="../media/image31.jpe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96.png"/><Relationship Id="rId3" Type="http://schemas.openxmlformats.org/officeDocument/2006/relationships/image" Target="../media/image195.png"/><Relationship Id="rId2" Type="http://schemas.openxmlformats.org/officeDocument/2006/relationships/tags" Target="../tags/tag163.xml"/><Relationship Id="rId1" Type="http://schemas.openxmlformats.org/officeDocument/2006/relationships/image" Target="../media/image31.jpeg"/></Relationships>
</file>

<file path=ppt/slides/_rels/slide8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tags" Target="../tags/tag164.xml"/><Relationship Id="rId1" Type="http://schemas.openxmlformats.org/officeDocument/2006/relationships/image" Target="../media/image31.jpe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65.xml"/><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image" Target="../media/image31.jpeg"/></Relationships>
</file>

<file path=ppt/slides/_rels/slide84.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image" Target="../media/image206.emf"/><Relationship Id="rId7" Type="http://schemas.openxmlformats.org/officeDocument/2006/relationships/oleObject" Target="../embeddings/oleObject52.bin"/><Relationship Id="rId6" Type="http://schemas.openxmlformats.org/officeDocument/2006/relationships/image" Target="../media/image205.emf"/><Relationship Id="rId5" Type="http://schemas.openxmlformats.org/officeDocument/2006/relationships/oleObject" Target="../embeddings/oleObject51.bin"/><Relationship Id="rId4" Type="http://schemas.openxmlformats.org/officeDocument/2006/relationships/image" Target="../media/image204.emf"/><Relationship Id="rId3" Type="http://schemas.openxmlformats.org/officeDocument/2006/relationships/oleObject" Target="../embeddings/oleObject50.bin"/><Relationship Id="rId2" Type="http://schemas.openxmlformats.org/officeDocument/2006/relationships/image" Target="../media/image203.emf"/><Relationship Id="rId11" Type="http://schemas.openxmlformats.org/officeDocument/2006/relationships/vmlDrawing" Target="../drawings/vmlDrawing23.vml"/><Relationship Id="rId10" Type="http://schemas.openxmlformats.org/officeDocument/2006/relationships/slideLayout" Target="../slideLayouts/slideLayout6.xml"/><Relationship Id="rId1" Type="http://schemas.openxmlformats.org/officeDocument/2006/relationships/oleObject" Target="../embeddings/oleObject49.bin"/></Relationships>
</file>

<file path=ppt/slides/_rels/slide85.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slideLayout" Target="../slideLayouts/slideLayout13.xml"/><Relationship Id="rId4" Type="http://schemas.openxmlformats.org/officeDocument/2006/relationships/tags" Target="../tags/tag167.xml"/><Relationship Id="rId3" Type="http://schemas.openxmlformats.org/officeDocument/2006/relationships/image" Target="../media/image207.emf"/><Relationship Id="rId2" Type="http://schemas.openxmlformats.org/officeDocument/2006/relationships/oleObject" Target="../embeddings/oleObject53.bin"/><Relationship Id="rId1" Type="http://schemas.openxmlformats.org/officeDocument/2006/relationships/image" Target="../media/image31.jpe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3.xml"/><Relationship Id="rId2" Type="http://schemas.openxmlformats.org/officeDocument/2006/relationships/tags" Target="../tags/tag168.xml"/><Relationship Id="rId1" Type="http://schemas.openxmlformats.org/officeDocument/2006/relationships/image" Target="../media/image31.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9.xml"/><Relationship Id="rId1" Type="http://schemas.openxmlformats.org/officeDocument/2006/relationships/image" Target="../media/image31.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0.xml"/><Relationship Id="rId1" Type="http://schemas.openxmlformats.org/officeDocument/2006/relationships/image" Target="../media/image31.jpeg"/></Relationships>
</file>

<file path=ppt/slides/_rels/slide89.xml.rels><?xml version="1.0" encoding="UTF-8" standalone="yes"?>
<Relationships xmlns="http://schemas.openxmlformats.org/package/2006/relationships"><Relationship Id="rId7" Type="http://schemas.openxmlformats.org/officeDocument/2006/relationships/vmlDrawing" Target="../drawings/vmlDrawing25.vml"/><Relationship Id="rId6" Type="http://schemas.openxmlformats.org/officeDocument/2006/relationships/slideLayout" Target="../slideLayouts/slideLayout6.xml"/><Relationship Id="rId5" Type="http://schemas.openxmlformats.org/officeDocument/2006/relationships/tags" Target="../tags/tag171.xml"/><Relationship Id="rId4" Type="http://schemas.openxmlformats.org/officeDocument/2006/relationships/image" Target="../media/image209.wmf"/><Relationship Id="rId3" Type="http://schemas.openxmlformats.org/officeDocument/2006/relationships/oleObject" Target="../embeddings/oleObject55.bin"/><Relationship Id="rId2" Type="http://schemas.openxmlformats.org/officeDocument/2006/relationships/image" Target="../media/image208.wmf"/><Relationship Id="rId1" Type="http://schemas.openxmlformats.org/officeDocument/2006/relationships/oleObject" Target="../embeddings/oleObject54.bin"/></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10.png"/><Relationship Id="rId1" Type="http://schemas.openxmlformats.org/officeDocument/2006/relationships/tags" Target="../tags/tag29.xml"/></Relationships>
</file>

<file path=ppt/slides/_rels/slide90.xml.rels><?xml version="1.0" encoding="UTF-8" standalone="yes"?>
<Relationships xmlns="http://schemas.openxmlformats.org/package/2006/relationships"><Relationship Id="rId9" Type="http://schemas.openxmlformats.org/officeDocument/2006/relationships/vmlDrawing" Target="../drawings/vmlDrawing26.vml"/><Relationship Id="rId8" Type="http://schemas.openxmlformats.org/officeDocument/2006/relationships/slideLayout" Target="../slideLayouts/slideLayout6.xml"/><Relationship Id="rId7" Type="http://schemas.openxmlformats.org/officeDocument/2006/relationships/tags" Target="../tags/tag172.xml"/><Relationship Id="rId6" Type="http://schemas.openxmlformats.org/officeDocument/2006/relationships/image" Target="../media/image212.wmf"/><Relationship Id="rId5" Type="http://schemas.openxmlformats.org/officeDocument/2006/relationships/oleObject" Target="../embeddings/oleObject58.bin"/><Relationship Id="rId4" Type="http://schemas.openxmlformats.org/officeDocument/2006/relationships/image" Target="../media/image211.wmf"/><Relationship Id="rId3" Type="http://schemas.openxmlformats.org/officeDocument/2006/relationships/oleObject" Target="../embeddings/oleObject57.bin"/><Relationship Id="rId2" Type="http://schemas.openxmlformats.org/officeDocument/2006/relationships/image" Target="../media/image210.wmf"/><Relationship Id="rId1" Type="http://schemas.openxmlformats.org/officeDocument/2006/relationships/oleObject" Target="../embeddings/oleObject56.bin"/></Relationships>
</file>

<file path=ppt/slides/_rels/slide91.xml.rels><?xml version="1.0" encoding="UTF-8" standalone="yes"?>
<Relationships xmlns="http://schemas.openxmlformats.org/package/2006/relationships"><Relationship Id="rId9" Type="http://schemas.openxmlformats.org/officeDocument/2006/relationships/vmlDrawing" Target="../drawings/vmlDrawing27.vml"/><Relationship Id="rId8" Type="http://schemas.openxmlformats.org/officeDocument/2006/relationships/slideLayout" Target="../slideLayouts/slideLayout6.xml"/><Relationship Id="rId7" Type="http://schemas.openxmlformats.org/officeDocument/2006/relationships/tags" Target="../tags/tag173.xml"/><Relationship Id="rId6" Type="http://schemas.openxmlformats.org/officeDocument/2006/relationships/image" Target="../media/image215.wmf"/><Relationship Id="rId5" Type="http://schemas.openxmlformats.org/officeDocument/2006/relationships/oleObject" Target="../embeddings/oleObject61.bin"/><Relationship Id="rId4" Type="http://schemas.openxmlformats.org/officeDocument/2006/relationships/image" Target="../media/image214.wmf"/><Relationship Id="rId3" Type="http://schemas.openxmlformats.org/officeDocument/2006/relationships/oleObject" Target="../embeddings/oleObject60.bin"/><Relationship Id="rId2" Type="http://schemas.openxmlformats.org/officeDocument/2006/relationships/image" Target="../media/image213.wmf"/><Relationship Id="rId1" Type="http://schemas.openxmlformats.org/officeDocument/2006/relationships/oleObject" Target="../embeddings/oleObject59.bin"/></Relationships>
</file>

<file path=ppt/slides/_rels/slide92.xml.rels><?xml version="1.0" encoding="UTF-8" standalone="yes"?>
<Relationships xmlns="http://schemas.openxmlformats.org/package/2006/relationships"><Relationship Id="rId7" Type="http://schemas.openxmlformats.org/officeDocument/2006/relationships/vmlDrawing" Target="../drawings/vmlDrawing28.vml"/><Relationship Id="rId6" Type="http://schemas.openxmlformats.org/officeDocument/2006/relationships/slideLayout" Target="../slideLayouts/slideLayout6.xml"/><Relationship Id="rId5" Type="http://schemas.openxmlformats.org/officeDocument/2006/relationships/tags" Target="../tags/tag174.xml"/><Relationship Id="rId4" Type="http://schemas.openxmlformats.org/officeDocument/2006/relationships/image" Target="../media/image217.wmf"/><Relationship Id="rId3" Type="http://schemas.openxmlformats.org/officeDocument/2006/relationships/oleObject" Target="../embeddings/oleObject63.bin"/><Relationship Id="rId2" Type="http://schemas.openxmlformats.org/officeDocument/2006/relationships/image" Target="../media/image216.wmf"/><Relationship Id="rId1" Type="http://schemas.openxmlformats.org/officeDocument/2006/relationships/oleObject" Target="../embeddings/oleObject62.bin"/></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5.xml"/><Relationship Id="rId1" Type="http://schemas.openxmlformats.org/officeDocument/2006/relationships/image" Target="../media/image31.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6.xml"/><Relationship Id="rId1" Type="http://schemas.openxmlformats.org/officeDocument/2006/relationships/image" Target="../media/image31.jpeg"/></Relationships>
</file>

<file path=ppt/slides/_rels/slide95.xml.rels><?xml version="1.0" encoding="UTF-8" standalone="yes"?>
<Relationships xmlns="http://schemas.openxmlformats.org/package/2006/relationships"><Relationship Id="rId7" Type="http://schemas.openxmlformats.org/officeDocument/2006/relationships/vmlDrawing" Target="../drawings/vmlDrawing29.vml"/><Relationship Id="rId6" Type="http://schemas.openxmlformats.org/officeDocument/2006/relationships/slideLayout" Target="../slideLayouts/slideLayout6.xml"/><Relationship Id="rId5" Type="http://schemas.openxmlformats.org/officeDocument/2006/relationships/tags" Target="../tags/tag177.xml"/><Relationship Id="rId4" Type="http://schemas.openxmlformats.org/officeDocument/2006/relationships/image" Target="../media/image220.png"/><Relationship Id="rId3" Type="http://schemas.openxmlformats.org/officeDocument/2006/relationships/image" Target="../media/image219.png"/><Relationship Id="rId2" Type="http://schemas.openxmlformats.org/officeDocument/2006/relationships/image" Target="../media/image218.wmf"/><Relationship Id="rId1" Type="http://schemas.openxmlformats.org/officeDocument/2006/relationships/oleObject" Target="../embeddings/oleObject64.bin"/></Relationships>
</file>

<file path=ppt/slides/_rels/slide9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178.xml"/><Relationship Id="rId5" Type="http://schemas.openxmlformats.org/officeDocument/2006/relationships/image" Target="../media/image225.png"/><Relationship Id="rId4" Type="http://schemas.openxmlformats.org/officeDocument/2006/relationships/image" Target="../media/image224.png"/><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image" Target="../media/image221.png"/></Relationships>
</file>

<file path=ppt/slides/_rels/slide97.xml.rels><?xml version="1.0" encoding="UTF-8" standalone="yes"?>
<Relationships xmlns="http://schemas.openxmlformats.org/package/2006/relationships"><Relationship Id="rId9" Type="http://schemas.openxmlformats.org/officeDocument/2006/relationships/oleObject" Target="../embeddings/oleObject67.bin"/><Relationship Id="rId8" Type="http://schemas.openxmlformats.org/officeDocument/2006/relationships/image" Target="../media/image230.wmf"/><Relationship Id="rId7" Type="http://schemas.openxmlformats.org/officeDocument/2006/relationships/oleObject" Target="../embeddings/oleObject66.bin"/><Relationship Id="rId6" Type="http://schemas.openxmlformats.org/officeDocument/2006/relationships/image" Target="../media/image229.emf"/><Relationship Id="rId5" Type="http://schemas.openxmlformats.org/officeDocument/2006/relationships/image" Target="../media/image228.png"/><Relationship Id="rId4" Type="http://schemas.openxmlformats.org/officeDocument/2006/relationships/tags" Target="../tags/tag179.xml"/><Relationship Id="rId3" Type="http://schemas.openxmlformats.org/officeDocument/2006/relationships/image" Target="../media/image227.png"/><Relationship Id="rId2" Type="http://schemas.openxmlformats.org/officeDocument/2006/relationships/image" Target="../media/image226.wmf"/><Relationship Id="rId13" Type="http://schemas.openxmlformats.org/officeDocument/2006/relationships/vmlDrawing" Target="../drawings/vmlDrawing30.vml"/><Relationship Id="rId12" Type="http://schemas.openxmlformats.org/officeDocument/2006/relationships/slideLayout" Target="../slideLayouts/slideLayout6.xml"/><Relationship Id="rId11" Type="http://schemas.openxmlformats.org/officeDocument/2006/relationships/audio" Target="../media/audio1.wav"/><Relationship Id="rId10" Type="http://schemas.openxmlformats.org/officeDocument/2006/relationships/image" Target="../media/image231.wmf"/><Relationship Id="rId1" Type="http://schemas.openxmlformats.org/officeDocument/2006/relationships/oleObject" Target="../embeddings/oleObject65.bin"/></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0.xml"/><Relationship Id="rId1" Type="http://schemas.openxmlformats.org/officeDocument/2006/relationships/image" Target="../media/image232.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181.xml"/><Relationship Id="rId2" Type="http://schemas.openxmlformats.org/officeDocument/2006/relationships/image" Target="../media/image234.png"/><Relationship Id="rId1" Type="http://schemas.openxmlformats.org/officeDocument/2006/relationships/image" Target="../media/image2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TextPlaceholder 5"/>
          <p:cNvSpPr>
            <a:spLocks noGrp="1"/>
          </p:cNvSpPr>
          <p:nvPr>
            <p:ph type="body" sz="quarter" idx="10"/>
            <p:custDataLst>
              <p:tags r:id="rId1"/>
            </p:custDataLst>
          </p:nvPr>
        </p:nvSpPr>
        <p:spPr>
          <a:xfrm>
            <a:off x="1877317" y="3169249"/>
            <a:ext cx="3451194" cy="803661"/>
          </a:xfrm>
        </p:spPr>
        <p:txBody>
          <a:bodyPr/>
          <a:lstStyle/>
          <a:p>
            <a:pPr marL="0" indent="0">
              <a:buNone/>
            </a:pPr>
            <a:r>
              <a:rPr lang="zh-CN" altLang="en-US" dirty="0"/>
              <a:t>第 </a:t>
            </a:r>
            <a:r>
              <a:rPr lang="en-US" altLang="zh-CN" dirty="0"/>
              <a:t>2 </a:t>
            </a:r>
            <a:r>
              <a:rPr lang="zh-CN" altLang="en-US" dirty="0"/>
              <a:t>章</a:t>
            </a:r>
            <a:endParaRPr lang="zh-CN" altLang="en-US" dirty="0"/>
          </a:p>
        </p:txBody>
      </p:sp>
      <p:sp>
        <p:nvSpPr>
          <p:cNvPr id="7" name="PA-TextPlaceholder 6"/>
          <p:cNvSpPr>
            <a:spLocks noGrp="1"/>
          </p:cNvSpPr>
          <p:nvPr>
            <p:ph type="body" sz="quarter" idx="11"/>
            <p:custDataLst>
              <p:tags r:id="rId2"/>
            </p:custDataLst>
          </p:nvPr>
        </p:nvSpPr>
        <p:spPr>
          <a:xfrm>
            <a:off x="5609903" y="3674656"/>
            <a:ext cx="5932436" cy="793322"/>
          </a:xfrm>
        </p:spPr>
        <p:txBody>
          <a:bodyPr/>
          <a:lstStyle/>
          <a:p>
            <a:pPr marL="0" indent="0">
              <a:buNone/>
            </a:pPr>
            <a:r>
              <a:rPr lang="zh-CN" altLang="en-US" dirty="0"/>
              <a:t>逻辑代数基础</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A-圆角矩形 1"/>
          <p:cNvSpPr/>
          <p:nvPr>
            <p:custDataLst>
              <p:tags r:id="rId1"/>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057280"/>
            <a:ext cx="8004742" cy="1371719"/>
          </a:xfrm>
          <a:prstGeom prst="rect">
            <a:avLst/>
          </a:prstGeom>
        </p:spPr>
      </p:pic>
      <p:grpSp>
        <p:nvGrpSpPr>
          <p:cNvPr id="2" name="组合 13"/>
          <p:cNvGrpSpPr/>
          <p:nvPr/>
        </p:nvGrpSpPr>
        <p:grpSpPr bwMode="auto">
          <a:xfrm>
            <a:off x="8944516" y="3429000"/>
            <a:ext cx="609600" cy="990600"/>
            <a:chOff x="1676400" y="3810000"/>
            <a:chExt cx="381000" cy="914400"/>
          </a:xfrm>
        </p:grpSpPr>
        <p:sp>
          <p:nvSpPr>
            <p:cNvPr id="15418" name="Line 11"/>
            <p:cNvSpPr>
              <a:spLocks noChangeShapeType="1"/>
            </p:cNvSpPr>
            <p:nvPr/>
          </p:nvSpPr>
          <p:spPr bwMode="auto">
            <a:xfrm>
              <a:off x="1676400" y="4419600"/>
              <a:ext cx="381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19" name="Line 12"/>
            <p:cNvSpPr>
              <a:spLocks noChangeShapeType="1"/>
            </p:cNvSpPr>
            <p:nvPr/>
          </p:nvSpPr>
          <p:spPr bwMode="auto">
            <a:xfrm>
              <a:off x="1676400" y="4419600"/>
              <a:ext cx="0" cy="304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20" name="Line 13"/>
            <p:cNvSpPr>
              <a:spLocks noChangeShapeType="1"/>
            </p:cNvSpPr>
            <p:nvPr/>
          </p:nvSpPr>
          <p:spPr bwMode="auto">
            <a:xfrm>
              <a:off x="2057400" y="3810000"/>
              <a:ext cx="0" cy="609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366" name="Rectangle 1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8" name="右箭头 17"/>
          <p:cNvSpPr>
            <a:spLocks noChangeArrowheads="1"/>
          </p:cNvSpPr>
          <p:nvPr/>
        </p:nvSpPr>
        <p:spPr bwMode="auto">
          <a:xfrm rot="10800000">
            <a:off x="4030980" y="5235575"/>
            <a:ext cx="533400" cy="685800"/>
          </a:xfrm>
          <a:prstGeom prst="rightArrow">
            <a:avLst>
              <a:gd name="adj1" fmla="val 50000"/>
              <a:gd name="adj2" fmla="val 50000"/>
            </a:avLst>
          </a:prstGeom>
          <a:solidFill>
            <a:schemeClr val="accent1"/>
          </a:solidFill>
          <a:ln w="9525" algn="ctr">
            <a:solidFill>
              <a:schemeClr val="tx1"/>
            </a:solidFill>
            <a:round/>
          </a:ln>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9" name="右箭头 18"/>
          <p:cNvSpPr>
            <a:spLocks noChangeArrowheads="1"/>
          </p:cNvSpPr>
          <p:nvPr/>
        </p:nvSpPr>
        <p:spPr bwMode="auto">
          <a:xfrm rot="10800000">
            <a:off x="7187302" y="5205187"/>
            <a:ext cx="533400" cy="685800"/>
          </a:xfrm>
          <a:prstGeom prst="rightArrow">
            <a:avLst>
              <a:gd name="adj1" fmla="val 50000"/>
              <a:gd name="adj2" fmla="val 50000"/>
            </a:avLst>
          </a:prstGeom>
          <a:solidFill>
            <a:schemeClr val="accent1"/>
          </a:solidFill>
          <a:ln w="9525" algn="ctr">
            <a:solidFill>
              <a:schemeClr val="tx1"/>
            </a:solidFill>
            <a:round/>
          </a:ln>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20" name="TextBox 19"/>
          <p:cNvSpPr txBox="1"/>
          <p:nvPr/>
        </p:nvSpPr>
        <p:spPr>
          <a:xfrm>
            <a:off x="8509964" y="2547060"/>
            <a:ext cx="609600" cy="646331"/>
          </a:xfrm>
          <a:prstGeom prst="rect">
            <a:avLst/>
          </a:prstGeom>
          <a:solidFill>
            <a:schemeClr val="accent1">
              <a:lumMod val="60000"/>
              <a:lumOff val="40000"/>
            </a:schemeClr>
          </a:solidFill>
          <a:ln>
            <a:noFill/>
          </a:ln>
        </p:spPr>
        <p:txBody>
          <a:bodyPr>
            <a:spAutoFit/>
          </a:bodyPr>
          <a:lstStyle/>
          <a:p>
            <a:pPr>
              <a:defRPr/>
            </a:pPr>
            <a:r>
              <a:rPr lang="zh-CN" altLang="en-US" sz="3600" dirty="0">
                <a:latin typeface="华文彩云" panose="02010800040101010101" pitchFamily="2" charset="-122"/>
                <a:ea typeface="华文彩云" panose="02010800040101010101" pitchFamily="2" charset="-122"/>
              </a:rPr>
              <a:t>非</a:t>
            </a:r>
            <a:endParaRPr lang="zh-CN" altLang="en-US" sz="3600" dirty="0">
              <a:latin typeface="华文彩云" panose="02010800040101010101" pitchFamily="2" charset="-122"/>
              <a:ea typeface="华文彩云" panose="02010800040101010101" pitchFamily="2" charset="-122"/>
            </a:endParaRPr>
          </a:p>
        </p:txBody>
      </p:sp>
      <p:sp>
        <p:nvSpPr>
          <p:cNvPr id="21" name="TextBox 20"/>
          <p:cNvSpPr txBox="1">
            <a:spLocks noChangeArrowheads="1"/>
          </p:cNvSpPr>
          <p:nvPr/>
        </p:nvSpPr>
        <p:spPr bwMode="auto">
          <a:xfrm>
            <a:off x="2080907" y="3591448"/>
            <a:ext cx="1676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800" b="1" dirty="0">
                <a:solidFill>
                  <a:srgbClr val="0000CC"/>
                </a:solidFill>
              </a:rPr>
              <a:t>1</a:t>
            </a:r>
            <a:r>
              <a:rPr kumimoji="0" lang="zh-CN" altLang="en-US" sz="2800" b="1" dirty="0">
                <a:solidFill>
                  <a:srgbClr val="0000CC"/>
                </a:solidFill>
              </a:rPr>
              <a:t>则</a:t>
            </a:r>
            <a:r>
              <a:rPr kumimoji="0" lang="en-US" altLang="zh-CN" sz="2800" b="1" dirty="0">
                <a:solidFill>
                  <a:srgbClr val="0000CC"/>
                </a:solidFill>
              </a:rPr>
              <a:t>0</a:t>
            </a:r>
            <a:r>
              <a:rPr kumimoji="0" lang="zh-CN" altLang="en-US" sz="2800" b="1" dirty="0">
                <a:solidFill>
                  <a:srgbClr val="0000CC"/>
                </a:solidFill>
              </a:rPr>
              <a:t>，</a:t>
            </a:r>
            <a:endParaRPr kumimoji="0" lang="en-US" altLang="zh-CN" sz="2800" b="1" dirty="0">
              <a:solidFill>
                <a:srgbClr val="0000CC"/>
              </a:solidFill>
            </a:endParaRPr>
          </a:p>
          <a:p>
            <a:pPr>
              <a:spcBef>
                <a:spcPct val="0"/>
              </a:spcBef>
              <a:buFontTx/>
              <a:buNone/>
            </a:pPr>
            <a:r>
              <a:rPr kumimoji="0" lang="en-US" altLang="zh-CN" sz="2800" b="1" dirty="0">
                <a:solidFill>
                  <a:srgbClr val="0000CC"/>
                </a:solidFill>
              </a:rPr>
              <a:t>0</a:t>
            </a:r>
            <a:r>
              <a:rPr kumimoji="0" lang="zh-CN" altLang="en-US" sz="2800" b="1" dirty="0">
                <a:solidFill>
                  <a:srgbClr val="0000CC"/>
                </a:solidFill>
              </a:rPr>
              <a:t>则</a:t>
            </a:r>
            <a:r>
              <a:rPr kumimoji="0" lang="en-US" altLang="zh-CN" sz="2800" b="1" dirty="0">
                <a:solidFill>
                  <a:srgbClr val="0000CC"/>
                </a:solidFill>
              </a:rPr>
              <a:t>1</a:t>
            </a:r>
            <a:endParaRPr kumimoji="0" lang="zh-CN" altLang="en-US" sz="2800" b="1" dirty="0">
              <a:solidFill>
                <a:srgbClr val="0000CC"/>
              </a:solidFill>
            </a:endParaRPr>
          </a:p>
        </p:txBody>
      </p:sp>
      <p:sp>
        <p:nvSpPr>
          <p:cNvPr id="24" name="Text Box 3"/>
          <p:cNvSpPr txBox="1">
            <a:spLocks noChangeArrowheads="1"/>
          </p:cNvSpPr>
          <p:nvPr/>
        </p:nvSpPr>
        <p:spPr bwMode="auto">
          <a:xfrm>
            <a:off x="1708732" y="4629479"/>
            <a:ext cx="2037589"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lang="zh-CN" altLang="en-US" sz="2800" b="1" dirty="0">
                <a:solidFill>
                  <a:srgbClr val="0000FF"/>
                </a:solidFill>
                <a:latin typeface="Times New Roman" panose="02020603050405020304" pitchFamily="18" charset="0"/>
                <a:ea typeface="楷体_GB2312" panose="02010609030101010101" pitchFamily="49" charset="-122"/>
              </a:rPr>
              <a:t>逻辑表达式：</a:t>
            </a:r>
            <a:endParaRPr lang="zh-CN" altLang="en-US" sz="2800" b="1" dirty="0">
              <a:solidFill>
                <a:srgbClr val="0000FF"/>
              </a:solidFill>
              <a:latin typeface="Times New Roman" panose="02020603050405020304" pitchFamily="18" charset="0"/>
              <a:ea typeface="楷体_GB2312" panose="02010609030101010101" pitchFamily="49" charset="-122"/>
            </a:endParaRPr>
          </a:p>
        </p:txBody>
      </p:sp>
      <p:sp>
        <p:nvSpPr>
          <p:cNvPr id="30" name="PA-文本框 5"/>
          <p:cNvSpPr txBox="1">
            <a:spLocks noChangeArrowheads="1"/>
          </p:cNvSpPr>
          <p:nvPr>
            <p:custDataLst>
              <p:tags r:id="rId3"/>
            </p:custDataLst>
          </p:nvPr>
        </p:nvSpPr>
        <p:spPr bwMode="auto">
          <a:xfrm>
            <a:off x="626939" y="1456857"/>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逻辑代数的三种基本逻辑运算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PA-文本框 3"/>
          <p:cNvSpPr txBox="1">
            <a:spLocks noChangeArrowheads="1"/>
          </p:cNvSpPr>
          <p:nvPr>
            <p:custDataLst>
              <p:tags r:id="rId4"/>
            </p:custDataLst>
          </p:nvPr>
        </p:nvSpPr>
        <p:spPr bwMode="auto">
          <a:xfrm>
            <a:off x="9119564" y="123199"/>
            <a:ext cx="2840990" cy="1481257"/>
          </a:xfrm>
          <a:prstGeom prst="round2DiagRect">
            <a:avLst/>
          </a:prstGeom>
          <a:solidFill>
            <a:srgbClr val="CCFFFF"/>
          </a:solidFill>
          <a:ln>
            <a:noFill/>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75000"/>
              </a:lnSpc>
              <a:spcBef>
                <a:spcPct val="50000"/>
              </a:spcBef>
              <a:buNone/>
            </a:pPr>
            <a:r>
              <a:rPr lang="zh-CN" altLang="en-US" sz="1800" b="1" dirty="0">
                <a:solidFill>
                  <a:srgbClr val="0000CC"/>
                </a:solidFill>
              </a:rPr>
              <a:t>规定</a:t>
            </a:r>
            <a:r>
              <a:rPr lang="en-US" altLang="zh-CN" sz="1800" b="1" dirty="0">
                <a:solidFill>
                  <a:srgbClr val="0000CC"/>
                </a:solidFill>
              </a:rPr>
              <a:t>:</a:t>
            </a:r>
            <a:r>
              <a:rPr lang="zh-CN" altLang="en-US" sz="1800" b="1" dirty="0">
                <a:solidFill>
                  <a:srgbClr val="0000CC"/>
                </a:solidFill>
              </a:rPr>
              <a:t>开关合为逻辑“</a:t>
            </a:r>
            <a:r>
              <a:rPr lang="en-US" altLang="zh-CN" sz="1800" b="1" dirty="0">
                <a:solidFill>
                  <a:srgbClr val="0000CC"/>
                </a:solidFill>
              </a:rPr>
              <a:t>1”</a:t>
            </a:r>
            <a:endParaRPr lang="en-US" altLang="zh-CN" sz="1800" b="1" dirty="0">
              <a:solidFill>
                <a:srgbClr val="0000CC"/>
              </a:solidFill>
            </a:endParaRPr>
          </a:p>
          <a:p>
            <a:pPr>
              <a:lnSpc>
                <a:spcPct val="75000"/>
              </a:lnSpc>
              <a:spcBef>
                <a:spcPct val="50000"/>
              </a:spcBef>
              <a:buNone/>
            </a:pPr>
            <a:r>
              <a:rPr lang="en-US" altLang="zh-CN" sz="1800" b="1" dirty="0">
                <a:solidFill>
                  <a:srgbClr val="0000CC"/>
                </a:solidFill>
              </a:rPr>
              <a:t>     </a:t>
            </a:r>
            <a:r>
              <a:rPr lang="zh-CN" altLang="en-US" sz="1800" b="1" dirty="0">
                <a:solidFill>
                  <a:srgbClr val="0000CC"/>
                </a:solidFill>
              </a:rPr>
              <a:t>开关断为逻辑“</a:t>
            </a:r>
            <a:r>
              <a:rPr lang="en-US" altLang="zh-CN" sz="1800" b="1" dirty="0">
                <a:solidFill>
                  <a:srgbClr val="0000CC"/>
                </a:solidFill>
              </a:rPr>
              <a:t>0”</a:t>
            </a:r>
            <a:endParaRPr lang="en-US" altLang="zh-CN" sz="1800" b="1" dirty="0">
              <a:solidFill>
                <a:srgbClr val="0000CC"/>
              </a:solidFill>
            </a:endParaRPr>
          </a:p>
          <a:p>
            <a:pPr>
              <a:lnSpc>
                <a:spcPct val="75000"/>
              </a:lnSpc>
              <a:spcBef>
                <a:spcPct val="50000"/>
              </a:spcBef>
              <a:buNone/>
            </a:pPr>
            <a:r>
              <a:rPr lang="en-US" altLang="zh-CN" sz="1800" b="1" dirty="0">
                <a:solidFill>
                  <a:srgbClr val="0000CC"/>
                </a:solidFill>
              </a:rPr>
              <a:t>     </a:t>
            </a:r>
            <a:r>
              <a:rPr lang="zh-CN" altLang="en-US" sz="1800" b="1" dirty="0">
                <a:solidFill>
                  <a:srgbClr val="0000CC"/>
                </a:solidFill>
              </a:rPr>
              <a:t>灯亮为逻辑“</a:t>
            </a:r>
            <a:r>
              <a:rPr lang="en-US" altLang="zh-CN" sz="1800" b="1" dirty="0">
                <a:solidFill>
                  <a:srgbClr val="0000CC"/>
                </a:solidFill>
              </a:rPr>
              <a:t>1”</a:t>
            </a:r>
            <a:endParaRPr lang="en-US" altLang="zh-CN" sz="1800" b="1" dirty="0">
              <a:solidFill>
                <a:srgbClr val="0000CC"/>
              </a:solidFill>
            </a:endParaRPr>
          </a:p>
          <a:p>
            <a:pPr>
              <a:lnSpc>
                <a:spcPct val="75000"/>
              </a:lnSpc>
              <a:spcBef>
                <a:spcPct val="50000"/>
              </a:spcBef>
              <a:buNone/>
            </a:pPr>
            <a:r>
              <a:rPr lang="en-US" altLang="zh-CN" sz="1800" b="1" dirty="0">
                <a:solidFill>
                  <a:srgbClr val="0000CC"/>
                </a:solidFill>
              </a:rPr>
              <a:t>     </a:t>
            </a:r>
            <a:r>
              <a:rPr lang="zh-CN" altLang="en-US" sz="1800" b="1" dirty="0">
                <a:solidFill>
                  <a:srgbClr val="0000CC"/>
                </a:solidFill>
              </a:rPr>
              <a:t>灯灭为逻辑“</a:t>
            </a:r>
            <a:r>
              <a:rPr lang="en-US" altLang="zh-CN" sz="1800" b="1" dirty="0">
                <a:solidFill>
                  <a:srgbClr val="0000CC"/>
                </a:solidFill>
              </a:rPr>
              <a:t>0” </a:t>
            </a:r>
            <a:endParaRPr lang="en-US" altLang="zh-CN" sz="1800" b="1" dirty="0">
              <a:solidFill>
                <a:srgbClr val="0000CC"/>
              </a:solidFill>
            </a:endParaRPr>
          </a:p>
        </p:txBody>
      </p:sp>
      <p:graphicFrame>
        <p:nvGraphicFramePr>
          <p:cNvPr id="22" name="Object 18"/>
          <p:cNvGraphicFramePr>
            <a:graphicFrameLocks noChangeAspect="1"/>
          </p:cNvGraphicFramePr>
          <p:nvPr/>
        </p:nvGraphicFramePr>
        <p:xfrm>
          <a:off x="2236508" y="5198851"/>
          <a:ext cx="914400" cy="1120775"/>
        </p:xfrm>
        <a:graphic>
          <a:graphicData uri="http://schemas.openxmlformats.org/presentationml/2006/ole">
            <mc:AlternateContent xmlns:mc="http://schemas.openxmlformats.org/markup-compatibility/2006">
              <mc:Choice xmlns:v="urn:schemas-microsoft-com:vml" Requires="v">
                <p:oleObj spid="_x0000_s3" name="Equation" r:id="rId5" imgW="9448800" imgH="11582400" progId="Equation.DSMT4">
                  <p:embed/>
                </p:oleObj>
              </mc:Choice>
              <mc:Fallback>
                <p:oleObj name="Equation" r:id="rId5" imgW="9448800" imgH="11582400" progId="Equation.DSMT4">
                  <p:embed/>
                  <p:pic>
                    <p:nvPicPr>
                      <p:cNvPr id="0" name="Object 18"/>
                      <p:cNvPicPr>
                        <a:picLocks noChangeAspect="1" noChangeArrowheads="1"/>
                      </p:cNvPicPr>
                      <p:nvPr/>
                    </p:nvPicPr>
                    <p:blipFill>
                      <a:blip r:embed="rId6"/>
                      <a:srcRect/>
                      <a:stretch>
                        <a:fillRect/>
                      </a:stretch>
                    </p:blipFill>
                    <p:spPr bwMode="auto">
                      <a:xfrm>
                        <a:off x="2236508" y="5198851"/>
                        <a:ext cx="914400" cy="1120775"/>
                      </a:xfrm>
                      <a:prstGeom prst="rect">
                        <a:avLst/>
                      </a:prstGeom>
                      <a:noFill/>
                      <a:ln>
                        <a:noFill/>
                      </a:ln>
                      <a:effectLst/>
                    </p:spPr>
                  </p:pic>
                </p:oleObj>
              </mc:Fallback>
            </mc:AlternateContent>
          </a:graphicData>
        </a:graphic>
      </p:graphicFrame>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5747" y="4093179"/>
            <a:ext cx="2145978" cy="2206943"/>
          </a:xfrm>
          <a:prstGeom prst="rect">
            <a:avLst/>
          </a:prstGeom>
        </p:spPr>
      </p:pic>
      <p:pic>
        <p:nvPicPr>
          <p:cNvPr id="26" name="图片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3154" y="4545536"/>
            <a:ext cx="2072820" cy="1774090"/>
          </a:xfrm>
          <a:prstGeom prst="rect">
            <a:avLst/>
          </a:prstGeom>
        </p:spPr>
      </p:pic>
      <p:sp>
        <p:nvSpPr>
          <p:cNvPr id="23" name="PA-文本框 5"/>
          <p:cNvSpPr txBox="1">
            <a:spLocks noChangeArrowheads="1"/>
          </p:cNvSpPr>
          <p:nvPr>
            <p:custDataLst>
              <p:tags r:id="rId9"/>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 calcmode="lin" valueType="num">
                                      <p:cBhvr>
                                        <p:cTn id="13" dur="500" fill="hold"/>
                                        <p:tgtEl>
                                          <p:spTgt spid="26"/>
                                        </p:tgtEl>
                                        <p:attrNameLst>
                                          <p:attrName>style.rotation</p:attrName>
                                        </p:attrNameLst>
                                      </p:cBhvr>
                                      <p:tavLst>
                                        <p:tav tm="0">
                                          <p:val>
                                            <p:fltVal val="360"/>
                                          </p:val>
                                        </p:tav>
                                        <p:tav tm="100000">
                                          <p:val>
                                            <p:fltVal val="0"/>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 calcmode="lin" valueType="num">
                                      <p:cBhvr>
                                        <p:cTn id="21" dur="500" fill="hold"/>
                                        <p:tgtEl>
                                          <p:spTgt spid="31"/>
                                        </p:tgtEl>
                                        <p:attrNameLst>
                                          <p:attrName>style.rotation</p:attrName>
                                        </p:attrNameLst>
                                      </p:cBhvr>
                                      <p:tavLst>
                                        <p:tav tm="0">
                                          <p:val>
                                            <p:fltVal val="360"/>
                                          </p:val>
                                        </p:tav>
                                        <p:tav tm="100000">
                                          <p:val>
                                            <p:fltVal val="0"/>
                                          </p:val>
                                        </p:tav>
                                      </p:tavLst>
                                    </p:anim>
                                    <p:animEffect transition="in" filter="fade">
                                      <p:cBhvr>
                                        <p:cTn id="22" dur="500"/>
                                        <p:tgtEl>
                                          <p:spTgt spid="31"/>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500"/>
                                        <p:tgtEl>
                                          <p:spTgt spid="19"/>
                                        </p:tgtEl>
                                      </p:cBhvr>
                                    </p:animEffect>
                                  </p:childTnLst>
                                </p:cTn>
                              </p:par>
                            </p:childTnLst>
                          </p:cTn>
                        </p:par>
                        <p:par>
                          <p:cTn id="27" fill="hold">
                            <p:stCondLst>
                              <p:cond delay="1000"/>
                            </p:stCondLst>
                            <p:childTnLst>
                              <p:par>
                                <p:cTn id="28" presetID="49" presetClass="entr" presetSubtype="0" decel="10000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 calcmode="lin" valueType="num">
                                      <p:cBhvr>
                                        <p:cTn id="32" dur="500" fill="hold"/>
                                        <p:tgtEl>
                                          <p:spTgt spid="25"/>
                                        </p:tgtEl>
                                        <p:attrNameLst>
                                          <p:attrName>style.rotation</p:attrName>
                                        </p:attrNameLst>
                                      </p:cBhvr>
                                      <p:tavLst>
                                        <p:tav tm="0">
                                          <p:val>
                                            <p:fltVal val="360"/>
                                          </p:val>
                                        </p:tav>
                                        <p:tav tm="100000">
                                          <p:val>
                                            <p:fltVal val="0"/>
                                          </p:val>
                                        </p:tav>
                                      </p:tavLst>
                                    </p:anim>
                                    <p:animEffect transition="in" filter="fade">
                                      <p:cBhvr>
                                        <p:cTn id="33" dur="500"/>
                                        <p:tgtEl>
                                          <p:spTgt spid="25"/>
                                        </p:tgtEl>
                                      </p:cBhvr>
                                    </p:animEffect>
                                  </p:childTnLst>
                                </p:cTn>
                              </p:par>
                            </p:childTnLst>
                          </p:cTn>
                        </p:par>
                        <p:par>
                          <p:cTn id="34" fill="hold">
                            <p:stCondLst>
                              <p:cond delay="1500"/>
                            </p:stCondLst>
                            <p:childTnLst>
                              <p:par>
                                <p:cTn id="35" presetID="2" presetClass="entr" presetSubtype="8"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0-#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right)">
                                      <p:cBhvr>
                                        <p:cTn id="43" dur="500"/>
                                        <p:tgtEl>
                                          <p:spTgt spid="18"/>
                                        </p:tgtEl>
                                      </p:cBhvr>
                                    </p:animEffect>
                                  </p:childTnLst>
                                </p:cTn>
                              </p:par>
                            </p:childTnLst>
                          </p:cTn>
                        </p:par>
                        <p:par>
                          <p:cTn id="44" fill="hold">
                            <p:stCondLst>
                              <p:cond delay="500"/>
                            </p:stCondLst>
                            <p:childTnLst>
                              <p:par>
                                <p:cTn id="45" presetID="2" presetClass="entr" presetSubtype="8"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0-#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p:bldP spid="24" grpId="0"/>
      <p:bldP spid="3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3"/>
          <p:cNvSpPr>
            <a:spLocks noChangeArrowheads="1"/>
          </p:cNvSpPr>
          <p:nvPr/>
        </p:nvSpPr>
        <p:spPr bwMode="auto">
          <a:xfrm>
            <a:off x="1447922" y="3283295"/>
            <a:ext cx="9677234"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indent="0">
              <a:buNone/>
            </a:pPr>
            <a:r>
              <a:rPr lang="zh-CN" altLang="zh-CN" sz="2400" b="1" dirty="0">
                <a:solidFill>
                  <a:schemeClr val="tx1"/>
                </a:solidFill>
              </a:rPr>
              <a:t>步骤：</a:t>
            </a:r>
            <a:endParaRPr lang="zh-CN" altLang="zh-CN" sz="2400" b="1" dirty="0">
              <a:solidFill>
                <a:schemeClr val="tx1"/>
              </a:solidFill>
            </a:endParaRPr>
          </a:p>
          <a:p>
            <a:pPr marL="0" indent="0">
              <a:buNone/>
            </a:pPr>
            <a:r>
              <a:rPr lang="en-US" altLang="zh-CN" sz="2400" b="1" dirty="0">
                <a:solidFill>
                  <a:schemeClr val="tx1"/>
                </a:solidFill>
              </a:rPr>
              <a:t>1</a:t>
            </a:r>
            <a:r>
              <a:rPr lang="zh-CN" altLang="zh-CN" sz="2400" b="1" dirty="0">
                <a:solidFill>
                  <a:schemeClr val="tx1"/>
                </a:solidFill>
              </a:rPr>
              <a:t>）画出逻辑函数的卡诺图，即填卡诺图；</a:t>
            </a:r>
            <a:endParaRPr lang="zh-CN" altLang="zh-CN" sz="2400" b="1" dirty="0">
              <a:solidFill>
                <a:schemeClr val="tx1"/>
              </a:solidFill>
            </a:endParaRPr>
          </a:p>
          <a:p>
            <a:pPr marL="0" indent="0">
              <a:buNone/>
            </a:pPr>
            <a:r>
              <a:rPr lang="en-US" altLang="zh-CN" sz="2400" b="1" dirty="0">
                <a:solidFill>
                  <a:schemeClr val="tx1"/>
                </a:solidFill>
              </a:rPr>
              <a:t>2</a:t>
            </a:r>
            <a:r>
              <a:rPr lang="zh-CN" altLang="zh-CN" sz="2400" b="1" dirty="0">
                <a:solidFill>
                  <a:schemeClr val="tx1"/>
                </a:solidFill>
              </a:rPr>
              <a:t>）画卡诺圈合并</a:t>
            </a:r>
            <a:r>
              <a:rPr lang="zh-CN" altLang="zh-CN" sz="2400" b="1" dirty="0">
                <a:solidFill>
                  <a:srgbClr val="0000FF"/>
                </a:solidFill>
              </a:rPr>
              <a:t>最</a:t>
            </a:r>
            <a:r>
              <a:rPr lang="zh-CN" altLang="en-US" sz="2400" b="1" dirty="0">
                <a:solidFill>
                  <a:srgbClr val="0000FF"/>
                </a:solidFill>
              </a:rPr>
              <a:t>大</a:t>
            </a:r>
            <a:r>
              <a:rPr lang="zh-CN" altLang="zh-CN" sz="2400" b="1" dirty="0">
                <a:solidFill>
                  <a:srgbClr val="0000FF"/>
                </a:solidFill>
              </a:rPr>
              <a:t>项</a:t>
            </a:r>
            <a:r>
              <a:rPr lang="zh-CN" altLang="zh-CN" sz="2400" b="1" dirty="0">
                <a:solidFill>
                  <a:schemeClr val="tx1"/>
                </a:solidFill>
              </a:rPr>
              <a:t>。</a:t>
            </a:r>
            <a:endParaRPr lang="zh-CN" altLang="zh-CN" sz="2400" b="1" dirty="0">
              <a:solidFill>
                <a:schemeClr val="tx1"/>
              </a:solidFill>
            </a:endParaRPr>
          </a:p>
          <a:p>
            <a:pPr marL="0" indent="0">
              <a:buNone/>
            </a:pPr>
            <a:r>
              <a:rPr lang="en-US" altLang="zh-CN" sz="2400" b="1" dirty="0">
                <a:solidFill>
                  <a:schemeClr val="tx1"/>
                </a:solidFill>
              </a:rPr>
              <a:t>3</a:t>
            </a:r>
            <a:r>
              <a:rPr lang="zh-CN" altLang="zh-CN" sz="2400" b="1" dirty="0">
                <a:solidFill>
                  <a:schemeClr val="tx1"/>
                </a:solidFill>
              </a:rPr>
              <a:t>）写出最简表达式。每个圈写成一个最简</a:t>
            </a:r>
            <a:r>
              <a:rPr lang="zh-CN" altLang="en-US" sz="2400" b="1" dirty="0">
                <a:solidFill>
                  <a:srgbClr val="0000FF"/>
                </a:solidFill>
              </a:rPr>
              <a:t>或</a:t>
            </a:r>
            <a:r>
              <a:rPr lang="zh-CN" altLang="zh-CN" sz="2400" b="1" dirty="0">
                <a:solidFill>
                  <a:srgbClr val="0000FF"/>
                </a:solidFill>
              </a:rPr>
              <a:t>项</a:t>
            </a:r>
            <a:r>
              <a:rPr lang="zh-CN" altLang="zh-CN" sz="2400" b="1" dirty="0">
                <a:solidFill>
                  <a:schemeClr val="tx1"/>
                </a:solidFill>
              </a:rPr>
              <a:t>，并将它们</a:t>
            </a:r>
            <a:r>
              <a:rPr lang="zh-CN" altLang="zh-CN" sz="2400" b="1" dirty="0">
                <a:solidFill>
                  <a:srgbClr val="0000FF"/>
                </a:solidFill>
              </a:rPr>
              <a:t>相</a:t>
            </a:r>
            <a:r>
              <a:rPr lang="zh-CN" altLang="en-US" sz="2400" b="1" dirty="0">
                <a:solidFill>
                  <a:srgbClr val="0000FF"/>
                </a:solidFill>
              </a:rPr>
              <a:t>与</a:t>
            </a:r>
            <a:r>
              <a:rPr lang="zh-CN" altLang="zh-CN" sz="2400" b="1" dirty="0">
                <a:solidFill>
                  <a:schemeClr val="tx1"/>
                </a:solidFill>
              </a:rPr>
              <a:t>，便得到</a:t>
            </a:r>
            <a:r>
              <a:rPr lang="zh-CN" altLang="zh-CN" sz="2400" b="1" dirty="0">
                <a:solidFill>
                  <a:srgbClr val="0000FF"/>
                </a:solidFill>
              </a:rPr>
              <a:t>最简或与式</a:t>
            </a:r>
            <a:r>
              <a:rPr lang="zh-CN" altLang="zh-CN" sz="2400" b="1" dirty="0">
                <a:solidFill>
                  <a:schemeClr val="tx1"/>
                </a:solidFill>
              </a:rPr>
              <a:t>。</a:t>
            </a:r>
            <a:endParaRPr lang="zh-CN" altLang="zh-CN" sz="2400" b="1" dirty="0">
              <a:solidFill>
                <a:schemeClr val="tx1"/>
              </a:solidFill>
            </a:endParaRPr>
          </a:p>
        </p:txBody>
      </p:sp>
      <p:sp>
        <p:nvSpPr>
          <p:cNvPr id="7" name="Text Box 3"/>
          <p:cNvSpPr txBox="1">
            <a:spLocks noChangeArrowheads="1"/>
          </p:cNvSpPr>
          <p:nvPr/>
        </p:nvSpPr>
        <p:spPr bwMode="auto">
          <a:xfrm>
            <a:off x="1199732" y="1919403"/>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zh-CN" sz="2400" b="1" dirty="0">
                <a:solidFill>
                  <a:schemeClr val="tx1"/>
                </a:solidFill>
              </a:rPr>
              <a:t>用卡诺图化简逻辑函数</a:t>
            </a:r>
            <a:endParaRPr lang="zh-CN" altLang="en-US" sz="2400" dirty="0">
              <a:solidFill>
                <a:schemeClr val="tx1"/>
              </a:solidFill>
              <a:latin typeface="Times New Roman" panose="02020603050405020304" pitchFamily="18" charset="0"/>
            </a:endParaRPr>
          </a:p>
        </p:txBody>
      </p:sp>
      <p:sp>
        <p:nvSpPr>
          <p:cNvPr id="10" name="Text Box 3"/>
          <p:cNvSpPr txBox="1">
            <a:spLocks noChangeArrowheads="1"/>
          </p:cNvSpPr>
          <p:nvPr/>
        </p:nvSpPr>
        <p:spPr bwMode="auto">
          <a:xfrm>
            <a:off x="1106566" y="2378432"/>
            <a:ext cx="10722223"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en-US" sz="2400" b="1" dirty="0">
                <a:solidFill>
                  <a:schemeClr val="accent6">
                    <a:lumMod val="75000"/>
                  </a:schemeClr>
                </a:solidFill>
              </a:rPr>
              <a:t>② </a:t>
            </a:r>
            <a:r>
              <a:rPr lang="zh-CN" altLang="zh-CN" sz="2400" b="1" dirty="0">
                <a:solidFill>
                  <a:schemeClr val="accent6">
                    <a:lumMod val="75000"/>
                  </a:schemeClr>
                </a:solidFill>
              </a:rPr>
              <a:t>圈</a:t>
            </a:r>
            <a:r>
              <a:rPr lang="en-US" altLang="zh-CN" sz="2400" b="1" dirty="0">
                <a:solidFill>
                  <a:schemeClr val="accent6">
                    <a:lumMod val="75000"/>
                  </a:schemeClr>
                </a:solidFill>
              </a:rPr>
              <a:t>0</a:t>
            </a:r>
            <a:r>
              <a:rPr lang="zh-CN" altLang="zh-CN" sz="2400" b="1" dirty="0">
                <a:solidFill>
                  <a:schemeClr val="accent6">
                    <a:lumMod val="75000"/>
                  </a:schemeClr>
                </a:solidFill>
              </a:rPr>
              <a:t>法</a:t>
            </a:r>
            <a:r>
              <a:rPr lang="en-US" altLang="zh-CN" sz="2400" b="1" dirty="0">
                <a:solidFill>
                  <a:schemeClr val="accent6">
                    <a:lumMod val="75000"/>
                  </a:schemeClr>
                </a:solidFill>
              </a:rPr>
              <a:t>:</a:t>
            </a:r>
            <a:endParaRPr lang="en-US" altLang="zh-CN" sz="2400" b="1" dirty="0">
              <a:solidFill>
                <a:schemeClr val="accent6">
                  <a:lumMod val="75000"/>
                </a:schemeClr>
              </a:solidFill>
            </a:endParaRPr>
          </a:p>
          <a:p>
            <a:pPr>
              <a:buNone/>
            </a:pPr>
            <a:r>
              <a:rPr lang="en-US" altLang="zh-CN" sz="2400" b="1" dirty="0">
                <a:solidFill>
                  <a:schemeClr val="tx1"/>
                </a:solidFill>
              </a:rPr>
              <a:t>       </a:t>
            </a:r>
            <a:r>
              <a:rPr lang="zh-CN" altLang="zh-CN" sz="2400" b="1" dirty="0">
                <a:solidFill>
                  <a:schemeClr val="tx1"/>
                </a:solidFill>
              </a:rPr>
              <a:t>对卡诺图中填“</a:t>
            </a:r>
            <a:r>
              <a:rPr lang="en-US" altLang="zh-CN" sz="2400" b="1" dirty="0">
                <a:solidFill>
                  <a:schemeClr val="tx1"/>
                </a:solidFill>
              </a:rPr>
              <a:t>0</a:t>
            </a:r>
            <a:r>
              <a:rPr lang="zh-CN" altLang="zh-CN" sz="2400" b="1" dirty="0">
                <a:solidFill>
                  <a:schemeClr val="tx1"/>
                </a:solidFill>
              </a:rPr>
              <a:t>”的相邻方格进行画圈合并，求最简或与式。</a:t>
            </a:r>
            <a:endParaRPr lang="zh-CN" altLang="zh-CN" sz="2400" b="1" dirty="0">
              <a:solidFill>
                <a:schemeClr val="tx1"/>
              </a:solidFill>
            </a:endParaRPr>
          </a:p>
        </p:txBody>
      </p:sp>
      <p:sp>
        <p:nvSpPr>
          <p:cNvPr id="11" name="PA-圆角矩形 1"/>
          <p:cNvSpPr/>
          <p:nvPr>
            <p:custDataLst>
              <p:tags r:id="rId1"/>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3" name="Text Box 3"/>
          <p:cNvSpPr txBox="1">
            <a:spLocks noChangeArrowheads="1"/>
          </p:cNvSpPr>
          <p:nvPr/>
        </p:nvSpPr>
        <p:spPr bwMode="auto">
          <a:xfrm>
            <a:off x="917479" y="1381343"/>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卡诺图化简法</a:t>
            </a:r>
            <a:endParaRPr lang="zh-CN" altLang="en-US"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2949">
                                            <p:txEl>
                                              <p:pRg st="0" end="0"/>
                                            </p:txEl>
                                          </p:spTgt>
                                        </p:tgtEl>
                                        <p:attrNameLst>
                                          <p:attrName>style.visibility</p:attrName>
                                        </p:attrNameLst>
                                      </p:cBhvr>
                                      <p:to>
                                        <p:strVal val="visible"/>
                                      </p:to>
                                    </p:set>
                                    <p:anim calcmode="lin" valueType="num">
                                      <p:cBhvr additive="base">
                                        <p:cTn id="14" dur="500" fill="hold"/>
                                        <p:tgtEl>
                                          <p:spTgt spid="82949">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82949">
                                            <p:txEl>
                                              <p:pRg st="0" end="0"/>
                                            </p:txEl>
                                          </p:spTgt>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childTnLst>
                                    <p:set>
                                      <p:cBhvr>
                                        <p:cTn id="18" dur="1" fill="hold">
                                          <p:stCondLst>
                                            <p:cond delay="0"/>
                                          </p:stCondLst>
                                        </p:cTn>
                                        <p:tgtEl>
                                          <p:spTgt spid="82949">
                                            <p:txEl>
                                              <p:pRg st="1" end="1"/>
                                            </p:txEl>
                                          </p:spTgt>
                                        </p:tgtEl>
                                        <p:attrNameLst>
                                          <p:attrName>style.visibility</p:attrName>
                                        </p:attrNameLst>
                                      </p:cBhvr>
                                      <p:to>
                                        <p:strVal val="visible"/>
                                      </p:to>
                                    </p:set>
                                    <p:anim calcmode="lin" valueType="num">
                                      <p:cBhvr additive="base">
                                        <p:cTn id="19" dur="500" fill="hold"/>
                                        <p:tgtEl>
                                          <p:spTgt spid="8294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294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2949">
                                            <p:txEl>
                                              <p:pRg st="2" end="2"/>
                                            </p:txEl>
                                          </p:spTgt>
                                        </p:tgtEl>
                                        <p:attrNameLst>
                                          <p:attrName>style.visibility</p:attrName>
                                        </p:attrNameLst>
                                      </p:cBhvr>
                                      <p:to>
                                        <p:strVal val="visible"/>
                                      </p:to>
                                    </p:set>
                                    <p:anim calcmode="lin" valueType="num">
                                      <p:cBhvr additive="base">
                                        <p:cTn id="25" dur="500" fill="hold"/>
                                        <p:tgtEl>
                                          <p:spTgt spid="8294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294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2949">
                                            <p:txEl>
                                              <p:pRg st="3" end="3"/>
                                            </p:txEl>
                                          </p:spTgt>
                                        </p:tgtEl>
                                        <p:attrNameLst>
                                          <p:attrName>style.visibility</p:attrName>
                                        </p:attrNameLst>
                                      </p:cBhvr>
                                      <p:to>
                                        <p:strVal val="visible"/>
                                      </p:to>
                                    </p:set>
                                    <p:anim calcmode="lin" valueType="num">
                                      <p:cBhvr additive="base">
                                        <p:cTn id="31" dur="500" fill="hold"/>
                                        <p:tgtEl>
                                          <p:spTgt spid="8294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294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autoUpdateAnimBg="0" uiExpand="1" build="p"/>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
          <p:cNvSpPr txBox="1">
            <a:spLocks noChangeArrowheads="1"/>
          </p:cNvSpPr>
          <p:nvPr/>
        </p:nvSpPr>
        <p:spPr bwMode="auto">
          <a:xfrm>
            <a:off x="1467523" y="3936551"/>
            <a:ext cx="4827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解：</a:t>
            </a:r>
            <a:r>
              <a:rPr lang="en-US" altLang="zh-CN" sz="2400" b="1" dirty="0">
                <a:solidFill>
                  <a:schemeClr val="tx1"/>
                </a:solidFill>
              </a:rPr>
              <a:t>1)</a:t>
            </a:r>
            <a:r>
              <a:rPr lang="zh-CN" altLang="zh-CN" sz="2400" b="1" dirty="0">
                <a:solidFill>
                  <a:schemeClr val="tx1"/>
                </a:solidFill>
              </a:rPr>
              <a:t>画出该逻辑函数的卡诺图</a:t>
            </a:r>
            <a:r>
              <a:rPr lang="en-US" altLang="zh-CN" sz="2400" b="1" dirty="0">
                <a:solidFill>
                  <a:schemeClr val="tx1"/>
                </a:solidFill>
              </a:rPr>
              <a:t>;</a:t>
            </a:r>
            <a:endParaRPr lang="zh-CN" altLang="en-US" sz="2400" b="1" dirty="0">
              <a:solidFill>
                <a:schemeClr val="tx1"/>
              </a:solidFill>
            </a:endParaRPr>
          </a:p>
        </p:txBody>
      </p:sp>
      <p:sp>
        <p:nvSpPr>
          <p:cNvPr id="19" name="TextBox 17"/>
          <p:cNvSpPr txBox="1">
            <a:spLocks noChangeArrowheads="1"/>
          </p:cNvSpPr>
          <p:nvPr/>
        </p:nvSpPr>
        <p:spPr bwMode="auto">
          <a:xfrm>
            <a:off x="2068161" y="4416681"/>
            <a:ext cx="4227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a:t>
            </a:r>
            <a:r>
              <a:rPr lang="zh-CN" altLang="zh-CN" dirty="0"/>
              <a:t>画圈化简函数</a:t>
            </a:r>
            <a:r>
              <a:rPr lang="zh-CN" altLang="en-US" dirty="0"/>
              <a:t>；</a:t>
            </a:r>
            <a:endParaRPr lang="zh-CN" altLang="en-US" dirty="0"/>
          </a:p>
        </p:txBody>
      </p:sp>
      <p:sp>
        <p:nvSpPr>
          <p:cNvPr id="20" name="TextBox 18"/>
          <p:cNvSpPr txBox="1">
            <a:spLocks noChangeArrowheads="1"/>
          </p:cNvSpPr>
          <p:nvPr/>
        </p:nvSpPr>
        <p:spPr bwMode="auto">
          <a:xfrm>
            <a:off x="2068073" y="4870605"/>
            <a:ext cx="3124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a:t>
            </a:r>
            <a:r>
              <a:rPr lang="zh-CN" altLang="zh-CN" dirty="0"/>
              <a:t>写出最简式：</a:t>
            </a:r>
            <a:endParaRPr lang="zh-CN" altLang="en-US" dirty="0"/>
          </a:p>
        </p:txBody>
      </p:sp>
      <p:graphicFrame>
        <p:nvGraphicFramePr>
          <p:cNvPr id="16" name="对象 15"/>
          <p:cNvGraphicFramePr>
            <a:graphicFrameLocks noChangeAspect="1"/>
          </p:cNvGraphicFramePr>
          <p:nvPr/>
        </p:nvGraphicFramePr>
        <p:xfrm>
          <a:off x="2068073" y="5554831"/>
          <a:ext cx="3963340" cy="462725"/>
        </p:xfrm>
        <a:graphic>
          <a:graphicData uri="http://schemas.openxmlformats.org/presentationml/2006/ole">
            <mc:AlternateContent xmlns:mc="http://schemas.openxmlformats.org/markup-compatibility/2006">
              <mc:Choice xmlns:v="urn:schemas-microsoft-com:vml" Requires="v">
                <p:oleObj spid="_x0000_s2" name="Equation" r:id="rId1" imgW="2019300" imgH="241300" progId="Equation.DSMT4">
                  <p:embed/>
                </p:oleObj>
              </mc:Choice>
              <mc:Fallback>
                <p:oleObj name="Equation" r:id="rId1" imgW="2019300" imgH="241300" progId="Equation.DSMT4">
                  <p:embed/>
                  <p:pic>
                    <p:nvPicPr>
                      <p:cNvPr id="0" name="对象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073" y="5554831"/>
                        <a:ext cx="3963340" cy="462725"/>
                      </a:xfrm>
                      <a:prstGeom prst="rect">
                        <a:avLst/>
                      </a:prstGeom>
                      <a:noFill/>
                    </p:spPr>
                  </p:pic>
                </p:oleObj>
              </mc:Fallback>
            </mc:AlternateContent>
          </a:graphicData>
        </a:graphic>
      </p:graphicFrame>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26" y="2871123"/>
            <a:ext cx="7254869" cy="102421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188" y="3762369"/>
            <a:ext cx="3127519" cy="2511770"/>
          </a:xfrm>
          <a:prstGeom prst="rect">
            <a:avLst/>
          </a:prstGeom>
        </p:spPr>
      </p:pic>
      <p:sp>
        <p:nvSpPr>
          <p:cNvPr id="14" name="PA-圆角矩形 1"/>
          <p:cNvSpPr/>
          <p:nvPr>
            <p:custDataLst>
              <p:tags r:id="rId5"/>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1" name="Text Box 3"/>
          <p:cNvSpPr txBox="1">
            <a:spLocks noChangeArrowheads="1"/>
          </p:cNvSpPr>
          <p:nvPr/>
        </p:nvSpPr>
        <p:spPr bwMode="auto">
          <a:xfrm>
            <a:off x="1106566" y="2378432"/>
            <a:ext cx="107222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en-US" sz="2400" b="1" dirty="0">
                <a:solidFill>
                  <a:schemeClr val="accent6">
                    <a:lumMod val="75000"/>
                  </a:schemeClr>
                </a:solidFill>
              </a:rPr>
              <a:t>② </a:t>
            </a:r>
            <a:r>
              <a:rPr lang="zh-CN" altLang="zh-CN" sz="2400" b="1" dirty="0">
                <a:solidFill>
                  <a:schemeClr val="accent6">
                    <a:lumMod val="75000"/>
                  </a:schemeClr>
                </a:solidFill>
              </a:rPr>
              <a:t>圈</a:t>
            </a:r>
            <a:r>
              <a:rPr lang="en-US" altLang="zh-CN" sz="2400" b="1" dirty="0">
                <a:solidFill>
                  <a:schemeClr val="accent6">
                    <a:lumMod val="75000"/>
                  </a:schemeClr>
                </a:solidFill>
              </a:rPr>
              <a:t>0</a:t>
            </a:r>
            <a:r>
              <a:rPr lang="zh-CN" altLang="zh-CN" sz="2400" b="1" dirty="0">
                <a:solidFill>
                  <a:schemeClr val="accent6">
                    <a:lumMod val="75000"/>
                  </a:schemeClr>
                </a:solidFill>
              </a:rPr>
              <a:t>法</a:t>
            </a:r>
            <a:r>
              <a:rPr lang="en-US" altLang="zh-CN" sz="2400" b="1" dirty="0">
                <a:solidFill>
                  <a:schemeClr val="accent6">
                    <a:lumMod val="75000"/>
                  </a:schemeClr>
                </a:solidFill>
              </a:rPr>
              <a:t>:</a:t>
            </a:r>
            <a:endParaRPr lang="en-US" altLang="zh-CN" sz="2400" b="1" dirty="0">
              <a:solidFill>
                <a:schemeClr val="accent6">
                  <a:lumMod val="75000"/>
                </a:schemeClr>
              </a:solidFill>
            </a:endParaRPr>
          </a:p>
        </p:txBody>
      </p:sp>
      <p:sp>
        <p:nvSpPr>
          <p:cNvPr id="4" name="Text Box 3"/>
          <p:cNvSpPr txBox="1">
            <a:spLocks noChangeArrowheads="1"/>
          </p:cNvSpPr>
          <p:nvPr/>
        </p:nvSpPr>
        <p:spPr bwMode="auto">
          <a:xfrm>
            <a:off x="1199732" y="1919403"/>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zh-CN" sz="2400" b="1" dirty="0">
                <a:solidFill>
                  <a:schemeClr val="tx1"/>
                </a:solidFill>
              </a:rPr>
              <a:t>用卡诺图化简逻辑函数</a:t>
            </a:r>
            <a:endParaRPr lang="zh-CN" altLang="en-US" sz="2400" dirty="0">
              <a:solidFill>
                <a:schemeClr val="tx1"/>
              </a:solidFill>
              <a:latin typeface="Times New Roman" panose="02020603050405020304" pitchFamily="18" charset="0"/>
            </a:endParaRPr>
          </a:p>
        </p:txBody>
      </p:sp>
      <p:sp>
        <p:nvSpPr>
          <p:cNvPr id="5" name="Text Box 3"/>
          <p:cNvSpPr txBox="1">
            <a:spLocks noChangeArrowheads="1"/>
          </p:cNvSpPr>
          <p:nvPr/>
        </p:nvSpPr>
        <p:spPr bwMode="auto">
          <a:xfrm>
            <a:off x="917479" y="1381343"/>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卡诺图化简法</a:t>
            </a:r>
            <a:endParaRPr lang="zh-CN" altLang="en-US" dirty="0"/>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500"/>
                            </p:stCondLst>
                            <p:childTnLst>
                              <p:par>
                                <p:cTn id="16" presetID="49" presetClass="entr" presetSubtype="0" decel="10000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 calcmode="lin" valueType="num">
                                      <p:cBhvr>
                                        <p:cTn id="20" dur="500" fill="hold"/>
                                        <p:tgtEl>
                                          <p:spTgt spid="6"/>
                                        </p:tgtEl>
                                        <p:attrNameLst>
                                          <p:attrName>style.rotation</p:attrName>
                                        </p:attrNameLst>
                                      </p:cBhvr>
                                      <p:tavLst>
                                        <p:tav tm="0">
                                          <p:val>
                                            <p:fltVal val="360"/>
                                          </p:val>
                                        </p:tav>
                                        <p:tav tm="100000">
                                          <p:val>
                                            <p:fltVal val="0"/>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42"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
          <p:cNvSpPr txBox="1">
            <a:spLocks noChangeArrowheads="1"/>
          </p:cNvSpPr>
          <p:nvPr/>
        </p:nvSpPr>
        <p:spPr bwMode="auto">
          <a:xfrm>
            <a:off x="1467523" y="3955601"/>
            <a:ext cx="4827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解：</a:t>
            </a:r>
            <a:r>
              <a:rPr lang="en-US" altLang="zh-CN" sz="2400" b="1" dirty="0">
                <a:solidFill>
                  <a:schemeClr val="tx1"/>
                </a:solidFill>
              </a:rPr>
              <a:t>1)</a:t>
            </a:r>
            <a:r>
              <a:rPr lang="zh-CN" altLang="zh-CN" sz="2400" b="1" dirty="0">
                <a:solidFill>
                  <a:schemeClr val="tx1"/>
                </a:solidFill>
              </a:rPr>
              <a:t>画出该逻辑函数的卡诺图</a:t>
            </a:r>
            <a:r>
              <a:rPr lang="en-US" altLang="zh-CN" sz="2400" b="1" dirty="0">
                <a:solidFill>
                  <a:schemeClr val="tx1"/>
                </a:solidFill>
              </a:rPr>
              <a:t>;</a:t>
            </a:r>
            <a:endParaRPr lang="zh-CN" altLang="en-US" sz="2400" b="1" dirty="0">
              <a:solidFill>
                <a:schemeClr val="tx1"/>
              </a:solidFill>
            </a:endParaRPr>
          </a:p>
        </p:txBody>
      </p:sp>
      <p:sp>
        <p:nvSpPr>
          <p:cNvPr id="19" name="TextBox 17"/>
          <p:cNvSpPr txBox="1">
            <a:spLocks noChangeArrowheads="1"/>
          </p:cNvSpPr>
          <p:nvPr/>
        </p:nvSpPr>
        <p:spPr bwMode="auto">
          <a:xfrm>
            <a:off x="2068161" y="4435731"/>
            <a:ext cx="4227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a:t>
            </a:r>
            <a:r>
              <a:rPr lang="zh-CN" altLang="zh-CN" dirty="0"/>
              <a:t>画圈化简函数</a:t>
            </a:r>
            <a:r>
              <a:rPr lang="zh-CN" altLang="en-US" dirty="0"/>
              <a:t>；</a:t>
            </a:r>
            <a:endParaRPr lang="zh-CN" altLang="en-US" dirty="0"/>
          </a:p>
        </p:txBody>
      </p:sp>
      <p:sp>
        <p:nvSpPr>
          <p:cNvPr id="20" name="TextBox 18"/>
          <p:cNvSpPr txBox="1">
            <a:spLocks noChangeArrowheads="1"/>
          </p:cNvSpPr>
          <p:nvPr/>
        </p:nvSpPr>
        <p:spPr bwMode="auto">
          <a:xfrm>
            <a:off x="2068073" y="4889655"/>
            <a:ext cx="3124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a:t>
            </a:r>
            <a:r>
              <a:rPr lang="zh-CN" altLang="zh-CN" dirty="0"/>
              <a:t>写出最简式：</a:t>
            </a:r>
            <a:endParaRPr lang="zh-CN" altLang="en-US" dirty="0"/>
          </a:p>
        </p:txBody>
      </p:sp>
      <p:graphicFrame>
        <p:nvGraphicFramePr>
          <p:cNvPr id="15" name="对象 14"/>
          <p:cNvGraphicFramePr>
            <a:graphicFrameLocks noChangeAspect="1"/>
          </p:cNvGraphicFramePr>
          <p:nvPr/>
        </p:nvGraphicFramePr>
        <p:xfrm>
          <a:off x="4313620" y="4845140"/>
          <a:ext cx="2112751" cy="506180"/>
        </p:xfrm>
        <a:graphic>
          <a:graphicData uri="http://schemas.openxmlformats.org/presentationml/2006/ole">
            <mc:AlternateContent xmlns:mc="http://schemas.openxmlformats.org/markup-compatibility/2006">
              <mc:Choice xmlns:v="urn:schemas-microsoft-com:vml" Requires="v">
                <p:oleObj spid="_x0000_s2" name="Equation" r:id="rId1" imgW="913765" imgH="215900" progId="Equation.DSMT4">
                  <p:embed/>
                </p:oleObj>
              </mc:Choice>
              <mc:Fallback>
                <p:oleObj name="Equation" r:id="rId1" imgW="913765" imgH="215900" progId="Equation.DSMT4">
                  <p:embed/>
                  <p:pic>
                    <p:nvPicPr>
                      <p:cNvPr id="0" name="对象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620" y="4845140"/>
                        <a:ext cx="2112751" cy="506180"/>
                      </a:xfrm>
                      <a:prstGeom prst="rect">
                        <a:avLst/>
                      </a:prstGeom>
                      <a:noFill/>
                    </p:spPr>
                  </p:pic>
                </p:oleObj>
              </mc:Fallback>
            </mc:AlternateContent>
          </a:graphicData>
        </a:graphic>
      </p:graphicFrame>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126" y="2817665"/>
            <a:ext cx="7858425" cy="109737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359" y="3768866"/>
            <a:ext cx="2822693" cy="2749534"/>
          </a:xfrm>
          <a:prstGeom prst="rect">
            <a:avLst/>
          </a:prstGeom>
        </p:spPr>
      </p:pic>
      <p:sp>
        <p:nvSpPr>
          <p:cNvPr id="14" name="PA-圆角矩形 1"/>
          <p:cNvSpPr/>
          <p:nvPr>
            <p:custDataLst>
              <p:tags r:id="rId5"/>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4" name="PA-文本框 3"/>
          <p:cNvSpPr txBox="1">
            <a:spLocks noChangeArrowheads="1"/>
          </p:cNvSpPr>
          <p:nvPr>
            <p:custDataLst>
              <p:tags r:id="rId6"/>
            </p:custDataLst>
          </p:nvPr>
        </p:nvSpPr>
        <p:spPr bwMode="auto">
          <a:xfrm>
            <a:off x="2068161" y="5408945"/>
            <a:ext cx="3665943" cy="1328023"/>
          </a:xfrm>
          <a:prstGeom prst="round2DiagRect">
            <a:avLst/>
          </a:prstGeom>
          <a:solidFill>
            <a:srgbClr val="CCFFFF"/>
          </a:solidFill>
          <a:ln>
            <a:noFill/>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t>注意：</a:t>
            </a:r>
            <a:r>
              <a:rPr lang="zh-CN" altLang="zh-CN" sz="2400" b="1" dirty="0"/>
              <a:t>当变量取值为</a:t>
            </a:r>
            <a:r>
              <a:rPr lang="en-US" altLang="zh-CN" sz="2400" b="1" dirty="0"/>
              <a:t>1</a:t>
            </a:r>
            <a:r>
              <a:rPr lang="zh-CN" altLang="zh-CN" sz="2400" b="1" dirty="0"/>
              <a:t>时写成反变量，取值为</a:t>
            </a:r>
            <a:r>
              <a:rPr lang="en-US" altLang="zh-CN" sz="2400" b="1" dirty="0"/>
              <a:t>0</a:t>
            </a:r>
            <a:r>
              <a:rPr lang="zh-CN" altLang="zh-CN" sz="2400" b="1" dirty="0"/>
              <a:t>时写成原变量。</a:t>
            </a:r>
            <a:endParaRPr lang="zh-CN" altLang="en-US" sz="2400" b="1" dirty="0"/>
          </a:p>
        </p:txBody>
      </p:sp>
      <p:sp>
        <p:nvSpPr>
          <p:cNvPr id="3" name="Text Box 3"/>
          <p:cNvSpPr txBox="1">
            <a:spLocks noChangeArrowheads="1"/>
          </p:cNvSpPr>
          <p:nvPr/>
        </p:nvSpPr>
        <p:spPr bwMode="auto">
          <a:xfrm>
            <a:off x="1106566" y="2378432"/>
            <a:ext cx="107222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en-US" sz="2400" b="1" dirty="0">
                <a:solidFill>
                  <a:schemeClr val="accent6">
                    <a:lumMod val="75000"/>
                  </a:schemeClr>
                </a:solidFill>
              </a:rPr>
              <a:t>② </a:t>
            </a:r>
            <a:r>
              <a:rPr lang="zh-CN" altLang="zh-CN" sz="2400" b="1" dirty="0">
                <a:solidFill>
                  <a:schemeClr val="accent6">
                    <a:lumMod val="75000"/>
                  </a:schemeClr>
                </a:solidFill>
              </a:rPr>
              <a:t>圈</a:t>
            </a:r>
            <a:r>
              <a:rPr lang="en-US" altLang="zh-CN" sz="2400" b="1" dirty="0">
                <a:solidFill>
                  <a:schemeClr val="accent6">
                    <a:lumMod val="75000"/>
                  </a:schemeClr>
                </a:solidFill>
              </a:rPr>
              <a:t>0</a:t>
            </a:r>
            <a:r>
              <a:rPr lang="zh-CN" altLang="zh-CN" sz="2400" b="1" dirty="0">
                <a:solidFill>
                  <a:schemeClr val="accent6">
                    <a:lumMod val="75000"/>
                  </a:schemeClr>
                </a:solidFill>
              </a:rPr>
              <a:t>法</a:t>
            </a:r>
            <a:r>
              <a:rPr lang="en-US" altLang="zh-CN" sz="2400" b="1" dirty="0">
                <a:solidFill>
                  <a:schemeClr val="accent6">
                    <a:lumMod val="75000"/>
                  </a:schemeClr>
                </a:solidFill>
              </a:rPr>
              <a:t>:</a:t>
            </a:r>
            <a:endParaRPr lang="en-US" altLang="zh-CN" sz="2400" b="1" dirty="0">
              <a:solidFill>
                <a:schemeClr val="accent6">
                  <a:lumMod val="75000"/>
                </a:schemeClr>
              </a:solidFill>
            </a:endParaRPr>
          </a:p>
        </p:txBody>
      </p:sp>
      <p:sp>
        <p:nvSpPr>
          <p:cNvPr id="5" name="Text Box 3"/>
          <p:cNvSpPr txBox="1">
            <a:spLocks noChangeArrowheads="1"/>
          </p:cNvSpPr>
          <p:nvPr/>
        </p:nvSpPr>
        <p:spPr bwMode="auto">
          <a:xfrm>
            <a:off x="1199732" y="1919403"/>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zh-CN" sz="2400" b="1" dirty="0">
                <a:solidFill>
                  <a:schemeClr val="tx1"/>
                </a:solidFill>
              </a:rPr>
              <a:t>用卡诺图化简逻辑函数</a:t>
            </a:r>
            <a:endParaRPr lang="zh-CN" altLang="en-US" sz="2400" dirty="0">
              <a:solidFill>
                <a:schemeClr val="tx1"/>
              </a:solidFill>
              <a:latin typeface="Times New Roman" panose="02020603050405020304" pitchFamily="18" charset="0"/>
            </a:endParaRPr>
          </a:p>
        </p:txBody>
      </p:sp>
      <p:sp>
        <p:nvSpPr>
          <p:cNvPr id="6" name="Text Box 3"/>
          <p:cNvSpPr txBox="1">
            <a:spLocks noChangeArrowheads="1"/>
          </p:cNvSpPr>
          <p:nvPr/>
        </p:nvSpPr>
        <p:spPr bwMode="auto">
          <a:xfrm>
            <a:off x="917479" y="1381343"/>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卡诺图化简法</a:t>
            </a:r>
            <a:endParaRPr lang="zh-CN" altLang="en-US" dirty="0"/>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par>
                          <p:cTn id="19" fill="hold">
                            <p:stCondLst>
                              <p:cond delay="1000"/>
                            </p:stCondLst>
                            <p:childTnLst>
                              <p:par>
                                <p:cTn id="20" presetID="49" presetClass="entr" presetSubtype="0"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style.rotation</p:attrName>
                                        </p:attrNameLst>
                                      </p:cBhvr>
                                      <p:tavLst>
                                        <p:tav tm="0">
                                          <p:val>
                                            <p:fltVal val="360"/>
                                          </p:val>
                                        </p:tav>
                                        <p:tav tm="100000">
                                          <p:val>
                                            <p:fltVal val="0"/>
                                          </p:val>
                                        </p:tav>
                                      </p:tavLst>
                                    </p:anim>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500"/>
                            </p:stCondLst>
                            <p:childTnLst>
                              <p:par>
                                <p:cTn id="32" presetID="14" presetClass="entr" presetSubtype="1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9" grpId="0" autoUpdateAnimBg="0"/>
      <p:bldP spid="20" grpId="0" autoUpdateAnimBg="0"/>
      <p:bldP spid="2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2784" y="4208723"/>
            <a:ext cx="3603048" cy="2414225"/>
          </a:xfrm>
          <a:prstGeom prst="rect">
            <a:avLst/>
          </a:prstGeom>
        </p:spPr>
      </p:pic>
      <p:sp>
        <p:nvSpPr>
          <p:cNvPr id="93191"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19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195" name="Rectangle 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87052" name="Object 6"/>
          <p:cNvGraphicFramePr>
            <a:graphicFrameLocks noChangeAspect="1"/>
          </p:cNvGraphicFramePr>
          <p:nvPr/>
        </p:nvGraphicFramePr>
        <p:xfrm>
          <a:off x="550338" y="4701293"/>
          <a:ext cx="3101975" cy="412750"/>
        </p:xfrm>
        <a:graphic>
          <a:graphicData uri="http://schemas.openxmlformats.org/presentationml/2006/ole">
            <mc:AlternateContent xmlns:mc="http://schemas.openxmlformats.org/markup-compatibility/2006">
              <mc:Choice xmlns:v="urn:schemas-microsoft-com:vml" Requires="v">
                <p:oleObj spid="_x0000_s2" name="" r:id="rId2" imgW="1676400" imgH="228600" progId="">
                  <p:embed/>
                </p:oleObj>
              </mc:Choice>
              <mc:Fallback>
                <p:oleObj name="" r:id="rId2" imgW="1676400" imgH="228600" progId="">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38" y="4701293"/>
                        <a:ext cx="31019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7"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87054" name="Object 5"/>
          <p:cNvGraphicFramePr>
            <a:graphicFrameLocks noChangeAspect="1"/>
          </p:cNvGraphicFramePr>
          <p:nvPr/>
        </p:nvGraphicFramePr>
        <p:xfrm>
          <a:off x="737426" y="5252156"/>
          <a:ext cx="2898810" cy="381000"/>
        </p:xfrm>
        <a:graphic>
          <a:graphicData uri="http://schemas.openxmlformats.org/presentationml/2006/ole">
            <mc:AlternateContent xmlns:mc="http://schemas.openxmlformats.org/markup-compatibility/2006">
              <mc:Choice xmlns:v="urn:schemas-microsoft-com:vml" Requires="v">
                <p:oleObj spid="_x0000_s3" name="" r:id="rId4" imgW="1587500" imgH="215900" progId="">
                  <p:embed/>
                </p:oleObj>
              </mc:Choice>
              <mc:Fallback>
                <p:oleObj name="" r:id="rId4" imgW="1587500" imgH="21590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426" y="5252156"/>
                        <a:ext cx="2898810" cy="381000"/>
                      </a:xfrm>
                      <a:prstGeom prst="rect">
                        <a:avLst/>
                      </a:prstGeom>
                      <a:noFill/>
                      <a:ln>
                        <a:noFill/>
                      </a:ln>
                    </p:spPr>
                  </p:pic>
                </p:oleObj>
              </mc:Fallback>
            </mc:AlternateContent>
          </a:graphicData>
        </a:graphic>
      </p:graphicFrame>
      <p:sp>
        <p:nvSpPr>
          <p:cNvPr id="93199" name="Rectangle 1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87056" name="Object 10"/>
          <p:cNvGraphicFramePr>
            <a:graphicFrameLocks noChangeAspect="1"/>
          </p:cNvGraphicFramePr>
          <p:nvPr/>
        </p:nvGraphicFramePr>
        <p:xfrm>
          <a:off x="901860" y="5570538"/>
          <a:ext cx="2766493" cy="553156"/>
        </p:xfrm>
        <a:graphic>
          <a:graphicData uri="http://schemas.openxmlformats.org/presentationml/2006/ole">
            <mc:AlternateContent xmlns:mc="http://schemas.openxmlformats.org/markup-compatibility/2006">
              <mc:Choice xmlns:v="urn:schemas-microsoft-com:vml" Requires="v">
                <p:oleObj spid="_x0000_s4" name="Visio" r:id="rId6" imgW="1498600" imgH="304800" progId="Visio.Drawing.11">
                  <p:embed/>
                </p:oleObj>
              </mc:Choice>
              <mc:Fallback>
                <p:oleObj name="Visio" r:id="rId6" imgW="1498600" imgH="304800" progId="Visio.Drawing.11">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860" y="5570538"/>
                        <a:ext cx="2766493" cy="553156"/>
                      </a:xfrm>
                      <a:prstGeom prst="rect">
                        <a:avLst/>
                      </a:prstGeom>
                      <a:noFill/>
                      <a:ln>
                        <a:noFill/>
                      </a:ln>
                    </p:spPr>
                  </p:pic>
                </p:oleObj>
              </mc:Fallback>
            </mc:AlternateContent>
          </a:graphicData>
        </a:graphic>
      </p:graphicFrame>
      <p:sp>
        <p:nvSpPr>
          <p:cNvPr id="93201" name="Rectangle 1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87058" name="Object 12"/>
          <p:cNvGraphicFramePr>
            <a:graphicFrameLocks noChangeAspect="1"/>
          </p:cNvGraphicFramePr>
          <p:nvPr/>
        </p:nvGraphicFramePr>
        <p:xfrm>
          <a:off x="1202779" y="6104643"/>
          <a:ext cx="2395601" cy="533400"/>
        </p:xfrm>
        <a:graphic>
          <a:graphicData uri="http://schemas.openxmlformats.org/presentationml/2006/ole">
            <mc:AlternateContent xmlns:mc="http://schemas.openxmlformats.org/markup-compatibility/2006">
              <mc:Choice xmlns:v="urn:schemas-microsoft-com:vml" Requires="v">
                <p:oleObj spid="_x0000_s6" name="" r:id="rId8" imgW="1346200" imgH="292100" progId="">
                  <p:embed/>
                </p:oleObj>
              </mc:Choice>
              <mc:Fallback>
                <p:oleObj name="" r:id="rId8" imgW="1346200" imgH="292100" progId="">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2779" y="6104643"/>
                        <a:ext cx="2395601" cy="533400"/>
                      </a:xfrm>
                      <a:prstGeom prst="rect">
                        <a:avLst/>
                      </a:prstGeom>
                      <a:noFill/>
                      <a:ln>
                        <a:noFill/>
                      </a:ln>
                    </p:spPr>
                  </p:pic>
                </p:oleObj>
              </mc:Fallback>
            </mc:AlternateContent>
          </a:graphicData>
        </a:graphic>
      </p:graphicFrame>
      <p:sp>
        <p:nvSpPr>
          <p:cNvPr id="87060" name="TextBox 21"/>
          <p:cNvSpPr txBox="1">
            <a:spLocks noChangeArrowheads="1"/>
          </p:cNvSpPr>
          <p:nvPr/>
        </p:nvSpPr>
        <p:spPr bwMode="auto">
          <a:xfrm>
            <a:off x="1336149" y="4722381"/>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061" name="TextBox 22"/>
          <p:cNvSpPr txBox="1">
            <a:spLocks noChangeArrowheads="1"/>
          </p:cNvSpPr>
          <p:nvPr/>
        </p:nvSpPr>
        <p:spPr bwMode="auto">
          <a:xfrm>
            <a:off x="1336149" y="5225717"/>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062" name="TextBox 23"/>
          <p:cNvSpPr txBox="1">
            <a:spLocks noChangeArrowheads="1"/>
          </p:cNvSpPr>
          <p:nvPr/>
        </p:nvSpPr>
        <p:spPr bwMode="auto">
          <a:xfrm>
            <a:off x="1336149" y="5666139"/>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063" name="TextBox 24"/>
          <p:cNvSpPr txBox="1">
            <a:spLocks noChangeArrowheads="1"/>
          </p:cNvSpPr>
          <p:nvPr/>
        </p:nvSpPr>
        <p:spPr bwMode="auto">
          <a:xfrm>
            <a:off x="864562" y="6144663"/>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208" name="Rectangle 1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213" name="Rectangle 1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87070" name="Object 16"/>
          <p:cNvGraphicFramePr>
            <a:graphicFrameLocks noChangeAspect="1"/>
          </p:cNvGraphicFramePr>
          <p:nvPr/>
        </p:nvGraphicFramePr>
        <p:xfrm>
          <a:off x="4917550" y="4733043"/>
          <a:ext cx="2024063" cy="609600"/>
        </p:xfrm>
        <a:graphic>
          <a:graphicData uri="http://schemas.openxmlformats.org/presentationml/2006/ole">
            <mc:AlternateContent xmlns:mc="http://schemas.openxmlformats.org/markup-compatibility/2006">
              <mc:Choice xmlns:v="urn:schemas-microsoft-com:vml" Requires="v">
                <p:oleObj spid="_x0000_s7" name="" r:id="rId10" imgW="876300" imgH="266700" progId="">
                  <p:embed/>
                </p:oleObj>
              </mc:Choice>
              <mc:Fallback>
                <p:oleObj name="" r:id="rId10" imgW="876300" imgH="266700" progId="">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17550" y="4733043"/>
                        <a:ext cx="20240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215" name="Rectangle 1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87072" name="Object 18"/>
          <p:cNvGraphicFramePr>
            <a:graphicFrameLocks noChangeAspect="1"/>
          </p:cNvGraphicFramePr>
          <p:nvPr/>
        </p:nvGraphicFramePr>
        <p:xfrm>
          <a:off x="4155550" y="5418843"/>
          <a:ext cx="3382963" cy="457200"/>
        </p:xfrm>
        <a:graphic>
          <a:graphicData uri="http://schemas.openxmlformats.org/presentationml/2006/ole">
            <mc:AlternateContent xmlns:mc="http://schemas.openxmlformats.org/markup-compatibility/2006">
              <mc:Choice xmlns:v="urn:schemas-microsoft-com:vml" Requires="v">
                <p:oleObj spid="_x0000_s8" name="" r:id="rId12" imgW="1549400" imgH="215900" progId="">
                  <p:embed/>
                </p:oleObj>
              </mc:Choice>
              <mc:Fallback>
                <p:oleObj name="" r:id="rId12" imgW="1549400" imgH="215900" progId="">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5550" y="5418843"/>
                        <a:ext cx="3382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217" name="Rectangle 2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87074" name="Object 20"/>
          <p:cNvGraphicFramePr>
            <a:graphicFrameLocks noChangeAspect="1"/>
          </p:cNvGraphicFramePr>
          <p:nvPr/>
        </p:nvGraphicFramePr>
        <p:xfrm>
          <a:off x="4003150" y="6257043"/>
          <a:ext cx="3382963" cy="457200"/>
        </p:xfrm>
        <a:graphic>
          <a:graphicData uri="http://schemas.openxmlformats.org/presentationml/2006/ole">
            <mc:AlternateContent xmlns:mc="http://schemas.openxmlformats.org/markup-compatibility/2006">
              <mc:Choice xmlns:v="urn:schemas-microsoft-com:vml" Requires="v">
                <p:oleObj spid="_x0000_s9" name="" r:id="rId14" imgW="1549400" imgH="215900" progId="">
                  <p:embed/>
                </p:oleObj>
              </mc:Choice>
              <mc:Fallback>
                <p:oleObj name="" r:id="rId14" imgW="1549400" imgH="215900" progId="">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03150" y="6257043"/>
                        <a:ext cx="3382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219" name="Rectangle 2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93221" name="Object 37"/>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 name="" r:id="rId16" imgW="114300" imgH="215900" progId="Equation.3">
                  <p:embed/>
                </p:oleObj>
              </mc:Choice>
              <mc:Fallback>
                <p:oleObj name="" r:id="rId16" imgW="114300" imgH="215900" progId="Equation.3">
                  <p:embed/>
                  <p:pic>
                    <p:nvPicPr>
                      <p:cNvPr id="0"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 name="图片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10225" y="2748510"/>
            <a:ext cx="9205375" cy="1542047"/>
          </a:xfrm>
          <a:prstGeom prst="rect">
            <a:avLst/>
          </a:prstGeom>
        </p:spPr>
      </p:pic>
      <p:pic>
        <p:nvPicPr>
          <p:cNvPr id="12" name="图片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04444" y="4409488"/>
            <a:ext cx="1450974" cy="2255716"/>
          </a:xfrm>
          <a:prstGeom prst="rect">
            <a:avLst/>
          </a:prstGeom>
        </p:spPr>
      </p:pic>
      <p:sp>
        <p:nvSpPr>
          <p:cNvPr id="37" name="PA-圆角矩形 1"/>
          <p:cNvSpPr/>
          <p:nvPr>
            <p:custDataLst>
              <p:tags r:id="rId20"/>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0" fontAlgn="base" latinLnBrk="0" hangingPunct="0">
              <a:lnSpc>
                <a:spcPct val="9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5286"/>
                </a:solidFill>
                <a:effectLst/>
                <a:uLnTx/>
                <a:uFillTx/>
                <a:latin typeface="微软雅黑" panose="020B0503020204020204" pitchFamily="34" charset="-122"/>
                <a:ea typeface="微软雅黑" panose="020B0503020204020204" pitchFamily="34" charset="-122"/>
                <a:cs typeface="+mj-cs"/>
              </a:rPr>
              <a:t>逻辑函数的化简方法 </a:t>
            </a:r>
            <a:endParaRPr kumimoji="1" lang="zh-CN" altLang="en-US" sz="2800" b="1" i="0" u="none" strike="noStrike" kern="1200" cap="none" spc="0" normalizeH="0" baseline="0" noProof="0" dirty="0">
              <a:ln>
                <a:noFill/>
              </a:ln>
              <a:solidFill>
                <a:srgbClr val="005286"/>
              </a:solidFill>
              <a:effectLst/>
              <a:uLnTx/>
              <a:uFillTx/>
              <a:latin typeface="微软雅黑" panose="020B0503020204020204" pitchFamily="34" charset="-122"/>
              <a:ea typeface="微软雅黑" panose="020B0503020204020204" pitchFamily="34" charset="-122"/>
              <a:cs typeface="+mj-cs"/>
            </a:endParaRPr>
          </a:p>
        </p:txBody>
      </p:sp>
      <p:sp>
        <p:nvSpPr>
          <p:cNvPr id="46" name="AutoShape 8"/>
          <p:cNvSpPr>
            <a:spLocks noChangeArrowheads="1"/>
          </p:cNvSpPr>
          <p:nvPr/>
        </p:nvSpPr>
        <p:spPr bwMode="auto">
          <a:xfrm rot="16200000">
            <a:off x="4544611" y="5532201"/>
            <a:ext cx="781051" cy="401934"/>
          </a:xfrm>
          <a:prstGeom prst="roundRect">
            <a:avLst>
              <a:gd name="adj" fmla="val 16667"/>
            </a:avLst>
          </a:prstGeom>
          <a:noFill/>
          <a:ln w="28575">
            <a:solidFill>
              <a:srgbClr val="005286"/>
            </a:solidFill>
            <a:round/>
          </a:ln>
        </p:spPr>
        <p:txBody>
          <a:bodyPr wrap="none" lIns="0" tIns="0" rIns="0" bIns="0" anchor="ct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7" name="AutoShape 8"/>
          <p:cNvSpPr>
            <a:spLocks noChangeArrowheads="1"/>
          </p:cNvSpPr>
          <p:nvPr/>
        </p:nvSpPr>
        <p:spPr bwMode="auto">
          <a:xfrm rot="16200000">
            <a:off x="4543598" y="5078525"/>
            <a:ext cx="783078" cy="401935"/>
          </a:xfrm>
          <a:prstGeom prst="roundRect">
            <a:avLst>
              <a:gd name="adj" fmla="val 16667"/>
            </a:avLst>
          </a:prstGeom>
          <a:noFill/>
          <a:ln w="28575">
            <a:solidFill>
              <a:srgbClr val="FF0000"/>
            </a:solidFill>
            <a:round/>
          </a:ln>
        </p:spPr>
        <p:txBody>
          <a:bodyPr wrap="none" lIns="0" tIns="0" rIns="0" bIns="0" anchor="ct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8" name="AutoShape 8"/>
          <p:cNvSpPr>
            <a:spLocks noChangeArrowheads="1"/>
          </p:cNvSpPr>
          <p:nvPr/>
        </p:nvSpPr>
        <p:spPr bwMode="auto">
          <a:xfrm rot="16200000">
            <a:off x="5167785" y="6155809"/>
            <a:ext cx="457199" cy="461813"/>
          </a:xfrm>
          <a:prstGeom prst="roundRect">
            <a:avLst>
              <a:gd name="adj" fmla="val 16667"/>
            </a:avLst>
          </a:prstGeom>
          <a:noFill/>
          <a:ln w="28575">
            <a:solidFill>
              <a:srgbClr val="005286"/>
            </a:solidFill>
            <a:round/>
          </a:ln>
        </p:spPr>
        <p:txBody>
          <a:bodyPr wrap="none" lIns="0" tIns="0" rIns="0" bIns="0" anchor="ct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 name="Text Box 3"/>
          <p:cNvSpPr txBox="1">
            <a:spLocks noChangeArrowheads="1"/>
          </p:cNvSpPr>
          <p:nvPr/>
        </p:nvSpPr>
        <p:spPr bwMode="auto">
          <a:xfrm>
            <a:off x="1106566" y="2378432"/>
            <a:ext cx="107222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srgbClr val="F79646">
                    <a:lumMod val="75000"/>
                  </a:srgbClr>
                </a:solidFill>
                <a:effectLst/>
                <a:uLnTx/>
                <a:uFillTx/>
                <a:latin typeface="宋体" panose="02010600030101010101" pitchFamily="2" charset="-122"/>
                <a:ea typeface="宋体" panose="02010600030101010101" pitchFamily="2" charset="-122"/>
                <a:cs typeface="+mn-cs"/>
              </a:rPr>
              <a:t>② </a:t>
            </a:r>
            <a:r>
              <a:rPr kumimoji="0" lang="zh-CN" altLang="zh-CN" sz="2400" b="1" i="0" u="none" strike="noStrike" kern="1200" cap="none" spc="0" normalizeH="0" baseline="0" noProof="0" dirty="0">
                <a:ln>
                  <a:noFill/>
                </a:ln>
                <a:solidFill>
                  <a:srgbClr val="F79646">
                    <a:lumMod val="75000"/>
                  </a:srgbClr>
                </a:solidFill>
                <a:effectLst/>
                <a:uLnTx/>
                <a:uFillTx/>
                <a:latin typeface="宋体" panose="02010600030101010101" pitchFamily="2" charset="-122"/>
                <a:ea typeface="宋体" panose="02010600030101010101" pitchFamily="2" charset="-122"/>
                <a:cs typeface="+mn-cs"/>
              </a:rPr>
              <a:t>圈</a:t>
            </a:r>
            <a:r>
              <a:rPr kumimoji="0" lang="en-US" altLang="zh-CN" sz="2400" b="1" i="0" u="none" strike="noStrike" kern="1200" cap="none" spc="0" normalizeH="0" baseline="0" noProof="0" dirty="0">
                <a:ln>
                  <a:noFill/>
                </a:ln>
                <a:solidFill>
                  <a:srgbClr val="F79646">
                    <a:lumMod val="75000"/>
                  </a:srgbClr>
                </a:solidFill>
                <a:effectLst/>
                <a:uLnTx/>
                <a:uFillTx/>
                <a:latin typeface="宋体" panose="02010600030101010101" pitchFamily="2" charset="-122"/>
                <a:ea typeface="宋体" panose="02010600030101010101" pitchFamily="2" charset="-122"/>
                <a:cs typeface="+mn-cs"/>
              </a:rPr>
              <a:t>0</a:t>
            </a:r>
            <a:r>
              <a:rPr kumimoji="0" lang="zh-CN" altLang="zh-CN" sz="2400" b="1" i="0" u="none" strike="noStrike" kern="1200" cap="none" spc="0" normalizeH="0" baseline="0" noProof="0" dirty="0">
                <a:ln>
                  <a:noFill/>
                </a:ln>
                <a:solidFill>
                  <a:srgbClr val="F79646">
                    <a:lumMod val="75000"/>
                  </a:srgbClr>
                </a:solidFill>
                <a:effectLst/>
                <a:uLnTx/>
                <a:uFillTx/>
                <a:latin typeface="宋体" panose="02010600030101010101" pitchFamily="2" charset="-122"/>
                <a:ea typeface="宋体" panose="02010600030101010101" pitchFamily="2" charset="-122"/>
                <a:cs typeface="+mn-cs"/>
              </a:rPr>
              <a:t>法</a:t>
            </a:r>
            <a:r>
              <a:rPr kumimoji="0" lang="en-US" altLang="zh-CN" sz="2400" b="1" i="0" u="none" strike="noStrike" kern="1200" cap="none" spc="0" normalizeH="0" baseline="0" noProof="0" dirty="0">
                <a:ln>
                  <a:noFill/>
                </a:ln>
                <a:solidFill>
                  <a:srgbClr val="F79646">
                    <a:lumMod val="75000"/>
                  </a:srgbClr>
                </a:solidFill>
                <a:effectLst/>
                <a:uLnTx/>
                <a:uFillTx/>
                <a:latin typeface="宋体" panose="02010600030101010101" pitchFamily="2" charset="-122"/>
                <a:ea typeface="宋体" panose="02010600030101010101" pitchFamily="2" charset="-122"/>
                <a:cs typeface="+mn-cs"/>
              </a:rPr>
              <a:t>:</a:t>
            </a:r>
            <a:endParaRPr kumimoji="0" lang="en-US" altLang="zh-CN" sz="2400" b="1" i="0" u="none" strike="noStrike" kern="1200" cap="none" spc="0" normalizeH="0" baseline="0" noProof="0" dirty="0">
              <a:ln>
                <a:noFill/>
              </a:ln>
              <a:solidFill>
                <a:srgbClr val="F79646">
                  <a:lumMod val="75000"/>
                </a:srgbClr>
              </a:solidFill>
              <a:effectLst/>
              <a:uLnTx/>
              <a:uFillTx/>
              <a:latin typeface="宋体" panose="02010600030101010101" pitchFamily="2" charset="-122"/>
              <a:ea typeface="宋体" panose="02010600030101010101" pitchFamily="2" charset="-122"/>
              <a:cs typeface="+mn-cs"/>
            </a:endParaRPr>
          </a:p>
        </p:txBody>
      </p:sp>
      <p:sp>
        <p:nvSpPr>
          <p:cNvPr id="14" name="Text Box 3"/>
          <p:cNvSpPr txBox="1">
            <a:spLocks noChangeArrowheads="1"/>
          </p:cNvSpPr>
          <p:nvPr/>
        </p:nvSpPr>
        <p:spPr bwMode="auto">
          <a:xfrm>
            <a:off x="1199732" y="1919403"/>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用卡诺图化简逻辑函数</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 name="Text Box 3"/>
          <p:cNvSpPr txBox="1">
            <a:spLocks noChangeArrowheads="1"/>
          </p:cNvSpPr>
          <p:nvPr/>
        </p:nvSpPr>
        <p:spPr bwMode="auto">
          <a:xfrm>
            <a:off x="917479" y="1381343"/>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en-US" altLang="zh-CN" sz="2800" b="1" i="0" u="none" strike="noStrike" kern="1200" cap="none" spc="0" normalizeH="0" baseline="0" noProof="0" dirty="0">
                <a:ln>
                  <a:noFill/>
                </a:ln>
                <a:solidFill>
                  <a:srgbClr val="005286"/>
                </a:solidFill>
                <a:effectLst/>
                <a:uLnTx/>
                <a:uFillTx/>
                <a:latin typeface="微软雅黑" panose="020B0503020204020204" pitchFamily="34" charset="-122"/>
                <a:ea typeface="微软雅黑" panose="020B0503020204020204" pitchFamily="34" charset="-122"/>
                <a:cs typeface="+mn-cs"/>
              </a:rPr>
              <a:t>2. </a:t>
            </a:r>
            <a:r>
              <a:rPr kumimoji="1" lang="zh-CN" altLang="en-US" sz="2800" b="1" i="0" u="none" strike="noStrike" kern="1200" cap="none" spc="0" normalizeH="0" baseline="0" noProof="0" dirty="0">
                <a:ln>
                  <a:noFill/>
                </a:ln>
                <a:solidFill>
                  <a:srgbClr val="005286"/>
                </a:solidFill>
                <a:effectLst/>
                <a:uLnTx/>
                <a:uFillTx/>
                <a:latin typeface="微软雅黑" panose="020B0503020204020204" pitchFamily="34" charset="-122"/>
                <a:ea typeface="微软雅黑" panose="020B0503020204020204" pitchFamily="34" charset="-122"/>
                <a:cs typeface="+mn-cs"/>
              </a:rPr>
              <a:t>卡诺图化简法</a:t>
            </a:r>
            <a:endParaRPr kumimoji="1" lang="zh-CN" altLang="en-US" sz="2800" b="1" i="0" u="none" strike="noStrike" kern="1200" cap="none" spc="0" normalizeH="0" baseline="0" noProof="0" dirty="0">
              <a:ln>
                <a:noFill/>
              </a:ln>
              <a:solidFill>
                <a:srgbClr val="005286"/>
              </a:solidFill>
              <a:effectLst/>
              <a:uLnTx/>
              <a:uFillTx/>
              <a:latin typeface="微软雅黑" panose="020B0503020204020204" pitchFamily="34" charset="-122"/>
              <a:ea typeface="微软雅黑" panose="020B0503020204020204" pitchFamily="34" charset="-122"/>
              <a:cs typeface="+mn-cs"/>
            </a:endParaRPr>
          </a:p>
        </p:txBody>
      </p:sp>
      <p:sp>
        <p:nvSpPr>
          <p:cNvPr id="16" name="灯片编号占位符 1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D45D486-AB79-5346-9E81-F129A73A99D1}" type="slidenum">
              <a:rPr kumimoji="1" lang="zh-CN" altLang="en-US" sz="14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fld>
            <a:endParaRPr kumimoji="1" lang="zh-CN" altLang="en-US" sz="1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aphicFrame>
        <p:nvGraphicFramePr>
          <p:cNvPr id="87076" name="Object 36"/>
          <p:cNvGraphicFramePr>
            <a:graphicFrameLocks noChangeAspect="1"/>
          </p:cNvGraphicFramePr>
          <p:nvPr/>
        </p:nvGraphicFramePr>
        <p:xfrm>
          <a:off x="7259964" y="5152143"/>
          <a:ext cx="4568825" cy="533400"/>
        </p:xfrm>
        <a:graphic>
          <a:graphicData uri="http://schemas.openxmlformats.org/presentationml/2006/ole">
            <mc:AlternateContent xmlns:mc="http://schemas.openxmlformats.org/markup-compatibility/2006">
              <mc:Choice xmlns:v="urn:schemas-microsoft-com:vml" Requires="v">
                <p:oleObj spid="_x0000_s17" name="" r:id="rId21" imgW="2019935" imgH="241300" progId="">
                  <p:embed/>
                </p:oleObj>
              </mc:Choice>
              <mc:Fallback>
                <p:oleObj name="" r:id="rId21" imgW="2019935" imgH="241300" progId="">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59964" y="5152143"/>
                        <a:ext cx="4568825" cy="533400"/>
                      </a:xfrm>
                      <a:prstGeom prst="rect">
                        <a:avLst/>
                      </a:prstGeom>
                      <a:solidFill>
                        <a:srgbClr val="FFFF00"/>
                      </a:solid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052"/>
                                        </p:tgtEl>
                                        <p:attrNameLst>
                                          <p:attrName>style.visibility</p:attrName>
                                        </p:attrNameLst>
                                      </p:cBhvr>
                                      <p:to>
                                        <p:strVal val="visible"/>
                                      </p:to>
                                    </p:set>
                                    <p:anim calcmode="lin" valueType="num">
                                      <p:cBhvr additive="base">
                                        <p:cTn id="7" dur="500" fill="hold"/>
                                        <p:tgtEl>
                                          <p:spTgt spid="87052"/>
                                        </p:tgtEl>
                                        <p:attrNameLst>
                                          <p:attrName>ppt_x</p:attrName>
                                        </p:attrNameLst>
                                      </p:cBhvr>
                                      <p:tavLst>
                                        <p:tav tm="0">
                                          <p:val>
                                            <p:strVal val="1+#ppt_w/2"/>
                                          </p:val>
                                        </p:tav>
                                        <p:tav tm="100000">
                                          <p:val>
                                            <p:strVal val="#ppt_x"/>
                                          </p:val>
                                        </p:tav>
                                      </p:tavLst>
                                    </p:anim>
                                    <p:anim calcmode="lin" valueType="num">
                                      <p:cBhvr additive="base">
                                        <p:cTn id="8" dur="500" fill="hold"/>
                                        <p:tgtEl>
                                          <p:spTgt spid="870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7054"/>
                                        </p:tgtEl>
                                        <p:attrNameLst>
                                          <p:attrName>style.visibility</p:attrName>
                                        </p:attrNameLst>
                                      </p:cBhvr>
                                      <p:to>
                                        <p:strVal val="visible"/>
                                      </p:to>
                                    </p:set>
                                    <p:anim calcmode="lin" valueType="num">
                                      <p:cBhvr additive="base">
                                        <p:cTn id="13" dur="500" fill="hold"/>
                                        <p:tgtEl>
                                          <p:spTgt spid="87054"/>
                                        </p:tgtEl>
                                        <p:attrNameLst>
                                          <p:attrName>ppt_x</p:attrName>
                                        </p:attrNameLst>
                                      </p:cBhvr>
                                      <p:tavLst>
                                        <p:tav tm="0">
                                          <p:val>
                                            <p:strVal val="1+#ppt_w/2"/>
                                          </p:val>
                                        </p:tav>
                                        <p:tav tm="100000">
                                          <p:val>
                                            <p:strVal val="#ppt_x"/>
                                          </p:val>
                                        </p:tav>
                                      </p:tavLst>
                                    </p:anim>
                                    <p:anim calcmode="lin" valueType="num">
                                      <p:cBhvr additive="base">
                                        <p:cTn id="14" dur="500" fill="hold"/>
                                        <p:tgtEl>
                                          <p:spTgt spid="8705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7056"/>
                                        </p:tgtEl>
                                        <p:attrNameLst>
                                          <p:attrName>style.visibility</p:attrName>
                                        </p:attrNameLst>
                                      </p:cBhvr>
                                      <p:to>
                                        <p:strVal val="visible"/>
                                      </p:to>
                                    </p:set>
                                    <p:anim calcmode="lin" valueType="num">
                                      <p:cBhvr additive="base">
                                        <p:cTn id="19" dur="500" fill="hold"/>
                                        <p:tgtEl>
                                          <p:spTgt spid="87056"/>
                                        </p:tgtEl>
                                        <p:attrNameLst>
                                          <p:attrName>ppt_x</p:attrName>
                                        </p:attrNameLst>
                                      </p:cBhvr>
                                      <p:tavLst>
                                        <p:tav tm="0">
                                          <p:val>
                                            <p:strVal val="1+#ppt_w/2"/>
                                          </p:val>
                                        </p:tav>
                                        <p:tav tm="100000">
                                          <p:val>
                                            <p:strVal val="#ppt_x"/>
                                          </p:val>
                                        </p:tav>
                                      </p:tavLst>
                                    </p:anim>
                                    <p:anim calcmode="lin" valueType="num">
                                      <p:cBhvr additive="base">
                                        <p:cTn id="20" dur="500" fill="hold"/>
                                        <p:tgtEl>
                                          <p:spTgt spid="870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7058"/>
                                        </p:tgtEl>
                                        <p:attrNameLst>
                                          <p:attrName>style.visibility</p:attrName>
                                        </p:attrNameLst>
                                      </p:cBhvr>
                                      <p:to>
                                        <p:strVal val="visible"/>
                                      </p:to>
                                    </p:set>
                                    <p:anim calcmode="lin" valueType="num">
                                      <p:cBhvr additive="base">
                                        <p:cTn id="25" dur="500" fill="hold"/>
                                        <p:tgtEl>
                                          <p:spTgt spid="87058"/>
                                        </p:tgtEl>
                                        <p:attrNameLst>
                                          <p:attrName>ppt_x</p:attrName>
                                        </p:attrNameLst>
                                      </p:cBhvr>
                                      <p:tavLst>
                                        <p:tav tm="0">
                                          <p:val>
                                            <p:strVal val="1+#ppt_w/2"/>
                                          </p:val>
                                        </p:tav>
                                        <p:tav tm="100000">
                                          <p:val>
                                            <p:strVal val="#ppt_x"/>
                                          </p:val>
                                        </p:tav>
                                      </p:tavLst>
                                    </p:anim>
                                    <p:anim calcmode="lin" valueType="num">
                                      <p:cBhvr additive="base">
                                        <p:cTn id="26" dur="500" fill="hold"/>
                                        <p:tgtEl>
                                          <p:spTgt spid="8705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7060"/>
                                        </p:tgtEl>
                                        <p:attrNameLst>
                                          <p:attrName>style.visibility</p:attrName>
                                        </p:attrNameLst>
                                      </p:cBhvr>
                                      <p:to>
                                        <p:strVal val="visible"/>
                                      </p:to>
                                    </p:set>
                                    <p:animEffect transition="in" filter="dissolve">
                                      <p:cBhvr>
                                        <p:cTn id="31" dur="500"/>
                                        <p:tgtEl>
                                          <p:spTgt spid="8706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7061"/>
                                        </p:tgtEl>
                                        <p:attrNameLst>
                                          <p:attrName>style.visibility</p:attrName>
                                        </p:attrNameLst>
                                      </p:cBhvr>
                                      <p:to>
                                        <p:strVal val="visible"/>
                                      </p:to>
                                    </p:set>
                                    <p:animEffect transition="in" filter="dissolve">
                                      <p:cBhvr>
                                        <p:cTn id="34" dur="500"/>
                                        <p:tgtEl>
                                          <p:spTgt spid="870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7062"/>
                                        </p:tgtEl>
                                        <p:attrNameLst>
                                          <p:attrName>style.visibility</p:attrName>
                                        </p:attrNameLst>
                                      </p:cBhvr>
                                      <p:to>
                                        <p:strVal val="visible"/>
                                      </p:to>
                                    </p:set>
                                    <p:animEffect transition="in" filter="dissolve">
                                      <p:cBhvr>
                                        <p:cTn id="37" dur="500"/>
                                        <p:tgtEl>
                                          <p:spTgt spid="8706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87063"/>
                                        </p:tgtEl>
                                        <p:attrNameLst>
                                          <p:attrName>style.visibility</p:attrName>
                                        </p:attrNameLst>
                                      </p:cBhvr>
                                      <p:to>
                                        <p:strVal val="visible"/>
                                      </p:to>
                                    </p:set>
                                    <p:animEffect transition="in" filter="dissolve">
                                      <p:cBhvr>
                                        <p:cTn id="40" dur="500"/>
                                        <p:tgtEl>
                                          <p:spTgt spid="8706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dissolve">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29" presetClass="entr" presetSubtype="0" fill="hold" nodeType="clickEffect">
                                  <p:stCondLst>
                                    <p:cond delay="0"/>
                                  </p:stCondLst>
                                  <p:childTnLst>
                                    <p:set>
                                      <p:cBhvr>
                                        <p:cTn id="49" dur="1" fill="hold">
                                          <p:stCondLst>
                                            <p:cond delay="0"/>
                                          </p:stCondLst>
                                        </p:cTn>
                                        <p:tgtEl>
                                          <p:spTgt spid="87070"/>
                                        </p:tgtEl>
                                        <p:attrNameLst>
                                          <p:attrName>style.visibility</p:attrName>
                                        </p:attrNameLst>
                                      </p:cBhvr>
                                      <p:to>
                                        <p:strVal val="visible"/>
                                      </p:to>
                                    </p:set>
                                    <p:anim calcmode="lin" valueType="num">
                                      <p:cBhvr>
                                        <p:cTn id="50" dur="1000" fill="hold"/>
                                        <p:tgtEl>
                                          <p:spTgt spid="87070"/>
                                        </p:tgtEl>
                                        <p:attrNameLst>
                                          <p:attrName>ppt_x</p:attrName>
                                        </p:attrNameLst>
                                      </p:cBhvr>
                                      <p:tavLst>
                                        <p:tav tm="0">
                                          <p:val>
                                            <p:strVal val="#ppt_x-.2"/>
                                          </p:val>
                                        </p:tav>
                                        <p:tav tm="100000">
                                          <p:val>
                                            <p:strVal val="#ppt_x"/>
                                          </p:val>
                                        </p:tav>
                                      </p:tavLst>
                                    </p:anim>
                                    <p:anim calcmode="lin" valueType="num">
                                      <p:cBhvr>
                                        <p:cTn id="51" dur="1000" fill="hold"/>
                                        <p:tgtEl>
                                          <p:spTgt spid="87070"/>
                                        </p:tgtEl>
                                        <p:attrNameLst>
                                          <p:attrName>ppt_y</p:attrName>
                                        </p:attrNameLst>
                                      </p:cBhvr>
                                      <p:tavLst>
                                        <p:tav tm="0">
                                          <p:val>
                                            <p:strVal val="#ppt_y"/>
                                          </p:val>
                                        </p:tav>
                                        <p:tav tm="100000">
                                          <p:val>
                                            <p:strVal val="#ppt_y"/>
                                          </p:val>
                                        </p:tav>
                                      </p:tavLst>
                                    </p:anim>
                                    <p:animEffect transition="in" filter="wipe(right)" prLst="gradientSize: 0.1">
                                      <p:cBhvr>
                                        <p:cTn id="52" dur="1000"/>
                                        <p:tgtEl>
                                          <p:spTgt spid="8707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dissolv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9" presetClass="entr" presetSubtype="0" fill="hold" nodeType="clickEffect">
                                  <p:stCondLst>
                                    <p:cond delay="0"/>
                                  </p:stCondLst>
                                  <p:childTnLst>
                                    <p:set>
                                      <p:cBhvr>
                                        <p:cTn id="61" dur="1" fill="hold">
                                          <p:stCondLst>
                                            <p:cond delay="0"/>
                                          </p:stCondLst>
                                        </p:cTn>
                                        <p:tgtEl>
                                          <p:spTgt spid="87072"/>
                                        </p:tgtEl>
                                        <p:attrNameLst>
                                          <p:attrName>style.visibility</p:attrName>
                                        </p:attrNameLst>
                                      </p:cBhvr>
                                      <p:to>
                                        <p:strVal val="visible"/>
                                      </p:to>
                                    </p:set>
                                    <p:anim calcmode="lin" valueType="num">
                                      <p:cBhvr>
                                        <p:cTn id="62" dur="1000" fill="hold"/>
                                        <p:tgtEl>
                                          <p:spTgt spid="87072"/>
                                        </p:tgtEl>
                                        <p:attrNameLst>
                                          <p:attrName>ppt_x</p:attrName>
                                        </p:attrNameLst>
                                      </p:cBhvr>
                                      <p:tavLst>
                                        <p:tav tm="0">
                                          <p:val>
                                            <p:strVal val="#ppt_x-.2"/>
                                          </p:val>
                                        </p:tav>
                                        <p:tav tm="100000">
                                          <p:val>
                                            <p:strVal val="#ppt_x"/>
                                          </p:val>
                                        </p:tav>
                                      </p:tavLst>
                                    </p:anim>
                                    <p:anim calcmode="lin" valueType="num">
                                      <p:cBhvr>
                                        <p:cTn id="63" dur="1000" fill="hold"/>
                                        <p:tgtEl>
                                          <p:spTgt spid="87072"/>
                                        </p:tgtEl>
                                        <p:attrNameLst>
                                          <p:attrName>ppt_y</p:attrName>
                                        </p:attrNameLst>
                                      </p:cBhvr>
                                      <p:tavLst>
                                        <p:tav tm="0">
                                          <p:val>
                                            <p:strVal val="#ppt_y"/>
                                          </p:val>
                                        </p:tav>
                                        <p:tav tm="100000">
                                          <p:val>
                                            <p:strVal val="#ppt_y"/>
                                          </p:val>
                                        </p:tav>
                                      </p:tavLst>
                                    </p:anim>
                                    <p:animEffect transition="in" filter="wipe(right)" prLst="gradientSize: 0.1">
                                      <p:cBhvr>
                                        <p:cTn id="64" dur="1000"/>
                                        <p:tgtEl>
                                          <p:spTgt spid="8707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dissolve">
                                      <p:cBhvr>
                                        <p:cTn id="69" dur="500"/>
                                        <p:tgtEl>
                                          <p:spTgt spid="48"/>
                                        </p:tgtEl>
                                      </p:cBhvr>
                                    </p:animEffect>
                                  </p:childTnLst>
                                </p:cTn>
                              </p:par>
                            </p:childTnLst>
                          </p:cTn>
                        </p:par>
                      </p:childTnLst>
                    </p:cTn>
                  </p:par>
                  <p:par>
                    <p:cTn id="70" fill="hold">
                      <p:stCondLst>
                        <p:cond delay="indefinite"/>
                      </p:stCondLst>
                      <p:childTnLst>
                        <p:par>
                          <p:cTn id="71" fill="hold">
                            <p:stCondLst>
                              <p:cond delay="0"/>
                            </p:stCondLst>
                            <p:childTnLst>
                              <p:par>
                                <p:cTn id="72" presetID="29" presetClass="entr" presetSubtype="0" fill="hold" nodeType="clickEffect">
                                  <p:stCondLst>
                                    <p:cond delay="0"/>
                                  </p:stCondLst>
                                  <p:childTnLst>
                                    <p:set>
                                      <p:cBhvr>
                                        <p:cTn id="73" dur="1" fill="hold">
                                          <p:stCondLst>
                                            <p:cond delay="0"/>
                                          </p:stCondLst>
                                        </p:cTn>
                                        <p:tgtEl>
                                          <p:spTgt spid="87074"/>
                                        </p:tgtEl>
                                        <p:attrNameLst>
                                          <p:attrName>style.visibility</p:attrName>
                                        </p:attrNameLst>
                                      </p:cBhvr>
                                      <p:to>
                                        <p:strVal val="visible"/>
                                      </p:to>
                                    </p:set>
                                    <p:anim calcmode="lin" valueType="num">
                                      <p:cBhvr>
                                        <p:cTn id="74" dur="1000" fill="hold"/>
                                        <p:tgtEl>
                                          <p:spTgt spid="87074"/>
                                        </p:tgtEl>
                                        <p:attrNameLst>
                                          <p:attrName>ppt_x</p:attrName>
                                        </p:attrNameLst>
                                      </p:cBhvr>
                                      <p:tavLst>
                                        <p:tav tm="0">
                                          <p:val>
                                            <p:strVal val="#ppt_x-.2"/>
                                          </p:val>
                                        </p:tav>
                                        <p:tav tm="100000">
                                          <p:val>
                                            <p:strVal val="#ppt_x"/>
                                          </p:val>
                                        </p:tav>
                                      </p:tavLst>
                                    </p:anim>
                                    <p:anim calcmode="lin" valueType="num">
                                      <p:cBhvr>
                                        <p:cTn id="75" dur="1000" fill="hold"/>
                                        <p:tgtEl>
                                          <p:spTgt spid="87074"/>
                                        </p:tgtEl>
                                        <p:attrNameLst>
                                          <p:attrName>ppt_y</p:attrName>
                                        </p:attrNameLst>
                                      </p:cBhvr>
                                      <p:tavLst>
                                        <p:tav tm="0">
                                          <p:val>
                                            <p:strVal val="#ppt_y"/>
                                          </p:val>
                                        </p:tav>
                                        <p:tav tm="100000">
                                          <p:val>
                                            <p:strVal val="#ppt_y"/>
                                          </p:val>
                                        </p:tav>
                                      </p:tavLst>
                                    </p:anim>
                                    <p:animEffect transition="in" filter="wipe(right)" prLst="gradientSize: 0.1">
                                      <p:cBhvr>
                                        <p:cTn id="76" dur="1000"/>
                                        <p:tgtEl>
                                          <p:spTgt spid="87074"/>
                                        </p:tgtEl>
                                      </p:cBhvr>
                                    </p:animEffect>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nodeType="clickEffect">
                                  <p:stCondLst>
                                    <p:cond delay="0"/>
                                  </p:stCondLst>
                                  <p:childTnLst>
                                    <p:set>
                                      <p:cBhvr>
                                        <p:cTn id="80" dur="1" fill="hold">
                                          <p:stCondLst>
                                            <p:cond delay="0"/>
                                          </p:stCondLst>
                                        </p:cTn>
                                        <p:tgtEl>
                                          <p:spTgt spid="87076"/>
                                        </p:tgtEl>
                                        <p:attrNameLst>
                                          <p:attrName>style.visibility</p:attrName>
                                        </p:attrNameLst>
                                      </p:cBhvr>
                                      <p:to>
                                        <p:strVal val="visible"/>
                                      </p:to>
                                    </p:set>
                                    <p:animEffect transition="in" filter="checkerboard(across)">
                                      <p:cBhvr>
                                        <p:cTn id="81" dur="500"/>
                                        <p:tgtEl>
                                          <p:spTgt spid="87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60" grpId="0" autoUpdateAnimBg="0"/>
      <p:bldP spid="87061" grpId="0" autoUpdateAnimBg="0"/>
      <p:bldP spid="87062" grpId="0" autoUpdateAnimBg="0"/>
      <p:bldP spid="87063" grpId="0" autoUpdateAnimBg="0"/>
      <p:bldP spid="46" grpId="0" animBg="1"/>
      <p:bldP spid="47" grpId="0" animBg="1"/>
      <p:bldP spid="4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4"/>
          <p:cNvSpPr>
            <a:spLocks noChangeArrowheads="1"/>
          </p:cNvSpPr>
          <p:nvPr/>
        </p:nvSpPr>
        <p:spPr bwMode="auto">
          <a:xfrm>
            <a:off x="6573953" y="4114834"/>
            <a:ext cx="2623932" cy="545898"/>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53" name="Text Box 2"/>
          <p:cNvSpPr txBox="1">
            <a:spLocks noChangeArrowheads="1"/>
          </p:cNvSpPr>
          <p:nvPr/>
        </p:nvSpPr>
        <p:spPr bwMode="auto">
          <a:xfrm>
            <a:off x="321139" y="1382391"/>
            <a:ext cx="10067199" cy="100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30000"/>
              </a:lnSpc>
              <a:spcBef>
                <a:spcPct val="50000"/>
              </a:spcBef>
            </a:pPr>
            <a:r>
              <a:rPr kumimoji="1" lang="en-US" altLang="zh-CN" sz="2400" b="1" dirty="0">
                <a:ea typeface="宋体" panose="02010600030101010101" pitchFamily="2" charset="-122"/>
              </a:rPr>
              <a:t>【</a:t>
            </a:r>
            <a:r>
              <a:rPr kumimoji="1" lang="zh-CN" altLang="en-US" sz="2400" b="1" dirty="0">
                <a:ea typeface="宋体" panose="02010600030101010101" pitchFamily="2" charset="-122"/>
              </a:rPr>
              <a:t>例</a:t>
            </a:r>
            <a:r>
              <a:rPr kumimoji="1" lang="en-US" altLang="zh-CN" sz="2400" b="1" dirty="0">
                <a:ea typeface="宋体" panose="02010600030101010101" pitchFamily="2" charset="-122"/>
              </a:rPr>
              <a:t>】</a:t>
            </a:r>
            <a:r>
              <a:rPr kumimoji="1" lang="zh-CN" altLang="en-US" sz="2400" b="1" dirty="0">
                <a:ea typeface="宋体" panose="02010600030101010101" pitchFamily="2" charset="-122"/>
              </a:rPr>
              <a:t>用卡诺图把逻辑函数</a:t>
            </a:r>
            <a:r>
              <a:rPr kumimoji="1" lang="en-US" altLang="zh-CN" sz="2400" b="1" i="1" dirty="0">
                <a:ea typeface="宋体" panose="02010600030101010101" pitchFamily="2" charset="-122"/>
              </a:rPr>
              <a:t>F(A, B, C, D)=</a:t>
            </a:r>
            <a:r>
              <a:rPr kumimoji="1" lang="en-US" altLang="zh-CN" sz="2400" b="1" i="1" dirty="0">
                <a:ea typeface="宋体" panose="02010600030101010101" pitchFamily="2" charset="-122"/>
                <a:sym typeface="Symbol" panose="05050102010706020507" pitchFamily="18" charset="2"/>
              </a:rPr>
              <a:t> M( 3, 4, 6, 7, 11, 12, 13, 14,15) </a:t>
            </a:r>
            <a:r>
              <a:rPr kumimoji="1" lang="zh-CN" altLang="zh-CN" sz="2400" b="1" dirty="0">
                <a:ea typeface="宋体" panose="02010600030101010101" pitchFamily="2" charset="-122"/>
                <a:sym typeface="Symbol" panose="05050102010706020507" pitchFamily="18" charset="2"/>
              </a:rPr>
              <a:t>化简成最简"或与"表达式。</a:t>
            </a:r>
            <a:endParaRPr kumimoji="1" lang="zh-CN" altLang="en-US" sz="2400" b="1" dirty="0">
              <a:ea typeface="宋体" panose="02010600030101010101" pitchFamily="2" charset="-122"/>
            </a:endParaRPr>
          </a:p>
        </p:txBody>
      </p:sp>
      <p:sp>
        <p:nvSpPr>
          <p:cNvPr id="55" name="AutoShape 2"/>
          <p:cNvSpPr/>
          <p:nvPr/>
        </p:nvSpPr>
        <p:spPr bwMode="auto">
          <a:xfrm rot="10800000" flipV="1">
            <a:off x="6553216" y="3505234"/>
            <a:ext cx="441325" cy="1179513"/>
          </a:xfrm>
          <a:prstGeom prst="leftBracket">
            <a:avLst>
              <a:gd name="adj" fmla="val 58465"/>
            </a:avLst>
          </a:prstGeom>
          <a:solidFill>
            <a:srgbClr val="FFFF00"/>
          </a:solidFill>
          <a:ln w="28575">
            <a:solidFill>
              <a:srgbClr val="005286"/>
            </a:solidFill>
            <a:round/>
          </a:ln>
          <a:effectLst/>
        </p:spPr>
        <p:txBody>
          <a:bodyPr wrap="none" anchor="ctr"/>
          <a:lstStyle/>
          <a:p>
            <a:pPr eaLnBrk="1" hangingPunct="1"/>
            <a:endParaRPr lang="zh-CN" altLang="en-US" dirty="0">
              <a:solidFill>
                <a:srgbClr val="000000"/>
              </a:solidFill>
              <a:latin typeface="Arial" panose="020B0604020202020204" pitchFamily="34" charset="0"/>
            </a:endParaRPr>
          </a:p>
        </p:txBody>
      </p:sp>
      <p:sp>
        <p:nvSpPr>
          <p:cNvPr id="56" name="AutoShape 3"/>
          <p:cNvSpPr/>
          <p:nvPr/>
        </p:nvSpPr>
        <p:spPr bwMode="auto">
          <a:xfrm>
            <a:off x="8671762" y="3505234"/>
            <a:ext cx="548453" cy="1143000"/>
          </a:xfrm>
          <a:prstGeom prst="leftBracket">
            <a:avLst>
              <a:gd name="adj" fmla="val 34818"/>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58" name="AutoShape 5"/>
          <p:cNvSpPr>
            <a:spLocks noChangeArrowheads="1"/>
          </p:cNvSpPr>
          <p:nvPr/>
        </p:nvSpPr>
        <p:spPr bwMode="auto">
          <a:xfrm>
            <a:off x="7956231" y="2894233"/>
            <a:ext cx="562967" cy="2286000"/>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grpSp>
        <p:nvGrpSpPr>
          <p:cNvPr id="61" name="Group 10"/>
          <p:cNvGrpSpPr/>
          <p:nvPr/>
        </p:nvGrpSpPr>
        <p:grpSpPr bwMode="auto">
          <a:xfrm>
            <a:off x="5486417" y="2146252"/>
            <a:ext cx="3747199" cy="3111500"/>
            <a:chOff x="3024" y="2112"/>
            <a:chExt cx="1678" cy="1695"/>
          </a:xfrm>
        </p:grpSpPr>
        <p:grpSp>
          <p:nvGrpSpPr>
            <p:cNvPr id="62" name="Group 11"/>
            <p:cNvGrpSpPr/>
            <p:nvPr/>
          </p:nvGrpSpPr>
          <p:grpSpPr bwMode="auto">
            <a:xfrm>
              <a:off x="3024" y="2112"/>
              <a:ext cx="1678" cy="1695"/>
              <a:chOff x="624" y="1568"/>
              <a:chExt cx="1678" cy="1695"/>
            </a:xfrm>
          </p:grpSpPr>
          <p:grpSp>
            <p:nvGrpSpPr>
              <p:cNvPr id="64" name="Group 12"/>
              <p:cNvGrpSpPr/>
              <p:nvPr/>
            </p:nvGrpSpPr>
            <p:grpSpPr bwMode="auto">
              <a:xfrm>
                <a:off x="624" y="1568"/>
                <a:ext cx="1672" cy="1695"/>
                <a:chOff x="624" y="1568"/>
                <a:chExt cx="1672" cy="1695"/>
              </a:xfrm>
            </p:grpSpPr>
            <p:grpSp>
              <p:nvGrpSpPr>
                <p:cNvPr id="77" name="Group 13"/>
                <p:cNvGrpSpPr/>
                <p:nvPr/>
              </p:nvGrpSpPr>
              <p:grpSpPr bwMode="auto">
                <a:xfrm>
                  <a:off x="624" y="1568"/>
                  <a:ext cx="1672" cy="1695"/>
                  <a:chOff x="432" y="1856"/>
                  <a:chExt cx="1672" cy="1695"/>
                </a:xfrm>
              </p:grpSpPr>
              <p:sp>
                <p:nvSpPr>
                  <p:cNvPr id="80" name="Rectangle 14"/>
                  <p:cNvSpPr>
                    <a:spLocks noChangeArrowheads="1"/>
                  </p:cNvSpPr>
                  <p:nvPr/>
                </p:nvSpPr>
                <p:spPr bwMode="auto">
                  <a:xfrm>
                    <a:off x="1855" y="2911"/>
                    <a:ext cx="83"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grpSp>
                <p:nvGrpSpPr>
                  <p:cNvPr id="81" name="Group 15"/>
                  <p:cNvGrpSpPr/>
                  <p:nvPr/>
                </p:nvGrpSpPr>
                <p:grpSpPr bwMode="auto">
                  <a:xfrm>
                    <a:off x="432" y="1856"/>
                    <a:ext cx="1672" cy="1695"/>
                    <a:chOff x="432" y="1856"/>
                    <a:chExt cx="1672" cy="1695"/>
                  </a:xfrm>
                </p:grpSpPr>
                <p:sp>
                  <p:nvSpPr>
                    <p:cNvPr id="82" name="Line 16"/>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3" name="Line 17"/>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8"/>
                    <p:cNvSpPr txBox="1">
                      <a:spLocks noChangeArrowheads="1"/>
                    </p:cNvSpPr>
                    <p:nvPr/>
                  </p:nvSpPr>
                  <p:spPr bwMode="auto">
                    <a:xfrm>
                      <a:off x="907" y="2001"/>
                      <a:ext cx="1140" cy="249"/>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 00    01    11      10</a:t>
                      </a:r>
                      <a:endParaRPr kumimoji="0" lang="en-US" altLang="zh-CN" sz="2400" b="0" i="0" u="none" strike="noStrike" kern="0" cap="none" spc="0" normalizeH="0" baseline="0" noProof="0">
                        <a:ln>
                          <a:noFill/>
                        </a:ln>
                        <a:solidFill>
                          <a:srgbClr val="000000"/>
                        </a:solidFill>
                        <a:effectLst/>
                        <a:uLnTx/>
                        <a:uFillTx/>
                      </a:endParaRPr>
                    </a:p>
                  </p:txBody>
                </p:sp>
                <p:sp>
                  <p:nvSpPr>
                    <p:cNvPr id="85" name="Text Box 19"/>
                    <p:cNvSpPr txBox="1">
                      <a:spLocks noChangeArrowheads="1"/>
                    </p:cNvSpPr>
                    <p:nvPr/>
                  </p:nvSpPr>
                  <p:spPr bwMode="auto">
                    <a:xfrm>
                      <a:off x="607" y="2217"/>
                      <a:ext cx="347" cy="128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55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00</a:t>
                      </a:r>
                      <a:endParaRPr kumimoji="0" lang="en-US" altLang="zh-CN" sz="24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55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01</a:t>
                      </a:r>
                      <a:endParaRPr kumimoji="0" lang="en-US" altLang="zh-CN" sz="24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55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11</a:t>
                      </a:r>
                      <a:endParaRPr kumimoji="0" lang="en-US" altLang="zh-CN" sz="24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55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10</a:t>
                      </a:r>
                      <a:endParaRPr kumimoji="0" lang="en-US" altLang="zh-CN" sz="2400" b="0" i="0" u="none" strike="noStrike" kern="0" cap="none" spc="0" normalizeH="0" baseline="0" noProof="0">
                        <a:ln>
                          <a:noFill/>
                        </a:ln>
                        <a:solidFill>
                          <a:srgbClr val="000000"/>
                        </a:solidFill>
                        <a:effectLst/>
                        <a:uLnTx/>
                        <a:uFillTx/>
                      </a:endParaRPr>
                    </a:p>
                  </p:txBody>
                </p:sp>
                <p:sp>
                  <p:nvSpPr>
                    <p:cNvPr id="86" name="Text Box 20"/>
                    <p:cNvSpPr txBox="1">
                      <a:spLocks noChangeArrowheads="1"/>
                    </p:cNvSpPr>
                    <p:nvPr/>
                  </p:nvSpPr>
                  <p:spPr bwMode="auto">
                    <a:xfrm>
                      <a:off x="679" y="1856"/>
                      <a:ext cx="272" cy="249"/>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1" u="none" strike="noStrike" kern="0" cap="none" spc="0" normalizeH="0" baseline="0" noProof="0">
                          <a:ln>
                            <a:noFill/>
                          </a:ln>
                          <a:solidFill>
                            <a:srgbClr val="000000"/>
                          </a:solidFill>
                          <a:effectLst/>
                          <a:uLnTx/>
                          <a:uFillTx/>
                        </a:rPr>
                        <a:t>CD</a:t>
                      </a:r>
                      <a:endParaRPr kumimoji="0" lang="en-US" altLang="zh-CN" sz="2400" b="0" i="0" u="none" strike="noStrike" kern="0" cap="none" spc="0" normalizeH="0" baseline="0" noProof="0">
                        <a:ln>
                          <a:noFill/>
                        </a:ln>
                        <a:solidFill>
                          <a:srgbClr val="000000"/>
                        </a:solidFill>
                        <a:effectLst/>
                        <a:uLnTx/>
                        <a:uFillTx/>
                      </a:endParaRPr>
                    </a:p>
                  </p:txBody>
                </p:sp>
                <p:sp>
                  <p:nvSpPr>
                    <p:cNvPr id="87" name="Text Box 21"/>
                    <p:cNvSpPr txBox="1">
                      <a:spLocks noChangeArrowheads="1"/>
                    </p:cNvSpPr>
                    <p:nvPr/>
                  </p:nvSpPr>
                  <p:spPr bwMode="auto">
                    <a:xfrm>
                      <a:off x="432" y="2021"/>
                      <a:ext cx="249" cy="249"/>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1" u="none" strike="noStrike" kern="0" cap="none" spc="0" normalizeH="0" baseline="0" noProof="0">
                          <a:ln>
                            <a:noFill/>
                          </a:ln>
                          <a:solidFill>
                            <a:srgbClr val="000000"/>
                          </a:solidFill>
                          <a:effectLst/>
                          <a:uLnTx/>
                          <a:uFillTx/>
                        </a:rPr>
                        <a:t>AB</a:t>
                      </a:r>
                      <a:endParaRPr kumimoji="0" lang="en-US" altLang="zh-CN" sz="2400" b="0" i="1" u="none" strike="noStrike" kern="0" cap="none" spc="0" normalizeH="0" baseline="0" noProof="0">
                        <a:ln>
                          <a:noFill/>
                        </a:ln>
                        <a:solidFill>
                          <a:srgbClr val="000000"/>
                        </a:solidFill>
                        <a:effectLst/>
                        <a:uLnTx/>
                        <a:uFillTx/>
                      </a:endParaRPr>
                    </a:p>
                  </p:txBody>
                </p:sp>
                <p:sp>
                  <p:nvSpPr>
                    <p:cNvPr id="88" name="Text Box 22"/>
                    <p:cNvSpPr txBox="1">
                      <a:spLocks noChangeArrowheads="1"/>
                    </p:cNvSpPr>
                    <p:nvPr/>
                  </p:nvSpPr>
                  <p:spPr bwMode="auto">
                    <a:xfrm>
                      <a:off x="1246" y="2259"/>
                      <a:ext cx="235" cy="25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grpSp>
                  <p:nvGrpSpPr>
                    <p:cNvPr id="89" name="Group 23"/>
                    <p:cNvGrpSpPr/>
                    <p:nvPr/>
                  </p:nvGrpSpPr>
                  <p:grpSpPr bwMode="auto">
                    <a:xfrm>
                      <a:off x="905" y="2248"/>
                      <a:ext cx="1189" cy="1303"/>
                      <a:chOff x="520" y="702"/>
                      <a:chExt cx="1281" cy="1403"/>
                    </a:xfrm>
                  </p:grpSpPr>
                  <p:sp>
                    <p:nvSpPr>
                      <p:cNvPr id="98" name="Rectangle 24"/>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9" name="Group 25"/>
                      <p:cNvGrpSpPr/>
                      <p:nvPr/>
                    </p:nvGrpSpPr>
                    <p:grpSpPr bwMode="auto">
                      <a:xfrm>
                        <a:off x="858" y="702"/>
                        <a:ext cx="645" cy="1403"/>
                        <a:chOff x="858" y="702"/>
                        <a:chExt cx="645" cy="1380"/>
                      </a:xfrm>
                    </p:grpSpPr>
                    <p:sp>
                      <p:nvSpPr>
                        <p:cNvPr id="100" name="Line 26"/>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1" name="Line 27"/>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2" name="Line 28"/>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90" name="Text Box 29"/>
                    <p:cNvSpPr txBox="1">
                      <a:spLocks noChangeArrowheads="1"/>
                    </p:cNvSpPr>
                    <p:nvPr/>
                  </p:nvSpPr>
                  <p:spPr bwMode="auto">
                    <a:xfrm>
                      <a:off x="1560" y="2260"/>
                      <a:ext cx="236" cy="25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0</a:t>
                      </a:r>
                      <a:endParaRPr kumimoji="0" lang="en-US" altLang="zh-CN" sz="2400" b="0" i="0" u="none" strike="noStrike" kern="0" cap="none" spc="0" normalizeH="0" baseline="0" noProof="0" dirty="0">
                        <a:ln>
                          <a:noFill/>
                        </a:ln>
                        <a:effectLst/>
                        <a:uLnTx/>
                        <a:uFillTx/>
                      </a:endParaRPr>
                    </a:p>
                  </p:txBody>
                </p:sp>
                <p:sp>
                  <p:nvSpPr>
                    <p:cNvPr id="91" name="Line 30"/>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31"/>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Rectangle 32"/>
                    <p:cNvSpPr>
                      <a:spLocks noChangeArrowheads="1"/>
                    </p:cNvSpPr>
                    <p:nvPr/>
                  </p:nvSpPr>
                  <p:spPr bwMode="auto">
                    <a:xfrm>
                      <a:off x="1245" y="3231"/>
                      <a:ext cx="83"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94" name="Rectangle 33"/>
                    <p:cNvSpPr>
                      <a:spLocks noChangeArrowheads="1"/>
                    </p:cNvSpPr>
                    <p:nvPr/>
                  </p:nvSpPr>
                  <p:spPr bwMode="auto">
                    <a:xfrm>
                      <a:off x="1566" y="3230"/>
                      <a:ext cx="82"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95" name="Rectangle 34"/>
                    <p:cNvSpPr>
                      <a:spLocks noChangeArrowheads="1"/>
                    </p:cNvSpPr>
                    <p:nvPr/>
                  </p:nvSpPr>
                  <p:spPr bwMode="auto">
                    <a:xfrm>
                      <a:off x="967" y="2570"/>
                      <a:ext cx="83"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96" name="Rectangle 35"/>
                    <p:cNvSpPr>
                      <a:spLocks noChangeArrowheads="1"/>
                    </p:cNvSpPr>
                    <p:nvPr/>
                  </p:nvSpPr>
                  <p:spPr bwMode="auto">
                    <a:xfrm>
                      <a:off x="1855" y="2580"/>
                      <a:ext cx="83"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97" name="Rectangle 36"/>
                    <p:cNvSpPr>
                      <a:spLocks noChangeArrowheads="1"/>
                    </p:cNvSpPr>
                    <p:nvPr/>
                  </p:nvSpPr>
                  <p:spPr bwMode="auto">
                    <a:xfrm>
                      <a:off x="977" y="2911"/>
                      <a:ext cx="83"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grpSp>
            </p:grpSp>
            <p:sp>
              <p:nvSpPr>
                <p:cNvPr id="78" name="Text Box 37"/>
                <p:cNvSpPr txBox="1">
                  <a:spLocks noChangeArrowheads="1"/>
                </p:cNvSpPr>
                <p:nvPr/>
              </p:nvSpPr>
              <p:spPr bwMode="auto">
                <a:xfrm>
                  <a:off x="1746" y="2640"/>
                  <a:ext cx="15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0</a:t>
                  </a:r>
                  <a:endParaRPr kumimoji="0" lang="en-US" altLang="zh-CN" sz="2400" b="0" i="0" u="none" strike="noStrike" kern="0" cap="none" spc="0" normalizeH="0" baseline="0" noProof="0" dirty="0">
                    <a:ln>
                      <a:noFill/>
                    </a:ln>
                    <a:effectLst/>
                    <a:uLnTx/>
                    <a:uFillTx/>
                  </a:endParaRPr>
                </a:p>
              </p:txBody>
            </p:sp>
            <p:sp>
              <p:nvSpPr>
                <p:cNvPr id="79" name="Text Box 38"/>
                <p:cNvSpPr txBox="1">
                  <a:spLocks noChangeArrowheads="1"/>
                </p:cNvSpPr>
                <p:nvPr/>
              </p:nvSpPr>
              <p:spPr bwMode="auto">
                <a:xfrm>
                  <a:off x="1746" y="2976"/>
                  <a:ext cx="15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effectLst/>
                      <a:uLnTx/>
                      <a:uFillTx/>
                    </a:rPr>
                    <a:t>0</a:t>
                  </a:r>
                  <a:endParaRPr kumimoji="0" lang="en-US" altLang="zh-CN" sz="2400" b="0" i="0" u="none" strike="noStrike" kern="0" cap="none" spc="0" normalizeH="0" baseline="0" noProof="0">
                    <a:ln>
                      <a:noFill/>
                    </a:ln>
                    <a:effectLst/>
                    <a:uLnTx/>
                    <a:uFillTx/>
                  </a:endParaRPr>
                </a:p>
              </p:txBody>
            </p:sp>
          </p:grpSp>
          <p:sp>
            <p:nvSpPr>
              <p:cNvPr id="65" name="Text Box 39"/>
              <p:cNvSpPr txBox="1">
                <a:spLocks noChangeArrowheads="1"/>
              </p:cNvSpPr>
              <p:nvPr/>
            </p:nvSpPr>
            <p:spPr bwMode="auto">
              <a:xfrm>
                <a:off x="1152" y="1968"/>
                <a:ext cx="1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1</a:t>
                </a:r>
                <a:endParaRPr kumimoji="0" lang="en-US" altLang="zh-CN" sz="2400" b="0" i="0" u="none" strike="noStrike" kern="0" cap="none" spc="0" normalizeH="0" baseline="0" noProof="0">
                  <a:ln>
                    <a:noFill/>
                  </a:ln>
                  <a:solidFill>
                    <a:srgbClr val="000000"/>
                  </a:solidFill>
                  <a:effectLst/>
                  <a:uLnTx/>
                  <a:uFillTx/>
                </a:endParaRPr>
              </a:p>
            </p:txBody>
          </p:sp>
          <p:sp>
            <p:nvSpPr>
              <p:cNvPr id="66" name="Text Box 40"/>
              <p:cNvSpPr txBox="1">
                <a:spLocks noChangeArrowheads="1"/>
              </p:cNvSpPr>
              <p:nvPr/>
            </p:nvSpPr>
            <p:spPr bwMode="auto">
              <a:xfrm>
                <a:off x="2016" y="1955"/>
                <a:ext cx="8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67" name="Text Box 41"/>
              <p:cNvSpPr txBox="1">
                <a:spLocks noChangeArrowheads="1"/>
              </p:cNvSpPr>
              <p:nvPr/>
            </p:nvSpPr>
            <p:spPr bwMode="auto">
              <a:xfrm>
                <a:off x="1152" y="2304"/>
                <a:ext cx="15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400" kern="0" dirty="0"/>
                  <a:t>0</a:t>
                </a:r>
                <a:endParaRPr lang="en-US" altLang="zh-CN" sz="2400" kern="0" dirty="0"/>
              </a:p>
            </p:txBody>
          </p:sp>
          <p:sp>
            <p:nvSpPr>
              <p:cNvPr id="68" name="Text Box 42"/>
              <p:cNvSpPr txBox="1">
                <a:spLocks noChangeArrowheads="1"/>
              </p:cNvSpPr>
              <p:nvPr/>
            </p:nvSpPr>
            <p:spPr bwMode="auto">
              <a:xfrm>
                <a:off x="1440" y="2304"/>
                <a:ext cx="1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1</a:t>
                </a:r>
                <a:endParaRPr kumimoji="0" lang="en-US" altLang="zh-CN" sz="2400" b="0" i="0" u="none" strike="noStrike" kern="0" cap="none" spc="0" normalizeH="0" baseline="0" noProof="0">
                  <a:ln>
                    <a:noFill/>
                  </a:ln>
                  <a:solidFill>
                    <a:srgbClr val="000000"/>
                  </a:solidFill>
                  <a:effectLst/>
                  <a:uLnTx/>
                  <a:uFillTx/>
                </a:endParaRPr>
              </a:p>
            </p:txBody>
          </p:sp>
          <p:sp>
            <p:nvSpPr>
              <p:cNvPr id="69" name="Text Box 43"/>
              <p:cNvSpPr txBox="1">
                <a:spLocks noChangeArrowheads="1"/>
              </p:cNvSpPr>
              <p:nvPr/>
            </p:nvSpPr>
            <p:spPr bwMode="auto">
              <a:xfrm>
                <a:off x="1751" y="2298"/>
                <a:ext cx="15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effectLst/>
                    <a:uLnTx/>
                    <a:uFillTx/>
                  </a:rPr>
                  <a:t>0</a:t>
                </a:r>
                <a:endParaRPr kumimoji="0" lang="en-US" altLang="zh-CN" sz="2400" b="0" i="0" u="none" strike="noStrike" kern="0" cap="none" spc="0" normalizeH="0" baseline="0" noProof="0">
                  <a:ln>
                    <a:noFill/>
                  </a:ln>
                  <a:effectLst/>
                  <a:uLnTx/>
                  <a:uFillTx/>
                </a:endParaRPr>
              </a:p>
            </p:txBody>
          </p:sp>
          <p:sp>
            <p:nvSpPr>
              <p:cNvPr id="70" name="Text Box 44"/>
              <p:cNvSpPr txBox="1">
                <a:spLocks noChangeArrowheads="1"/>
              </p:cNvSpPr>
              <p:nvPr/>
            </p:nvSpPr>
            <p:spPr bwMode="auto">
              <a:xfrm>
                <a:off x="2088" y="2304"/>
                <a:ext cx="21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pPr>
                <a:r>
                  <a:rPr lang="en-US" altLang="zh-CN" sz="2400" kern="0" dirty="0"/>
                  <a:t>0</a:t>
                </a:r>
                <a:endParaRPr lang="en-US" altLang="zh-CN" sz="2400" kern="0" dirty="0"/>
              </a:p>
            </p:txBody>
          </p:sp>
          <p:sp>
            <p:nvSpPr>
              <p:cNvPr id="71" name="Text Box 45"/>
              <p:cNvSpPr txBox="1">
                <a:spLocks noChangeArrowheads="1"/>
              </p:cNvSpPr>
              <p:nvPr/>
            </p:nvSpPr>
            <p:spPr bwMode="auto">
              <a:xfrm>
                <a:off x="1152" y="2640"/>
                <a:ext cx="21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effectLst/>
                    <a:uLnTx/>
                    <a:uFillTx/>
                  </a:rPr>
                  <a:t>0</a:t>
                </a:r>
                <a:endParaRPr kumimoji="0" lang="en-US" altLang="zh-CN" sz="2400" b="0" i="0" u="none" strike="noStrike" kern="0" cap="none" spc="0" normalizeH="0" baseline="0" noProof="0">
                  <a:ln>
                    <a:noFill/>
                  </a:ln>
                  <a:effectLst/>
                  <a:uLnTx/>
                  <a:uFillTx/>
                </a:endParaRPr>
              </a:p>
            </p:txBody>
          </p:sp>
          <p:sp>
            <p:nvSpPr>
              <p:cNvPr id="72" name="Text Box 46"/>
              <p:cNvSpPr txBox="1">
                <a:spLocks noChangeArrowheads="1"/>
              </p:cNvSpPr>
              <p:nvPr/>
            </p:nvSpPr>
            <p:spPr bwMode="auto">
              <a:xfrm>
                <a:off x="1440" y="2640"/>
                <a:ext cx="21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effectLst/>
                    <a:uLnTx/>
                    <a:uFillTx/>
                  </a:rPr>
                  <a:t>0</a:t>
                </a:r>
                <a:endParaRPr kumimoji="0" lang="en-US" altLang="zh-CN" sz="2400" b="0" i="0" u="none" strike="noStrike" kern="0" cap="none" spc="0" normalizeH="0" baseline="0" noProof="0">
                  <a:ln>
                    <a:noFill/>
                  </a:ln>
                  <a:effectLst/>
                  <a:uLnTx/>
                  <a:uFillTx/>
                </a:endParaRPr>
              </a:p>
            </p:txBody>
          </p:sp>
          <p:sp>
            <p:nvSpPr>
              <p:cNvPr id="73" name="Text Box 47"/>
              <p:cNvSpPr txBox="1">
                <a:spLocks noChangeArrowheads="1"/>
              </p:cNvSpPr>
              <p:nvPr/>
            </p:nvSpPr>
            <p:spPr bwMode="auto">
              <a:xfrm>
                <a:off x="2090" y="2634"/>
                <a:ext cx="21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0</a:t>
                </a:r>
                <a:endParaRPr kumimoji="0" lang="en-US" altLang="zh-CN" sz="2400" b="0" i="0" u="none" strike="noStrike" kern="0" cap="none" spc="0" normalizeH="0" baseline="0" noProof="0" dirty="0">
                  <a:ln>
                    <a:noFill/>
                  </a:ln>
                  <a:effectLst/>
                  <a:uLnTx/>
                  <a:uFillTx/>
                </a:endParaRPr>
              </a:p>
            </p:txBody>
          </p:sp>
          <p:sp>
            <p:nvSpPr>
              <p:cNvPr id="74" name="Text Box 48"/>
              <p:cNvSpPr txBox="1">
                <a:spLocks noChangeArrowheads="1"/>
              </p:cNvSpPr>
              <p:nvPr/>
            </p:nvSpPr>
            <p:spPr bwMode="auto">
              <a:xfrm>
                <a:off x="1152" y="2976"/>
                <a:ext cx="1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1</a:t>
                </a:r>
                <a:endParaRPr kumimoji="0" lang="en-US" altLang="zh-CN" sz="2400" b="0" i="0" u="none" strike="noStrike" kern="0" cap="none" spc="0" normalizeH="0" baseline="0" noProof="0">
                  <a:ln>
                    <a:noFill/>
                  </a:ln>
                  <a:solidFill>
                    <a:srgbClr val="000000"/>
                  </a:solidFill>
                  <a:effectLst/>
                  <a:uLnTx/>
                  <a:uFillTx/>
                </a:endParaRPr>
              </a:p>
            </p:txBody>
          </p:sp>
          <p:sp>
            <p:nvSpPr>
              <p:cNvPr id="75" name="Text Box 49"/>
              <p:cNvSpPr txBox="1">
                <a:spLocks noChangeArrowheads="1"/>
              </p:cNvSpPr>
              <p:nvPr/>
            </p:nvSpPr>
            <p:spPr bwMode="auto">
              <a:xfrm>
                <a:off x="1440" y="2976"/>
                <a:ext cx="15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sp>
            <p:nvSpPr>
              <p:cNvPr id="76" name="Text Box 50"/>
              <p:cNvSpPr txBox="1">
                <a:spLocks noChangeArrowheads="1"/>
              </p:cNvSpPr>
              <p:nvPr/>
            </p:nvSpPr>
            <p:spPr bwMode="auto">
              <a:xfrm>
                <a:off x="2093" y="2976"/>
                <a:ext cx="1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1</a:t>
                </a:r>
                <a:endParaRPr kumimoji="0" lang="en-US" altLang="zh-CN" sz="2400" b="0" i="0" u="none" strike="noStrike" kern="0" cap="none" spc="0" normalizeH="0" baseline="0" noProof="0">
                  <a:ln>
                    <a:noFill/>
                  </a:ln>
                  <a:solidFill>
                    <a:srgbClr val="000000"/>
                  </a:solidFill>
                  <a:effectLst/>
                  <a:uLnTx/>
                  <a:uFillTx/>
                </a:endParaRPr>
              </a:p>
            </p:txBody>
          </p:sp>
        </p:grpSp>
        <p:sp>
          <p:nvSpPr>
            <p:cNvPr id="63" name="Rectangle 51"/>
            <p:cNvSpPr>
              <a:spLocks noChangeArrowheads="1"/>
            </p:cNvSpPr>
            <p:nvPr/>
          </p:nvSpPr>
          <p:spPr bwMode="auto">
            <a:xfrm>
              <a:off x="4479" y="2518"/>
              <a:ext cx="1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rPr>
                <a:t>1</a:t>
              </a:r>
              <a:endParaRPr kumimoji="0" lang="en-US" altLang="zh-CN" sz="2400" b="0" i="0" u="none" strike="noStrike" kern="0" cap="none" spc="0" normalizeH="0" baseline="0" noProof="0" dirty="0">
                <a:ln>
                  <a:noFill/>
                </a:ln>
                <a:solidFill>
                  <a:srgbClr val="000000"/>
                </a:solidFill>
                <a:effectLst/>
                <a:uLnTx/>
                <a:uFillTx/>
              </a:endParaRPr>
            </a:p>
          </p:txBody>
        </p:sp>
      </p:grpSp>
      <p:graphicFrame>
        <p:nvGraphicFramePr>
          <p:cNvPr id="103" name="Object 9"/>
          <p:cNvGraphicFramePr>
            <a:graphicFrameLocks noChangeAspect="1"/>
          </p:cNvGraphicFramePr>
          <p:nvPr/>
        </p:nvGraphicFramePr>
        <p:xfrm>
          <a:off x="1589312" y="3783549"/>
          <a:ext cx="3546109" cy="549931"/>
        </p:xfrm>
        <a:graphic>
          <a:graphicData uri="http://schemas.openxmlformats.org/presentationml/2006/ole">
            <mc:AlternateContent xmlns:mc="http://schemas.openxmlformats.org/markup-compatibility/2006">
              <mc:Choice xmlns:v="urn:schemas-microsoft-com:vml" Requires="v">
                <p:oleObj spid="_x0000_s2" name="Equation" r:id="rId1" imgW="40538400" imgH="5791200" progId="Equation.DSMT4">
                  <p:embed/>
                </p:oleObj>
              </mc:Choice>
              <mc:Fallback>
                <p:oleObj name="Equation" r:id="rId1" imgW="40538400" imgH="5791200" progId="Equation.DSMT4">
                  <p:embed/>
                  <p:pic>
                    <p:nvPicPr>
                      <p:cNvPr id="0" name="Object 9"/>
                      <p:cNvPicPr>
                        <a:picLocks noChangeAspect="1" noChangeArrowheads="1"/>
                      </p:cNvPicPr>
                      <p:nvPr/>
                    </p:nvPicPr>
                    <p:blipFill>
                      <a:blip r:embed="rId2"/>
                      <a:srcRect/>
                      <a:stretch>
                        <a:fillRect/>
                      </a:stretch>
                    </p:blipFill>
                    <p:spPr bwMode="auto">
                      <a:xfrm>
                        <a:off x="1589312" y="3783549"/>
                        <a:ext cx="3546109" cy="549931"/>
                      </a:xfrm>
                      <a:prstGeom prst="rect">
                        <a:avLst/>
                      </a:prstGeom>
                      <a:noFill/>
                      <a:ln>
                        <a:noFill/>
                      </a:ln>
                      <a:effectLst/>
                    </p:spPr>
                  </p:pic>
                </p:oleObj>
              </mc:Fallback>
            </mc:AlternateContent>
          </a:graphicData>
        </a:graphic>
      </p:graphicFrame>
      <p:sp>
        <p:nvSpPr>
          <p:cNvPr id="52" name="PA-圆角矩形 1"/>
          <p:cNvSpPr/>
          <p:nvPr>
            <p:custDataLst>
              <p:tags r:id="rId3"/>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ppt_w</p:attrName>
                                        </p:attrNameLst>
                                      </p:cBhvr>
                                      <p:tavLst>
                                        <p:tav tm="0">
                                          <p:val>
                                            <p:fltVal val="0"/>
                                          </p:val>
                                        </p:tav>
                                        <p:tav tm="100000">
                                          <p:val>
                                            <p:strVal val="#ppt_w"/>
                                          </p:val>
                                        </p:tav>
                                      </p:tavLst>
                                    </p:anim>
                                    <p:anim calcmode="lin" valueType="num">
                                      <p:cBhvr>
                                        <p:cTn id="15" dur="500" fill="hold"/>
                                        <p:tgtEl>
                                          <p:spTgt spid="61"/>
                                        </p:tgtEl>
                                        <p:attrNameLst>
                                          <p:attrName>ppt_h</p:attrName>
                                        </p:attrNameLst>
                                      </p:cBhvr>
                                      <p:tavLst>
                                        <p:tav tm="0">
                                          <p:val>
                                            <p:fltVal val="0"/>
                                          </p:val>
                                        </p:tav>
                                        <p:tav tm="100000">
                                          <p:val>
                                            <p:strVal val="#ppt_h"/>
                                          </p:val>
                                        </p:tav>
                                      </p:tavLst>
                                    </p:anim>
                                    <p:anim calcmode="lin" valueType="num">
                                      <p:cBhvr>
                                        <p:cTn id="16" dur="500" fill="hold"/>
                                        <p:tgtEl>
                                          <p:spTgt spid="61"/>
                                        </p:tgtEl>
                                        <p:attrNameLst>
                                          <p:attrName>style.rotation</p:attrName>
                                        </p:attrNameLst>
                                      </p:cBhvr>
                                      <p:tavLst>
                                        <p:tav tm="0">
                                          <p:val>
                                            <p:fltVal val="360"/>
                                          </p:val>
                                        </p:tav>
                                        <p:tav tm="100000">
                                          <p:val>
                                            <p:fltVal val="0"/>
                                          </p:val>
                                        </p:tav>
                                      </p:tavLst>
                                    </p:anim>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dissolv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dissolve">
                                      <p:cBhvr>
                                        <p:cTn id="32" dur="500"/>
                                        <p:tgtEl>
                                          <p:spTgt spid="5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dissolve">
                                      <p:cBhvr>
                                        <p:cTn id="35" dur="500"/>
                                        <p:tgtEl>
                                          <p:spTgt spid="56"/>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1000"/>
                                        <p:tgtEl>
                                          <p:spTgt spid="103"/>
                                        </p:tgtEl>
                                      </p:cBhvr>
                                    </p:animEffect>
                                    <p:anim calcmode="lin" valueType="num">
                                      <p:cBhvr>
                                        <p:cTn id="41" dur="1000" fill="hold"/>
                                        <p:tgtEl>
                                          <p:spTgt spid="103"/>
                                        </p:tgtEl>
                                        <p:attrNameLst>
                                          <p:attrName>ppt_x</p:attrName>
                                        </p:attrNameLst>
                                      </p:cBhvr>
                                      <p:tavLst>
                                        <p:tav tm="0">
                                          <p:val>
                                            <p:strVal val="#ppt_x"/>
                                          </p:val>
                                        </p:tav>
                                        <p:tav tm="100000">
                                          <p:val>
                                            <p:strVal val="#ppt_x"/>
                                          </p:val>
                                        </p:tav>
                                      </p:tavLst>
                                    </p:anim>
                                    <p:anim calcmode="lin" valueType="num">
                                      <p:cBhvr>
                                        <p:cTn id="42"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3" grpId="0"/>
      <p:bldP spid="55" grpId="0" animBg="1"/>
      <p:bldP spid="56" grpId="0" animBg="1"/>
      <p:bldP spid="5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523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4" name="Text Box 3"/>
          <p:cNvSpPr txBox="1">
            <a:spLocks noChangeArrowheads="1"/>
          </p:cNvSpPr>
          <p:nvPr/>
        </p:nvSpPr>
        <p:spPr bwMode="auto">
          <a:xfrm>
            <a:off x="679845" y="1368125"/>
            <a:ext cx="5675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zh-CN" dirty="0"/>
              <a:t>具有无关项的逻辑函数及其化简</a:t>
            </a:r>
            <a:endParaRPr lang="zh-CN" altLang="en-US" dirty="0"/>
          </a:p>
        </p:txBody>
      </p:sp>
      <p:sp>
        <p:nvSpPr>
          <p:cNvPr id="15" name="Text Box 3"/>
          <p:cNvSpPr txBox="1">
            <a:spLocks noChangeArrowheads="1"/>
          </p:cNvSpPr>
          <p:nvPr/>
        </p:nvSpPr>
        <p:spPr bwMode="auto">
          <a:xfrm>
            <a:off x="1106566" y="1935203"/>
            <a:ext cx="10364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342900" indent="-342900">
              <a:spcBef>
                <a:spcPct val="0"/>
              </a:spcBef>
              <a:buFont typeface="Wingdings" panose="05000000000000000000" pitchFamily="2" charset="2"/>
              <a:buChar char="Ø"/>
            </a:pPr>
            <a:r>
              <a:rPr lang="zh-CN" altLang="en-US" sz="2400" dirty="0">
                <a:solidFill>
                  <a:schemeClr val="tx1"/>
                </a:solidFill>
                <a:latin typeface="+mn-ea"/>
                <a:ea typeface="+mn-ea"/>
              </a:rPr>
              <a:t>完</a:t>
            </a:r>
            <a:r>
              <a:rPr lang="zh-CN" altLang="zh-CN" sz="2400" dirty="0">
                <a:solidFill>
                  <a:schemeClr val="tx1"/>
                </a:solidFill>
                <a:latin typeface="+mn-ea"/>
                <a:ea typeface="+mn-ea"/>
              </a:rPr>
              <a:t>全描述的逻辑函数</a:t>
            </a:r>
            <a:r>
              <a:rPr lang="zh-CN" altLang="en-US" sz="2400" dirty="0">
                <a:solidFill>
                  <a:schemeClr val="tx1"/>
                </a:solidFill>
                <a:latin typeface="+mn-ea"/>
                <a:ea typeface="+mn-ea"/>
              </a:rPr>
              <a:t>：</a:t>
            </a:r>
            <a:r>
              <a:rPr lang="zh-CN" altLang="zh-CN" sz="2400" b="1" dirty="0">
                <a:solidFill>
                  <a:schemeClr val="tx1"/>
                </a:solidFill>
                <a:latin typeface="+mn-ea"/>
                <a:ea typeface="+mn-ea"/>
              </a:rPr>
              <a:t>函数</a:t>
            </a:r>
            <a:r>
              <a:rPr lang="zh-CN" altLang="en-US" sz="2400" b="1" dirty="0">
                <a:solidFill>
                  <a:schemeClr val="tx1"/>
                </a:solidFill>
                <a:latin typeface="+mn-ea"/>
                <a:ea typeface="+mn-ea"/>
              </a:rPr>
              <a:t>的</a:t>
            </a:r>
            <a:r>
              <a:rPr lang="zh-CN" altLang="zh-CN" sz="2400" b="1" dirty="0">
                <a:solidFill>
                  <a:schemeClr val="tx1"/>
                </a:solidFill>
                <a:latin typeface="+mn-ea"/>
                <a:ea typeface="+mn-ea"/>
              </a:rPr>
              <a:t>真值表中各行的输出都是明确的，非</a:t>
            </a:r>
            <a:r>
              <a:rPr lang="en-US" altLang="zh-CN" sz="2400" b="1" dirty="0">
                <a:solidFill>
                  <a:schemeClr val="tx1"/>
                </a:solidFill>
                <a:latin typeface="+mn-ea"/>
                <a:ea typeface="+mn-ea"/>
              </a:rPr>
              <a:t>0</a:t>
            </a:r>
            <a:r>
              <a:rPr lang="zh-CN" altLang="zh-CN" sz="2400" b="1" dirty="0">
                <a:solidFill>
                  <a:schemeClr val="tx1"/>
                </a:solidFill>
                <a:latin typeface="+mn-ea"/>
                <a:ea typeface="+mn-ea"/>
              </a:rPr>
              <a:t>即</a:t>
            </a:r>
            <a:r>
              <a:rPr lang="en-US" altLang="zh-CN" sz="2400" b="1" dirty="0">
                <a:solidFill>
                  <a:schemeClr val="tx1"/>
                </a:solidFill>
                <a:latin typeface="+mn-ea"/>
                <a:ea typeface="+mn-ea"/>
              </a:rPr>
              <a:t>1</a:t>
            </a:r>
            <a:r>
              <a:rPr lang="zh-CN" altLang="en-US" sz="2400" b="1" dirty="0">
                <a:solidFill>
                  <a:schemeClr val="tx1"/>
                </a:solidFill>
                <a:latin typeface="+mn-ea"/>
                <a:ea typeface="+mn-ea"/>
              </a:rPr>
              <a:t>。</a:t>
            </a:r>
            <a:endParaRPr lang="zh-CN" altLang="en-US" sz="2400" b="1" dirty="0">
              <a:solidFill>
                <a:schemeClr val="tx1"/>
              </a:solidFill>
              <a:latin typeface="+mn-ea"/>
              <a:ea typeface="+mn-ea"/>
            </a:endParaRPr>
          </a:p>
        </p:txBody>
      </p:sp>
      <p:sp>
        <p:nvSpPr>
          <p:cNvPr id="16" name="Text Box 3"/>
          <p:cNvSpPr txBox="1">
            <a:spLocks noChangeArrowheads="1"/>
          </p:cNvSpPr>
          <p:nvPr/>
        </p:nvSpPr>
        <p:spPr bwMode="auto">
          <a:xfrm>
            <a:off x="1106565" y="2412547"/>
            <a:ext cx="101777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342900" indent="-342900">
              <a:spcBef>
                <a:spcPct val="0"/>
              </a:spcBef>
              <a:buFont typeface="Wingdings" panose="05000000000000000000" pitchFamily="2" charset="2"/>
              <a:buChar char="Ø"/>
            </a:pPr>
            <a:r>
              <a:rPr lang="zh-CN" altLang="zh-CN" sz="2400" dirty="0">
                <a:solidFill>
                  <a:schemeClr val="tx1"/>
                </a:solidFill>
                <a:latin typeface="+mn-ea"/>
                <a:ea typeface="+mn-ea"/>
              </a:rPr>
              <a:t>非完全描述的逻辑函数</a:t>
            </a:r>
            <a:r>
              <a:rPr lang="zh-CN" altLang="en-US" sz="2400" dirty="0">
                <a:solidFill>
                  <a:schemeClr val="tx1"/>
                </a:solidFill>
                <a:latin typeface="+mn-ea"/>
                <a:ea typeface="+mn-ea"/>
              </a:rPr>
              <a:t>：</a:t>
            </a:r>
            <a:r>
              <a:rPr lang="zh-CN" altLang="zh-CN" sz="2400" b="1" dirty="0">
                <a:solidFill>
                  <a:schemeClr val="tx1"/>
                </a:solidFill>
                <a:latin typeface="+mn-ea"/>
                <a:ea typeface="+mn-ea"/>
              </a:rPr>
              <a:t>函数真值表中有些行的输出是确定了的，但还有些行的输出却不确定，可以是</a:t>
            </a:r>
            <a:r>
              <a:rPr lang="en-US" altLang="zh-CN" sz="2400" b="1" dirty="0">
                <a:solidFill>
                  <a:schemeClr val="tx1"/>
                </a:solidFill>
                <a:latin typeface="+mn-ea"/>
                <a:ea typeface="+mn-ea"/>
              </a:rPr>
              <a:t>0</a:t>
            </a:r>
            <a:r>
              <a:rPr lang="zh-CN" altLang="zh-CN" sz="2400" b="1" dirty="0">
                <a:solidFill>
                  <a:schemeClr val="tx1"/>
                </a:solidFill>
                <a:latin typeface="+mn-ea"/>
                <a:ea typeface="+mn-ea"/>
              </a:rPr>
              <a:t>，也可以是</a:t>
            </a:r>
            <a:r>
              <a:rPr lang="en-US" altLang="zh-CN" sz="2400" b="1" dirty="0">
                <a:solidFill>
                  <a:schemeClr val="tx1"/>
                </a:solidFill>
                <a:latin typeface="+mn-ea"/>
                <a:ea typeface="+mn-ea"/>
              </a:rPr>
              <a:t>1</a:t>
            </a:r>
            <a:r>
              <a:rPr lang="zh-CN" altLang="en-US" sz="2400" b="1" dirty="0">
                <a:solidFill>
                  <a:schemeClr val="tx1"/>
                </a:solidFill>
                <a:latin typeface="+mn-ea"/>
                <a:ea typeface="+mn-ea"/>
              </a:rPr>
              <a:t>。</a:t>
            </a:r>
            <a:endParaRPr lang="zh-CN" altLang="en-US" sz="2400" b="1" dirty="0">
              <a:solidFill>
                <a:schemeClr val="tx1"/>
              </a:solidFill>
              <a:latin typeface="+mn-ea"/>
              <a:ea typeface="+mn-ea"/>
            </a:endParaRPr>
          </a:p>
        </p:txBody>
      </p:sp>
      <p:sp>
        <p:nvSpPr>
          <p:cNvPr id="17" name="Text Box 3"/>
          <p:cNvSpPr txBox="1">
            <a:spLocks noChangeArrowheads="1"/>
          </p:cNvSpPr>
          <p:nvPr/>
        </p:nvSpPr>
        <p:spPr bwMode="auto">
          <a:xfrm>
            <a:off x="1288427" y="4099363"/>
            <a:ext cx="9227173"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zh-CN" sz="2400" b="1" dirty="0">
                <a:solidFill>
                  <a:schemeClr val="tx1"/>
                </a:solidFill>
              </a:rPr>
              <a:t>（</a:t>
            </a:r>
            <a:r>
              <a:rPr lang="en-US" altLang="zh-CN" sz="2400" b="1" dirty="0">
                <a:solidFill>
                  <a:schemeClr val="tx1"/>
                </a:solidFill>
              </a:rPr>
              <a:t>1</a:t>
            </a:r>
            <a:r>
              <a:rPr lang="zh-CN" altLang="zh-CN" sz="2400" b="1" dirty="0">
                <a:solidFill>
                  <a:schemeClr val="tx1"/>
                </a:solidFill>
              </a:rPr>
              <a:t>）</a:t>
            </a:r>
            <a:r>
              <a:rPr lang="zh-CN" altLang="zh-CN" sz="2400" b="1" dirty="0">
                <a:solidFill>
                  <a:srgbClr val="FF0000"/>
                </a:solidFill>
                <a:latin typeface="黑体" panose="02010609060101010101" pitchFamily="49" charset="-122"/>
                <a:ea typeface="黑体" panose="02010609060101010101" pitchFamily="49" charset="-122"/>
              </a:rPr>
              <a:t>约束项</a:t>
            </a:r>
            <a:r>
              <a:rPr lang="zh-CN" altLang="en-US" sz="2400" b="1" dirty="0">
                <a:solidFill>
                  <a:srgbClr val="FF0000"/>
                </a:solidFill>
              </a:rPr>
              <a:t>：</a:t>
            </a:r>
            <a:r>
              <a:rPr lang="zh-CN" altLang="zh-CN" sz="2400" b="1" dirty="0">
                <a:solidFill>
                  <a:schemeClr val="tx1"/>
                </a:solidFill>
              </a:rPr>
              <a:t>由于某些条件限制或约束，逻辑问题中不允许输入变量的某些取值组合出现，这些取值组合所对应的最小项称为约束项。</a:t>
            </a:r>
            <a:endParaRPr lang="zh-CN" altLang="zh-CN" sz="2400" b="1" dirty="0">
              <a:solidFill>
                <a:schemeClr val="tx1"/>
              </a:solidFill>
            </a:endParaRPr>
          </a:p>
          <a:p>
            <a:pPr>
              <a:buNone/>
            </a:pPr>
            <a:r>
              <a:rPr lang="zh-CN" altLang="zh-CN" sz="2400" b="1" dirty="0">
                <a:solidFill>
                  <a:schemeClr val="tx1"/>
                </a:solidFill>
              </a:rPr>
              <a:t>（</a:t>
            </a:r>
            <a:r>
              <a:rPr lang="en-US" altLang="zh-CN" sz="2400" b="1" dirty="0">
                <a:solidFill>
                  <a:schemeClr val="tx1"/>
                </a:solidFill>
              </a:rPr>
              <a:t>2</a:t>
            </a:r>
            <a:r>
              <a:rPr lang="zh-CN" altLang="zh-CN" sz="2400" b="1" dirty="0">
                <a:solidFill>
                  <a:schemeClr val="tx1"/>
                </a:solidFill>
              </a:rPr>
              <a:t>）</a:t>
            </a:r>
            <a:r>
              <a:rPr lang="zh-CN" altLang="zh-CN" sz="2400" b="1" dirty="0">
                <a:solidFill>
                  <a:srgbClr val="FF0000"/>
                </a:solidFill>
                <a:latin typeface="黑体" panose="02010609060101010101" pitchFamily="49" charset="-122"/>
                <a:ea typeface="黑体" panose="02010609060101010101" pitchFamily="49" charset="-122"/>
              </a:rPr>
              <a:t>任意项</a:t>
            </a:r>
            <a:r>
              <a:rPr lang="zh-CN" altLang="en-US" sz="2400" b="1" dirty="0">
                <a:solidFill>
                  <a:srgbClr val="FF0000"/>
                </a:solidFill>
              </a:rPr>
              <a:t>：</a:t>
            </a:r>
            <a:r>
              <a:rPr lang="zh-CN" altLang="zh-CN" sz="2400" b="1" dirty="0">
                <a:solidFill>
                  <a:schemeClr val="tx1"/>
                </a:solidFill>
              </a:rPr>
              <a:t>在输入变量的某些取值组合下，其函数值为</a:t>
            </a:r>
            <a:r>
              <a:rPr lang="en-US" altLang="zh-CN" sz="2400" b="1" dirty="0">
                <a:solidFill>
                  <a:schemeClr val="tx1"/>
                </a:solidFill>
              </a:rPr>
              <a:t>0</a:t>
            </a:r>
            <a:r>
              <a:rPr lang="zh-CN" altLang="zh-CN" sz="2400" b="1" dirty="0">
                <a:solidFill>
                  <a:schemeClr val="tx1"/>
                </a:solidFill>
              </a:rPr>
              <a:t>或为</a:t>
            </a:r>
            <a:r>
              <a:rPr lang="en-US" altLang="zh-CN" sz="2400" b="1" dirty="0">
                <a:solidFill>
                  <a:schemeClr val="tx1"/>
                </a:solidFill>
              </a:rPr>
              <a:t>1</a:t>
            </a:r>
            <a:r>
              <a:rPr lang="zh-CN" altLang="zh-CN" sz="2400" b="1" dirty="0">
                <a:solidFill>
                  <a:schemeClr val="tx1"/>
                </a:solidFill>
              </a:rPr>
              <a:t>是无所谓的，并不影响逻辑问题的实质。这些取值组合所对应的最小项称为任意项。</a:t>
            </a:r>
            <a:endParaRPr lang="zh-CN" altLang="zh-CN" sz="2400" b="1" dirty="0">
              <a:solidFill>
                <a:schemeClr val="tx1"/>
              </a:solidFill>
            </a:endParaRPr>
          </a:p>
        </p:txBody>
      </p:sp>
      <p:sp>
        <p:nvSpPr>
          <p:cNvPr id="11" name="PA-圆角矩形 1"/>
          <p:cNvSpPr/>
          <p:nvPr>
            <p:custDataLst>
              <p:tags r:id="rId1"/>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8" name="PA-文本框 3"/>
          <p:cNvSpPr txBox="1">
            <a:spLocks noChangeArrowheads="1"/>
          </p:cNvSpPr>
          <p:nvPr>
            <p:custDataLst>
              <p:tags r:id="rId2"/>
            </p:custDataLst>
          </p:nvPr>
        </p:nvSpPr>
        <p:spPr bwMode="auto">
          <a:xfrm>
            <a:off x="1288427" y="3374350"/>
            <a:ext cx="9403156" cy="510778"/>
          </a:xfrm>
          <a:prstGeom prst="round2DiagRect">
            <a:avLst/>
          </a:prstGeom>
          <a:solidFill>
            <a:srgbClr val="CCFFFF"/>
          </a:solidFill>
          <a:ln>
            <a:noFill/>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zh-CN" sz="2400" b="1" dirty="0"/>
              <a:t>这些输出不确定的行，所对应的函数最小项或最大项，称为</a:t>
            </a:r>
            <a:r>
              <a:rPr lang="zh-CN" altLang="zh-CN" sz="2400" b="1" dirty="0">
                <a:solidFill>
                  <a:schemeClr val="accent6">
                    <a:lumMod val="75000"/>
                  </a:schemeClr>
                </a:solidFill>
                <a:latin typeface="黑体" panose="02010609060101010101" pitchFamily="49" charset="-122"/>
                <a:ea typeface="黑体" panose="02010609060101010101" pitchFamily="49" charset="-122"/>
              </a:rPr>
              <a:t>无关项</a:t>
            </a:r>
            <a:r>
              <a:rPr lang="zh-CN" altLang="zh-CN" sz="2400" b="1" dirty="0"/>
              <a:t>。</a:t>
            </a:r>
            <a:endParaRPr lang="zh-CN" altLang="en-US" sz="2400" b="1"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 calcmode="lin" valueType="num">
                                      <p:cBhvr>
                                        <p:cTn id="28" dur="500" fill="hold"/>
                                        <p:tgtEl>
                                          <p:spTgt spid="18"/>
                                        </p:tgtEl>
                                        <p:attrNameLst>
                                          <p:attrName>style.rotation</p:attrName>
                                        </p:attrNameLst>
                                      </p:cBhvr>
                                      <p:tavLst>
                                        <p:tav tm="0">
                                          <p:val>
                                            <p:fltVal val="360"/>
                                          </p:val>
                                        </p:tav>
                                        <p:tav tm="100000">
                                          <p:val>
                                            <p:fltVal val="0"/>
                                          </p:val>
                                        </p:tav>
                                      </p:tavLst>
                                    </p:anim>
                                    <p:animEffect transition="in" filter="fade">
                                      <p:cBhvr>
                                        <p:cTn id="29" dur="500"/>
                                        <p:tgtEl>
                                          <p:spTgt spid="18"/>
                                        </p:tgtEl>
                                      </p:cBhvr>
                                    </p:animEffect>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523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89095" name="TextBox 20"/>
          <p:cNvSpPr txBox="1">
            <a:spLocks noChangeArrowheads="1"/>
          </p:cNvSpPr>
          <p:nvPr/>
        </p:nvSpPr>
        <p:spPr bwMode="auto">
          <a:xfrm>
            <a:off x="1403932" y="2253219"/>
            <a:ext cx="769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含无关项的逻辑函数表示：</a:t>
            </a:r>
            <a:endParaRPr lang="zh-CN" altLang="en-US" sz="2400" b="1" dirty="0">
              <a:solidFill>
                <a:schemeClr val="tx1"/>
              </a:solidFill>
            </a:endParaRPr>
          </a:p>
        </p:txBody>
      </p:sp>
      <p:sp>
        <p:nvSpPr>
          <p:cNvPr id="89096" name="TextBox 21"/>
          <p:cNvSpPr txBox="1">
            <a:spLocks noChangeArrowheads="1"/>
          </p:cNvSpPr>
          <p:nvPr/>
        </p:nvSpPr>
        <p:spPr bwMode="auto">
          <a:xfrm>
            <a:off x="5638812" y="4800564"/>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或</a:t>
            </a:r>
            <a:endParaRPr lang="zh-CN" altLang="en-US" sz="2400" b="1" dirty="0">
              <a:solidFill>
                <a:schemeClr val="tx1"/>
              </a:solidFill>
              <a:latin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1044" y="2973627"/>
            <a:ext cx="3877392" cy="118882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12" y="4771429"/>
            <a:ext cx="4322439" cy="59746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346" y="4771429"/>
            <a:ext cx="4188315" cy="536494"/>
          </a:xfrm>
          <a:prstGeom prst="rect">
            <a:avLst/>
          </a:prstGeom>
        </p:spPr>
      </p:pic>
      <p:sp>
        <p:nvSpPr>
          <p:cNvPr id="12" name="PA-圆角矩形 1"/>
          <p:cNvSpPr/>
          <p:nvPr>
            <p:custDataLst>
              <p:tags r:id="rId4"/>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Text Box 3"/>
          <p:cNvSpPr txBox="1">
            <a:spLocks noChangeArrowheads="1"/>
          </p:cNvSpPr>
          <p:nvPr/>
        </p:nvSpPr>
        <p:spPr bwMode="auto">
          <a:xfrm>
            <a:off x="679845" y="1368125"/>
            <a:ext cx="5675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zh-CN" dirty="0"/>
              <a:t>具有无关项的逻辑函数及其化简</a:t>
            </a:r>
            <a:endParaRPr lang="zh-CN" altLang="en-US" dirty="0"/>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9095"/>
                                        </p:tgtEl>
                                        <p:attrNameLst>
                                          <p:attrName>style.visibility</p:attrName>
                                        </p:attrNameLst>
                                      </p:cBhvr>
                                      <p:to>
                                        <p:strVal val="visible"/>
                                      </p:to>
                                    </p:set>
                                    <p:animEffect transition="in" filter="wipe(left)">
                                      <p:cBhvr>
                                        <p:cTn id="7" dur="500"/>
                                        <p:tgtEl>
                                          <p:spTgt spid="8909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89096"/>
                                        </p:tgtEl>
                                        <p:attrNameLst>
                                          <p:attrName>style.visibility</p:attrName>
                                        </p:attrNameLst>
                                      </p:cBhvr>
                                      <p:to>
                                        <p:strVal val="visible"/>
                                      </p:to>
                                    </p:set>
                                    <p:animEffect transition="in" filter="fade">
                                      <p:cBhvr>
                                        <p:cTn id="22" dur="500"/>
                                        <p:tgtEl>
                                          <p:spTgt spid="89096"/>
                                        </p:tgtEl>
                                      </p:cBhvr>
                                    </p:animEffect>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5" grpId="0"/>
      <p:bldP spid="8909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523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5" name="TextBox 10"/>
          <p:cNvSpPr txBox="1">
            <a:spLocks noChangeArrowheads="1"/>
          </p:cNvSpPr>
          <p:nvPr/>
        </p:nvSpPr>
        <p:spPr bwMode="auto">
          <a:xfrm>
            <a:off x="1602089" y="3479299"/>
            <a:ext cx="49132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rPr>
              <a:t>1)</a:t>
            </a:r>
            <a:r>
              <a:rPr lang="zh-CN" altLang="zh-CN" sz="2400" b="1" dirty="0">
                <a:solidFill>
                  <a:schemeClr val="tx1"/>
                </a:solidFill>
              </a:rPr>
              <a:t>画出该逻辑函数的卡诺图</a:t>
            </a:r>
            <a:r>
              <a:rPr lang="zh-CN" altLang="en-US" sz="2400" b="1" dirty="0">
                <a:solidFill>
                  <a:schemeClr val="tx1"/>
                </a:solidFill>
              </a:rPr>
              <a:t>，    </a:t>
            </a:r>
            <a:r>
              <a:rPr lang="zh-CN" altLang="zh-CN" sz="2400" b="1" dirty="0">
                <a:solidFill>
                  <a:schemeClr val="tx1"/>
                </a:solidFill>
              </a:rPr>
              <a:t>最小项对应的方格填</a:t>
            </a:r>
            <a:r>
              <a:rPr lang="en-US" altLang="zh-CN" sz="2400" b="1" dirty="0">
                <a:solidFill>
                  <a:schemeClr val="tx1"/>
                </a:solidFill>
              </a:rPr>
              <a:t>1</a:t>
            </a:r>
            <a:r>
              <a:rPr lang="zh-CN" altLang="zh-CN" sz="2400" b="1" dirty="0">
                <a:solidFill>
                  <a:schemeClr val="tx1"/>
                </a:solidFill>
              </a:rPr>
              <a:t>，无关项对应的方格填×，其余方格填</a:t>
            </a:r>
            <a:r>
              <a:rPr lang="en-US" altLang="zh-CN" sz="2400" b="1" dirty="0">
                <a:solidFill>
                  <a:schemeClr val="tx1"/>
                </a:solidFill>
              </a:rPr>
              <a:t>0</a:t>
            </a:r>
            <a:r>
              <a:rPr lang="zh-CN" altLang="zh-CN" sz="2400" b="1" dirty="0">
                <a:solidFill>
                  <a:schemeClr val="tx1"/>
                </a:solidFill>
              </a:rPr>
              <a:t>。</a:t>
            </a:r>
            <a:endParaRPr lang="zh-CN" altLang="en-US" sz="2400" b="1" dirty="0">
              <a:solidFill>
                <a:schemeClr val="tx1"/>
              </a:solidFill>
            </a:endParaRPr>
          </a:p>
        </p:txBody>
      </p:sp>
      <p:sp>
        <p:nvSpPr>
          <p:cNvPr id="16" name="TextBox 17"/>
          <p:cNvSpPr txBox="1">
            <a:spLocks noChangeArrowheads="1"/>
          </p:cNvSpPr>
          <p:nvPr/>
        </p:nvSpPr>
        <p:spPr bwMode="auto">
          <a:xfrm>
            <a:off x="1602089" y="4635748"/>
            <a:ext cx="42273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a:t>
            </a:r>
            <a:r>
              <a:rPr lang="zh-CN" altLang="zh-CN" dirty="0"/>
              <a:t>画圈化简函数</a:t>
            </a:r>
            <a:r>
              <a:rPr lang="zh-CN" altLang="en-US" dirty="0"/>
              <a:t>，</a:t>
            </a:r>
            <a:r>
              <a:rPr lang="zh-CN" altLang="zh-CN" dirty="0"/>
              <a:t>无关项对化简有利，则取</a:t>
            </a:r>
            <a:r>
              <a:rPr lang="en-US" altLang="zh-CN" dirty="0"/>
              <a:t>1</a:t>
            </a:r>
            <a:r>
              <a:rPr lang="zh-CN" altLang="zh-CN" dirty="0"/>
              <a:t>，否则取</a:t>
            </a:r>
            <a:r>
              <a:rPr lang="en-US" altLang="zh-CN" dirty="0"/>
              <a:t>0</a:t>
            </a:r>
            <a:r>
              <a:rPr lang="zh-CN" altLang="zh-CN" dirty="0"/>
              <a:t>。</a:t>
            </a:r>
            <a:endParaRPr lang="zh-CN" altLang="en-US" dirty="0"/>
          </a:p>
        </p:txBody>
      </p:sp>
      <p:sp>
        <p:nvSpPr>
          <p:cNvPr id="17" name="TextBox 18"/>
          <p:cNvSpPr txBox="1">
            <a:spLocks noChangeArrowheads="1"/>
          </p:cNvSpPr>
          <p:nvPr/>
        </p:nvSpPr>
        <p:spPr bwMode="auto">
          <a:xfrm>
            <a:off x="1621896" y="5466745"/>
            <a:ext cx="3124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a:t>
            </a:r>
            <a:r>
              <a:rPr lang="zh-CN" altLang="zh-CN" dirty="0"/>
              <a:t>写出最简式：</a:t>
            </a:r>
            <a:endParaRPr lang="zh-CN" altLang="en-US" dirty="0"/>
          </a:p>
        </p:txBody>
      </p:sp>
      <p:graphicFrame>
        <p:nvGraphicFramePr>
          <p:cNvPr id="9" name="对象 8"/>
          <p:cNvGraphicFramePr>
            <a:graphicFrameLocks noChangeAspect="1"/>
          </p:cNvGraphicFramePr>
          <p:nvPr/>
        </p:nvGraphicFramePr>
        <p:xfrm>
          <a:off x="3793977" y="5473435"/>
          <a:ext cx="2035414" cy="454975"/>
        </p:xfrm>
        <a:graphic>
          <a:graphicData uri="http://schemas.openxmlformats.org/presentationml/2006/ole">
            <mc:AlternateContent xmlns:mc="http://schemas.openxmlformats.org/markup-compatibility/2006">
              <mc:Choice xmlns:v="urn:schemas-microsoft-com:vml" Requires="v">
                <p:oleObj spid="_x0000_s2" name="Equation" r:id="rId1" imgW="926465" imgH="203200" progId="Equation.DSMT4">
                  <p:embed/>
                </p:oleObj>
              </mc:Choice>
              <mc:Fallback>
                <p:oleObj name="Equation" r:id="rId1" imgW="926465" imgH="203200" progId="Equation.DSMT4">
                  <p:embed/>
                  <p:pic>
                    <p:nvPicPr>
                      <p:cNvPr id="0" name="对象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977" y="5473435"/>
                        <a:ext cx="2035414" cy="454975"/>
                      </a:xfrm>
                      <a:prstGeom prst="rect">
                        <a:avLst/>
                      </a:prstGeom>
                      <a:noFill/>
                    </p:spPr>
                  </p:pic>
                </p:oleObj>
              </mc:Fallback>
            </mc:AlternateContent>
          </a:graphicData>
        </a:graphic>
      </p:graphicFrame>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19" y="1974852"/>
            <a:ext cx="10077561" cy="132294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175" y="3297799"/>
            <a:ext cx="2969009" cy="2883658"/>
          </a:xfrm>
          <a:prstGeom prst="rect">
            <a:avLst/>
          </a:prstGeom>
        </p:spPr>
      </p:pic>
      <p:sp>
        <p:nvSpPr>
          <p:cNvPr id="18" name="PA-圆角矩形 1"/>
          <p:cNvSpPr/>
          <p:nvPr>
            <p:custDataLst>
              <p:tags r:id="rId5"/>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122288" y="3203510"/>
            <a:ext cx="803425" cy="461665"/>
          </a:xfrm>
          <a:prstGeom prst="rect">
            <a:avLst/>
          </a:prstGeom>
        </p:spPr>
        <p:txBody>
          <a:bodyPr wrap="none">
            <a:spAutoFit/>
          </a:bodyPr>
          <a:lstStyle/>
          <a:p>
            <a:r>
              <a:rPr lang="zh-CN" altLang="en-US" sz="2400" b="1" dirty="0"/>
              <a:t>解：</a:t>
            </a:r>
            <a:endParaRPr lang="zh-CN" altLang="en-US" sz="2400" dirty="0"/>
          </a:p>
        </p:txBody>
      </p:sp>
      <p:sp>
        <p:nvSpPr>
          <p:cNvPr id="5" name="Text Box 3"/>
          <p:cNvSpPr txBox="1">
            <a:spLocks noChangeArrowheads="1"/>
          </p:cNvSpPr>
          <p:nvPr/>
        </p:nvSpPr>
        <p:spPr bwMode="auto">
          <a:xfrm>
            <a:off x="679845" y="1368125"/>
            <a:ext cx="5675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zh-CN" dirty="0"/>
              <a:t>具有无关项的逻辑函数及其化简</a:t>
            </a:r>
            <a:endParaRPr lang="zh-CN" altLang="en-US" dirty="0"/>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9" presetClass="entr" presetSubtype="0" decel="10000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 calcmode="lin" valueType="num">
                                      <p:cBhvr>
                                        <p:cTn id="28" dur="500" fill="hold"/>
                                        <p:tgtEl>
                                          <p:spTgt spid="7"/>
                                        </p:tgtEl>
                                        <p:attrNameLst>
                                          <p:attrName>style.rotation</p:attrName>
                                        </p:attrNameLst>
                                      </p:cBhvr>
                                      <p:tavLst>
                                        <p:tav tm="0">
                                          <p:val>
                                            <p:fltVal val="360"/>
                                          </p:val>
                                        </p:tav>
                                        <p:tav tm="100000">
                                          <p:val>
                                            <p:fltVal val="0"/>
                                          </p:val>
                                        </p:tav>
                                      </p:tavLst>
                                    </p:anim>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0-#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2" presetClass="entr" presetSubtype="4"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523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5" name="TextBox 10"/>
          <p:cNvSpPr txBox="1">
            <a:spLocks noChangeArrowheads="1"/>
          </p:cNvSpPr>
          <p:nvPr/>
        </p:nvSpPr>
        <p:spPr bwMode="auto">
          <a:xfrm>
            <a:off x="1106566" y="3352802"/>
            <a:ext cx="49132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    </a:t>
            </a:r>
            <a:r>
              <a:rPr lang="en-US" altLang="zh-CN" sz="2400" b="1" dirty="0">
                <a:solidFill>
                  <a:schemeClr val="tx1"/>
                </a:solidFill>
              </a:rPr>
              <a:t>1)</a:t>
            </a:r>
            <a:r>
              <a:rPr lang="zh-CN" altLang="zh-CN" sz="2400" b="1" dirty="0">
                <a:solidFill>
                  <a:schemeClr val="tx1"/>
                </a:solidFill>
              </a:rPr>
              <a:t>画出该逻辑函数的卡诺图。</a:t>
            </a:r>
            <a:endParaRPr lang="zh-CN" altLang="en-US" sz="2400" b="1" dirty="0">
              <a:solidFill>
                <a:schemeClr val="tx1"/>
              </a:solidFill>
            </a:endParaRPr>
          </a:p>
        </p:txBody>
      </p:sp>
      <mc:AlternateContent xmlns:mc="http://schemas.openxmlformats.org/markup-compatibility/2006">
        <mc:Choice xmlns:a14="http://schemas.microsoft.com/office/drawing/2010/main" Requires="a14">
          <p:sp>
            <p:nvSpPr>
              <p:cNvPr id="16" name="TextBox 17"/>
              <p:cNvSpPr txBox="1">
                <a:spLocks noChangeArrowheads="1"/>
              </p:cNvSpPr>
              <p:nvPr/>
            </p:nvSpPr>
            <p:spPr bwMode="auto">
              <a:xfrm>
                <a:off x="1741432" y="3899804"/>
                <a:ext cx="43545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a:t>
                </a:r>
                <a:r>
                  <a:rPr lang="zh-CN" altLang="zh-CN" dirty="0"/>
                  <a:t>画圈化简函数</a:t>
                </a:r>
                <a:r>
                  <a:rPr lang="zh-CN" altLang="en-US" dirty="0"/>
                  <a:t>，</a:t>
                </a:r>
                <a:r>
                  <a:rPr lang="zh-CN" altLang="zh-CN" dirty="0"/>
                  <a:t>采用圈</a:t>
                </a:r>
                <a:r>
                  <a:rPr lang="en-US" altLang="zh-CN" dirty="0"/>
                  <a:t>0</a:t>
                </a:r>
                <a:r>
                  <a:rPr lang="zh-CN" altLang="zh-CN" dirty="0"/>
                  <a:t>法，得到</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𝐹</m:t>
                        </m:r>
                      </m:e>
                    </m:acc>
                  </m:oMath>
                </a14:m>
                <a:r>
                  <a:rPr lang="zh-CN" altLang="en-US" dirty="0"/>
                  <a:t>的</a:t>
                </a:r>
                <a:r>
                  <a:rPr lang="zh-CN" altLang="zh-CN" dirty="0"/>
                  <a:t>最简与或式：</a:t>
                </a:r>
                <a:endParaRPr lang="zh-CN" altLang="en-US" dirty="0"/>
              </a:p>
            </p:txBody>
          </p:sp>
        </mc:Choice>
        <mc:Fallback>
          <p:sp>
            <p:nvSpPr>
              <p:cNvPr id="16" name="TextBox 17"/>
              <p:cNvSpPr txBox="1">
                <a:spLocks noRot="1" noChangeAspect="1" noMove="1" noResize="1" noEditPoints="1" noAdjustHandles="1" noChangeArrowheads="1" noChangeShapeType="1" noTextEdit="1"/>
              </p:cNvSpPr>
              <p:nvPr/>
            </p:nvSpPr>
            <p:spPr bwMode="auto">
              <a:xfrm>
                <a:off x="1741432" y="3899804"/>
                <a:ext cx="4354567" cy="830997"/>
              </a:xfrm>
              <a:prstGeom prst="rect">
                <a:avLst/>
              </a:prstGeom>
              <a:blipFill rotWithShape="1">
                <a:blip r:embed="rId1"/>
                <a:stretch>
                  <a:fillRect l="-6" t="-32" r="15" b="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TextBox 18"/>
          <p:cNvSpPr txBox="1">
            <a:spLocks noChangeArrowheads="1"/>
          </p:cNvSpPr>
          <p:nvPr/>
        </p:nvSpPr>
        <p:spPr bwMode="auto">
          <a:xfrm>
            <a:off x="1708732" y="5213947"/>
            <a:ext cx="40824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a:t>
            </a:r>
            <a:r>
              <a:rPr lang="zh-CN" altLang="zh-CN" dirty="0"/>
              <a:t>将</a:t>
            </a:r>
            <a:r>
              <a:rPr lang="en-US" altLang="zh-CN" dirty="0"/>
              <a:t>F</a:t>
            </a:r>
            <a:r>
              <a:rPr lang="zh-CN" altLang="zh-CN" dirty="0"/>
              <a:t>转换为最简与或非式：</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526" y="1911743"/>
            <a:ext cx="9126503" cy="121320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386" y="3200406"/>
            <a:ext cx="3042168" cy="295681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901" y="4747947"/>
            <a:ext cx="2334970" cy="45724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626" y="5731855"/>
            <a:ext cx="3462828" cy="530398"/>
          </a:xfrm>
          <a:prstGeom prst="rect">
            <a:avLst/>
          </a:prstGeom>
        </p:spPr>
      </p:pic>
      <p:sp>
        <p:nvSpPr>
          <p:cNvPr id="18" name="PA-圆角矩形 1"/>
          <p:cNvSpPr/>
          <p:nvPr>
            <p:custDataLst>
              <p:tags r:id="rId6"/>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1106566" y="2954993"/>
            <a:ext cx="803425" cy="461665"/>
          </a:xfrm>
          <a:prstGeom prst="rect">
            <a:avLst/>
          </a:prstGeom>
        </p:spPr>
        <p:txBody>
          <a:bodyPr wrap="none">
            <a:spAutoFit/>
          </a:bodyPr>
          <a:lstStyle/>
          <a:p>
            <a:r>
              <a:rPr lang="zh-CN" altLang="en-US" sz="2400" b="1" dirty="0"/>
              <a:t>解：</a:t>
            </a:r>
            <a:endParaRPr lang="zh-CN" altLang="en-US" sz="2400" dirty="0"/>
          </a:p>
        </p:txBody>
      </p:sp>
      <p:sp>
        <p:nvSpPr>
          <p:cNvPr id="2" name="Text Box 3"/>
          <p:cNvSpPr txBox="1">
            <a:spLocks noChangeArrowheads="1"/>
          </p:cNvSpPr>
          <p:nvPr/>
        </p:nvSpPr>
        <p:spPr bwMode="auto">
          <a:xfrm>
            <a:off x="679845" y="1368125"/>
            <a:ext cx="5675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zh-CN" dirty="0"/>
              <a:t>具有无关项的逻辑函数及其化简</a:t>
            </a:r>
            <a:endParaRPr lang="zh-CN" altLang="en-US" dirty="0"/>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9" presetClass="entr" presetSubtype="0" decel="10000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 calcmode="lin" valueType="num">
                                      <p:cBhvr>
                                        <p:cTn id="32" dur="500" fill="hold"/>
                                        <p:tgtEl>
                                          <p:spTgt spid="7"/>
                                        </p:tgtEl>
                                        <p:attrNameLst>
                                          <p:attrName>style.rotation</p:attrName>
                                        </p:attrNameLst>
                                      </p:cBhvr>
                                      <p:tavLst>
                                        <p:tav tm="0">
                                          <p:val>
                                            <p:fltVal val="360"/>
                                          </p:val>
                                        </p:tav>
                                        <p:tav tm="100000">
                                          <p:val>
                                            <p:fltVal val="0"/>
                                          </p:val>
                                        </p:tav>
                                      </p:tavLst>
                                    </p:anim>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7286"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1144" name="TextBox 11"/>
          <p:cNvSpPr txBox="1">
            <a:spLocks noChangeArrowheads="1"/>
          </p:cNvSpPr>
          <p:nvPr/>
        </p:nvSpPr>
        <p:spPr bwMode="auto">
          <a:xfrm>
            <a:off x="6838504" y="3696877"/>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Times New Roman" panose="02020603050405020304" pitchFamily="18" charset="0"/>
              </a:rPr>
              <a:t>1</a:t>
            </a:r>
            <a:endParaRPr lang="zh-CN" altLang="en-US" sz="2800" b="1" dirty="0">
              <a:solidFill>
                <a:schemeClr val="tx1"/>
              </a:solidFill>
              <a:latin typeface="Times New Roman" panose="02020603050405020304" pitchFamily="18" charset="0"/>
            </a:endParaRPr>
          </a:p>
        </p:txBody>
      </p:sp>
      <p:sp>
        <p:nvSpPr>
          <p:cNvPr id="91145" name="TextBox 12"/>
          <p:cNvSpPr txBox="1">
            <a:spLocks noChangeArrowheads="1"/>
          </p:cNvSpPr>
          <p:nvPr/>
        </p:nvSpPr>
        <p:spPr bwMode="auto">
          <a:xfrm>
            <a:off x="7905304" y="3696877"/>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chemeClr val="tx1"/>
                </a:solidFill>
                <a:latin typeface="Times New Roman" panose="02020603050405020304" pitchFamily="18" charset="0"/>
              </a:rPr>
              <a:t>1</a:t>
            </a:r>
            <a:endParaRPr lang="zh-CN" altLang="en-US" sz="2800" b="1">
              <a:solidFill>
                <a:schemeClr val="tx1"/>
              </a:solidFill>
              <a:latin typeface="Times New Roman" panose="02020603050405020304" pitchFamily="18" charset="0"/>
            </a:endParaRPr>
          </a:p>
        </p:txBody>
      </p:sp>
      <p:sp>
        <p:nvSpPr>
          <p:cNvPr id="91146" name="TextBox 13"/>
          <p:cNvSpPr txBox="1">
            <a:spLocks noChangeArrowheads="1"/>
          </p:cNvSpPr>
          <p:nvPr/>
        </p:nvSpPr>
        <p:spPr bwMode="auto">
          <a:xfrm>
            <a:off x="6838504" y="4230277"/>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Times New Roman" panose="02020603050405020304" pitchFamily="18" charset="0"/>
              </a:rPr>
              <a:t>1</a:t>
            </a:r>
            <a:endParaRPr lang="zh-CN" altLang="en-US" sz="2800" b="1" dirty="0">
              <a:solidFill>
                <a:schemeClr val="tx1"/>
              </a:solidFill>
              <a:latin typeface="Times New Roman" panose="02020603050405020304" pitchFamily="18" charset="0"/>
            </a:endParaRPr>
          </a:p>
        </p:txBody>
      </p:sp>
      <p:sp>
        <p:nvSpPr>
          <p:cNvPr id="91147" name="TextBox 14"/>
          <p:cNvSpPr txBox="1">
            <a:spLocks noChangeArrowheads="1"/>
          </p:cNvSpPr>
          <p:nvPr/>
        </p:nvSpPr>
        <p:spPr bwMode="auto">
          <a:xfrm>
            <a:off x="7905304" y="4230277"/>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chemeClr val="tx1"/>
                </a:solidFill>
                <a:latin typeface="Times New Roman" panose="02020603050405020304" pitchFamily="18" charset="0"/>
              </a:rPr>
              <a:t>1</a:t>
            </a:r>
            <a:endParaRPr lang="zh-CN" altLang="en-US" sz="2800" b="1">
              <a:solidFill>
                <a:schemeClr val="tx1"/>
              </a:solidFill>
              <a:latin typeface="Times New Roman" panose="02020603050405020304" pitchFamily="18" charset="0"/>
            </a:endParaRPr>
          </a:p>
        </p:txBody>
      </p:sp>
      <p:sp>
        <p:nvSpPr>
          <p:cNvPr id="91148" name="TextBox 15"/>
          <p:cNvSpPr txBox="1">
            <a:spLocks noChangeArrowheads="1"/>
          </p:cNvSpPr>
          <p:nvPr/>
        </p:nvSpPr>
        <p:spPr bwMode="auto">
          <a:xfrm>
            <a:off x="7905304" y="5279615"/>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chemeClr val="tx1"/>
                </a:solidFill>
                <a:latin typeface="Times New Roman" panose="02020603050405020304" pitchFamily="18" charset="0"/>
              </a:rPr>
              <a:t>1</a:t>
            </a:r>
            <a:endParaRPr lang="zh-CN" altLang="en-US" sz="2800" b="1">
              <a:solidFill>
                <a:schemeClr val="tx1"/>
              </a:solidFill>
              <a:latin typeface="Times New Roman" panose="02020603050405020304" pitchFamily="18" charset="0"/>
            </a:endParaRPr>
          </a:p>
        </p:txBody>
      </p:sp>
      <p:sp>
        <p:nvSpPr>
          <p:cNvPr id="91149" name="矩形 16"/>
          <p:cNvSpPr>
            <a:spLocks noChangeArrowheads="1"/>
          </p:cNvSpPr>
          <p:nvPr/>
        </p:nvSpPr>
        <p:spPr bwMode="auto">
          <a:xfrm>
            <a:off x="6762305" y="4763677"/>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Times New Roman" panose="02020603050405020304" pitchFamily="18" charset="0"/>
              </a:rPr>
              <a:t>×</a:t>
            </a:r>
            <a:endParaRPr lang="zh-CN" altLang="en-US" sz="2800" b="1" dirty="0">
              <a:solidFill>
                <a:schemeClr val="tx1"/>
              </a:solidFill>
              <a:latin typeface="Times New Roman" panose="02020603050405020304" pitchFamily="18" charset="0"/>
            </a:endParaRPr>
          </a:p>
        </p:txBody>
      </p:sp>
      <p:sp>
        <p:nvSpPr>
          <p:cNvPr id="91150" name="矩形 17"/>
          <p:cNvSpPr>
            <a:spLocks noChangeArrowheads="1"/>
          </p:cNvSpPr>
          <p:nvPr/>
        </p:nvSpPr>
        <p:spPr bwMode="auto">
          <a:xfrm>
            <a:off x="7295705" y="4763677"/>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Times New Roman" panose="02020603050405020304" pitchFamily="18" charset="0"/>
              </a:rPr>
              <a:t>×</a:t>
            </a:r>
            <a:endParaRPr lang="zh-CN" altLang="en-US" sz="2800" b="1" dirty="0">
              <a:solidFill>
                <a:schemeClr val="tx1"/>
              </a:solidFill>
              <a:latin typeface="Times New Roman" panose="02020603050405020304" pitchFamily="18" charset="0"/>
            </a:endParaRPr>
          </a:p>
        </p:txBody>
      </p:sp>
      <p:sp>
        <p:nvSpPr>
          <p:cNvPr id="91151" name="矩形 18"/>
          <p:cNvSpPr>
            <a:spLocks noChangeArrowheads="1"/>
          </p:cNvSpPr>
          <p:nvPr/>
        </p:nvSpPr>
        <p:spPr bwMode="auto">
          <a:xfrm>
            <a:off x="7829105" y="4763677"/>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chemeClr val="tx1"/>
                </a:solidFill>
                <a:latin typeface="Times New Roman" panose="02020603050405020304" pitchFamily="18" charset="0"/>
              </a:rPr>
              <a:t>×</a:t>
            </a:r>
            <a:endParaRPr lang="zh-CN" altLang="en-US" sz="2800" b="1">
              <a:solidFill>
                <a:schemeClr val="tx1"/>
              </a:solidFill>
              <a:latin typeface="Times New Roman" panose="02020603050405020304" pitchFamily="18" charset="0"/>
            </a:endParaRPr>
          </a:p>
        </p:txBody>
      </p:sp>
      <p:sp>
        <p:nvSpPr>
          <p:cNvPr id="91152" name="矩形 19"/>
          <p:cNvSpPr>
            <a:spLocks noChangeArrowheads="1"/>
          </p:cNvSpPr>
          <p:nvPr/>
        </p:nvSpPr>
        <p:spPr bwMode="auto">
          <a:xfrm>
            <a:off x="8362505" y="4763677"/>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Times New Roman" panose="02020603050405020304" pitchFamily="18" charset="0"/>
              </a:rPr>
              <a:t>×</a:t>
            </a:r>
            <a:endParaRPr lang="zh-CN" altLang="en-US" sz="2800" b="1" dirty="0">
              <a:solidFill>
                <a:schemeClr val="tx1"/>
              </a:solidFill>
              <a:latin typeface="Times New Roman" panose="02020603050405020304" pitchFamily="18" charset="0"/>
            </a:endParaRPr>
          </a:p>
        </p:txBody>
      </p:sp>
      <p:sp>
        <p:nvSpPr>
          <p:cNvPr id="91153" name="矩形 20"/>
          <p:cNvSpPr>
            <a:spLocks noChangeArrowheads="1"/>
          </p:cNvSpPr>
          <p:nvPr/>
        </p:nvSpPr>
        <p:spPr bwMode="auto">
          <a:xfrm>
            <a:off x="7295705" y="5297077"/>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Times New Roman" panose="02020603050405020304" pitchFamily="18" charset="0"/>
              </a:rPr>
              <a:t>×</a:t>
            </a:r>
            <a:endParaRPr lang="zh-CN" altLang="en-US" sz="2800" b="1" dirty="0">
              <a:solidFill>
                <a:schemeClr val="tx1"/>
              </a:solidFill>
              <a:latin typeface="Times New Roman" panose="02020603050405020304" pitchFamily="18" charset="0"/>
            </a:endParaRPr>
          </a:p>
        </p:txBody>
      </p:sp>
      <p:sp>
        <p:nvSpPr>
          <p:cNvPr id="91154" name="矩形 21"/>
          <p:cNvSpPr>
            <a:spLocks noChangeArrowheads="1"/>
          </p:cNvSpPr>
          <p:nvPr/>
        </p:nvSpPr>
        <p:spPr bwMode="auto">
          <a:xfrm>
            <a:off x="6762305" y="5297077"/>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Times New Roman" panose="02020603050405020304" pitchFamily="18" charset="0"/>
              </a:rPr>
              <a:t>×</a:t>
            </a:r>
            <a:endParaRPr lang="zh-CN" altLang="en-US" sz="2800" b="1" dirty="0">
              <a:solidFill>
                <a:schemeClr val="tx1"/>
              </a:solidFill>
              <a:latin typeface="Times New Roman" panose="02020603050405020304" pitchFamily="18" charset="0"/>
            </a:endParaRPr>
          </a:p>
        </p:txBody>
      </p:sp>
      <p:sp>
        <p:nvSpPr>
          <p:cNvPr id="91155" name="TextBox 23"/>
          <p:cNvSpPr txBox="1">
            <a:spLocks noChangeArrowheads="1"/>
          </p:cNvSpPr>
          <p:nvPr/>
        </p:nvSpPr>
        <p:spPr bwMode="auto">
          <a:xfrm>
            <a:off x="7371904" y="3696877"/>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chemeClr val="tx1"/>
                </a:solidFill>
                <a:latin typeface="Times New Roman" panose="02020603050405020304" pitchFamily="18" charset="0"/>
              </a:rPr>
              <a:t>0</a:t>
            </a:r>
            <a:endParaRPr lang="zh-CN" altLang="en-US" sz="2800" b="1">
              <a:solidFill>
                <a:schemeClr val="tx1"/>
              </a:solidFill>
              <a:latin typeface="Times New Roman" panose="02020603050405020304" pitchFamily="18" charset="0"/>
            </a:endParaRPr>
          </a:p>
        </p:txBody>
      </p:sp>
      <p:sp>
        <p:nvSpPr>
          <p:cNvPr id="91156" name="TextBox 24"/>
          <p:cNvSpPr txBox="1">
            <a:spLocks noChangeArrowheads="1"/>
          </p:cNvSpPr>
          <p:nvPr/>
        </p:nvSpPr>
        <p:spPr bwMode="auto">
          <a:xfrm>
            <a:off x="8438704" y="3696877"/>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chemeClr val="tx1"/>
                </a:solidFill>
                <a:latin typeface="Times New Roman" panose="02020603050405020304" pitchFamily="18" charset="0"/>
              </a:rPr>
              <a:t>0</a:t>
            </a:r>
            <a:endParaRPr lang="zh-CN" altLang="en-US" sz="2800" b="1">
              <a:solidFill>
                <a:schemeClr val="tx1"/>
              </a:solidFill>
              <a:latin typeface="Times New Roman" panose="02020603050405020304" pitchFamily="18" charset="0"/>
            </a:endParaRPr>
          </a:p>
        </p:txBody>
      </p:sp>
      <p:sp>
        <p:nvSpPr>
          <p:cNvPr id="91157" name="TextBox 25"/>
          <p:cNvSpPr txBox="1">
            <a:spLocks noChangeArrowheads="1"/>
          </p:cNvSpPr>
          <p:nvPr/>
        </p:nvSpPr>
        <p:spPr bwMode="auto">
          <a:xfrm>
            <a:off x="7371904" y="4230277"/>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chemeClr val="tx1"/>
                </a:solidFill>
                <a:latin typeface="Times New Roman" panose="02020603050405020304" pitchFamily="18" charset="0"/>
              </a:rPr>
              <a:t>0</a:t>
            </a:r>
            <a:endParaRPr lang="zh-CN" altLang="en-US" sz="2800" b="1">
              <a:solidFill>
                <a:schemeClr val="tx1"/>
              </a:solidFill>
              <a:latin typeface="Times New Roman" panose="02020603050405020304" pitchFamily="18" charset="0"/>
            </a:endParaRPr>
          </a:p>
        </p:txBody>
      </p:sp>
      <p:sp>
        <p:nvSpPr>
          <p:cNvPr id="91158" name="TextBox 26"/>
          <p:cNvSpPr txBox="1">
            <a:spLocks noChangeArrowheads="1"/>
          </p:cNvSpPr>
          <p:nvPr/>
        </p:nvSpPr>
        <p:spPr bwMode="auto">
          <a:xfrm>
            <a:off x="8438704" y="4230277"/>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chemeClr val="tx1"/>
                </a:solidFill>
                <a:latin typeface="Times New Roman" panose="02020603050405020304" pitchFamily="18" charset="0"/>
              </a:rPr>
              <a:t>0</a:t>
            </a:r>
            <a:endParaRPr lang="zh-CN" altLang="en-US" sz="2800" b="1">
              <a:solidFill>
                <a:schemeClr val="tx1"/>
              </a:solidFill>
              <a:latin typeface="Times New Roman" panose="02020603050405020304" pitchFamily="18" charset="0"/>
            </a:endParaRPr>
          </a:p>
        </p:txBody>
      </p:sp>
      <p:sp>
        <p:nvSpPr>
          <p:cNvPr id="91159" name="TextBox 27"/>
          <p:cNvSpPr txBox="1">
            <a:spLocks noChangeArrowheads="1"/>
          </p:cNvSpPr>
          <p:nvPr/>
        </p:nvSpPr>
        <p:spPr bwMode="auto">
          <a:xfrm>
            <a:off x="8438704" y="5297077"/>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Times New Roman" panose="02020603050405020304" pitchFamily="18" charset="0"/>
              </a:rPr>
              <a:t>0</a:t>
            </a:r>
            <a:endParaRPr lang="zh-CN" altLang="en-US" sz="2800" b="1" dirty="0">
              <a:solidFill>
                <a:schemeClr val="tx1"/>
              </a:solidFill>
              <a:latin typeface="Times New Roman" panose="02020603050405020304" pitchFamily="18" charset="0"/>
            </a:endParaRPr>
          </a:p>
        </p:txBody>
      </p:sp>
      <p:graphicFrame>
        <p:nvGraphicFramePr>
          <p:cNvPr id="91162" name="Object 26"/>
          <p:cNvGraphicFramePr>
            <a:graphicFrameLocks noChangeAspect="1"/>
          </p:cNvGraphicFramePr>
          <p:nvPr/>
        </p:nvGraphicFramePr>
        <p:xfrm>
          <a:off x="6762305" y="5830476"/>
          <a:ext cx="568325" cy="439738"/>
        </p:xfrm>
        <a:graphic>
          <a:graphicData uri="http://schemas.openxmlformats.org/presentationml/2006/ole">
            <mc:AlternateContent xmlns:mc="http://schemas.openxmlformats.org/markup-compatibility/2006">
              <mc:Choice xmlns:v="urn:schemas-microsoft-com:vml" Requires="v">
                <p:oleObj spid="_x0000_s2" name="" r:id="rId1" imgW="280035" imgH="215900" progId="">
                  <p:embed/>
                </p:oleObj>
              </mc:Choice>
              <mc:Fallback>
                <p:oleObj name="" r:id="rId1" imgW="280035" imgH="215900" progId="">
                  <p:embed/>
                  <p:pic>
                    <p:nvPicPr>
                      <p:cNvPr id="0" name="Object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305" y="5830476"/>
                        <a:ext cx="56832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63" name="TextBox 32"/>
          <p:cNvSpPr txBox="1">
            <a:spLocks noChangeArrowheads="1"/>
          </p:cNvSpPr>
          <p:nvPr/>
        </p:nvSpPr>
        <p:spPr bwMode="auto">
          <a:xfrm>
            <a:off x="7814817" y="5825714"/>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i="1">
                <a:solidFill>
                  <a:schemeClr val="tx1"/>
                </a:solidFill>
                <a:latin typeface="Times New Roman" panose="02020603050405020304" pitchFamily="18" charset="0"/>
              </a:rPr>
              <a:t>CD</a:t>
            </a:r>
            <a:endParaRPr lang="zh-CN" altLang="en-US" sz="2400" i="1">
              <a:solidFill>
                <a:schemeClr val="tx1"/>
              </a:solidFill>
              <a:latin typeface="Times New Roman" panose="02020603050405020304" pitchFamily="18" charset="0"/>
            </a:endParaRPr>
          </a:p>
        </p:txBody>
      </p:sp>
      <p:sp>
        <p:nvSpPr>
          <p:cNvPr id="97308" name="Rectangle 1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aphicFrame>
        <p:nvGraphicFramePr>
          <p:cNvPr id="91165" name="Object 29"/>
          <p:cNvGraphicFramePr>
            <a:graphicFrameLocks noChangeAspect="1"/>
          </p:cNvGraphicFramePr>
          <p:nvPr/>
        </p:nvGraphicFramePr>
        <p:xfrm>
          <a:off x="2530800" y="4325304"/>
          <a:ext cx="2343794" cy="523875"/>
        </p:xfrm>
        <a:graphic>
          <a:graphicData uri="http://schemas.openxmlformats.org/presentationml/2006/ole">
            <mc:AlternateContent xmlns:mc="http://schemas.openxmlformats.org/markup-compatibility/2006">
              <mc:Choice xmlns:v="urn:schemas-microsoft-com:vml" Requires="v">
                <p:oleObj spid="_x0000_s3" name="" r:id="rId3" imgW="927735" imgH="203200" progId="">
                  <p:embed/>
                </p:oleObj>
              </mc:Choice>
              <mc:Fallback>
                <p:oleObj name="" r:id="rId3" imgW="927735" imgH="203200" progId="">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800" y="4325304"/>
                        <a:ext cx="2343794" cy="523875"/>
                      </a:xfrm>
                      <a:prstGeom prst="rect">
                        <a:avLst/>
                      </a:prstGeom>
                      <a:noFill/>
                      <a:ln>
                        <a:noFill/>
                      </a:ln>
                    </p:spPr>
                  </p:pic>
                </p:oleObj>
              </mc:Fallback>
            </mc:AlternateContent>
          </a:graphicData>
        </a:graphic>
      </p:graphicFrame>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6180" y="2014865"/>
            <a:ext cx="7437765" cy="1133954"/>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5503" y="3185371"/>
            <a:ext cx="2816596" cy="3084843"/>
          </a:xfrm>
          <a:prstGeom prst="rect">
            <a:avLst/>
          </a:prstGeom>
        </p:spPr>
      </p:pic>
      <p:sp>
        <p:nvSpPr>
          <p:cNvPr id="31" name="PA-圆角矩形 1"/>
          <p:cNvSpPr/>
          <p:nvPr>
            <p:custDataLst>
              <p:tags r:id="rId7"/>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36" name="AutoShape 4"/>
          <p:cNvSpPr>
            <a:spLocks noChangeArrowheads="1"/>
          </p:cNvSpPr>
          <p:nvPr/>
        </p:nvSpPr>
        <p:spPr bwMode="auto">
          <a:xfrm rot="5400000">
            <a:off x="6013762" y="4516480"/>
            <a:ext cx="2057400" cy="475344"/>
          </a:xfrm>
          <a:prstGeom prst="roundRect">
            <a:avLst>
              <a:gd name="adj" fmla="val 16667"/>
            </a:avLst>
          </a:prstGeom>
          <a:no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37" name="AutoShape 4"/>
          <p:cNvSpPr>
            <a:spLocks noChangeArrowheads="1"/>
          </p:cNvSpPr>
          <p:nvPr/>
        </p:nvSpPr>
        <p:spPr bwMode="auto">
          <a:xfrm rot="5400000">
            <a:off x="7060304" y="4538502"/>
            <a:ext cx="2057400" cy="475344"/>
          </a:xfrm>
          <a:prstGeom prst="roundRect">
            <a:avLst>
              <a:gd name="adj" fmla="val 16667"/>
            </a:avLst>
          </a:prstGeom>
          <a:no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6" name="Text Box 3"/>
          <p:cNvSpPr txBox="1">
            <a:spLocks noChangeArrowheads="1"/>
          </p:cNvSpPr>
          <p:nvPr/>
        </p:nvSpPr>
        <p:spPr bwMode="auto">
          <a:xfrm>
            <a:off x="679845" y="1368125"/>
            <a:ext cx="5675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zh-CN" dirty="0"/>
              <a:t>具有无关项的逻辑函数及其化简</a:t>
            </a:r>
            <a:endParaRPr lang="zh-CN" altLang="en-US" dirty="0"/>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1144"/>
                                        </p:tgtEl>
                                        <p:attrNameLst>
                                          <p:attrName>style.visibility</p:attrName>
                                        </p:attrNameLst>
                                      </p:cBhvr>
                                      <p:to>
                                        <p:strVal val="visible"/>
                                      </p:to>
                                    </p:set>
                                    <p:animEffect transition="in" filter="wipe(up)">
                                      <p:cBhvr>
                                        <p:cTn id="15" dur="500"/>
                                        <p:tgtEl>
                                          <p:spTgt spid="9114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91145"/>
                                        </p:tgtEl>
                                        <p:attrNameLst>
                                          <p:attrName>style.visibility</p:attrName>
                                        </p:attrNameLst>
                                      </p:cBhvr>
                                      <p:to>
                                        <p:strVal val="visible"/>
                                      </p:to>
                                    </p:set>
                                    <p:animEffect transition="in" filter="wipe(up)">
                                      <p:cBhvr>
                                        <p:cTn id="19" dur="500"/>
                                        <p:tgtEl>
                                          <p:spTgt spid="91145"/>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91146"/>
                                        </p:tgtEl>
                                        <p:attrNameLst>
                                          <p:attrName>style.visibility</p:attrName>
                                        </p:attrNameLst>
                                      </p:cBhvr>
                                      <p:to>
                                        <p:strVal val="visible"/>
                                      </p:to>
                                    </p:set>
                                    <p:animEffect transition="in" filter="wipe(up)">
                                      <p:cBhvr>
                                        <p:cTn id="23" dur="500"/>
                                        <p:tgtEl>
                                          <p:spTgt spid="91146"/>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91147"/>
                                        </p:tgtEl>
                                        <p:attrNameLst>
                                          <p:attrName>style.visibility</p:attrName>
                                        </p:attrNameLst>
                                      </p:cBhvr>
                                      <p:to>
                                        <p:strVal val="visible"/>
                                      </p:to>
                                    </p:set>
                                    <p:animEffect transition="in" filter="wipe(up)">
                                      <p:cBhvr>
                                        <p:cTn id="27" dur="500"/>
                                        <p:tgtEl>
                                          <p:spTgt spid="91147"/>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91148"/>
                                        </p:tgtEl>
                                        <p:attrNameLst>
                                          <p:attrName>style.visibility</p:attrName>
                                        </p:attrNameLst>
                                      </p:cBhvr>
                                      <p:to>
                                        <p:strVal val="visible"/>
                                      </p:to>
                                    </p:set>
                                    <p:animEffect transition="in" filter="wipe(up)">
                                      <p:cBhvr>
                                        <p:cTn id="31" dur="500"/>
                                        <p:tgtEl>
                                          <p:spTgt spid="911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91154"/>
                                        </p:tgtEl>
                                        <p:attrNameLst>
                                          <p:attrName>style.visibility</p:attrName>
                                        </p:attrNameLst>
                                      </p:cBhvr>
                                      <p:to>
                                        <p:strVal val="visible"/>
                                      </p:to>
                                    </p:set>
                                    <p:animEffect transition="in" filter="wipe(up)">
                                      <p:cBhvr>
                                        <p:cTn id="36" dur="500"/>
                                        <p:tgtEl>
                                          <p:spTgt spid="91154"/>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91153"/>
                                        </p:tgtEl>
                                        <p:attrNameLst>
                                          <p:attrName>style.visibility</p:attrName>
                                        </p:attrNameLst>
                                      </p:cBhvr>
                                      <p:to>
                                        <p:strVal val="visible"/>
                                      </p:to>
                                    </p:set>
                                    <p:animEffect transition="in" filter="wipe(up)">
                                      <p:cBhvr>
                                        <p:cTn id="40" dur="500"/>
                                        <p:tgtEl>
                                          <p:spTgt spid="91153"/>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91149"/>
                                        </p:tgtEl>
                                        <p:attrNameLst>
                                          <p:attrName>style.visibility</p:attrName>
                                        </p:attrNameLst>
                                      </p:cBhvr>
                                      <p:to>
                                        <p:strVal val="visible"/>
                                      </p:to>
                                    </p:set>
                                    <p:animEffect transition="in" filter="wipe(up)">
                                      <p:cBhvr>
                                        <p:cTn id="44" dur="500"/>
                                        <p:tgtEl>
                                          <p:spTgt spid="91149"/>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91150"/>
                                        </p:tgtEl>
                                        <p:attrNameLst>
                                          <p:attrName>style.visibility</p:attrName>
                                        </p:attrNameLst>
                                      </p:cBhvr>
                                      <p:to>
                                        <p:strVal val="visible"/>
                                      </p:to>
                                    </p:set>
                                    <p:animEffect transition="in" filter="wipe(up)">
                                      <p:cBhvr>
                                        <p:cTn id="48" dur="500"/>
                                        <p:tgtEl>
                                          <p:spTgt spid="91150"/>
                                        </p:tgtEl>
                                      </p:cBhvr>
                                    </p:animEffect>
                                  </p:childTnLst>
                                </p:cTn>
                              </p:par>
                            </p:childTnLst>
                          </p:cTn>
                        </p:par>
                        <p:par>
                          <p:cTn id="49" fill="hold">
                            <p:stCondLst>
                              <p:cond delay="2000"/>
                            </p:stCondLst>
                            <p:childTnLst>
                              <p:par>
                                <p:cTn id="50" presetID="22" presetClass="entr" presetSubtype="1" fill="hold" grpId="0" nodeType="afterEffect">
                                  <p:stCondLst>
                                    <p:cond delay="0"/>
                                  </p:stCondLst>
                                  <p:childTnLst>
                                    <p:set>
                                      <p:cBhvr>
                                        <p:cTn id="51" dur="1" fill="hold">
                                          <p:stCondLst>
                                            <p:cond delay="0"/>
                                          </p:stCondLst>
                                        </p:cTn>
                                        <p:tgtEl>
                                          <p:spTgt spid="91152"/>
                                        </p:tgtEl>
                                        <p:attrNameLst>
                                          <p:attrName>style.visibility</p:attrName>
                                        </p:attrNameLst>
                                      </p:cBhvr>
                                      <p:to>
                                        <p:strVal val="visible"/>
                                      </p:to>
                                    </p:set>
                                    <p:animEffect transition="in" filter="wipe(up)">
                                      <p:cBhvr>
                                        <p:cTn id="52" dur="500"/>
                                        <p:tgtEl>
                                          <p:spTgt spid="91152"/>
                                        </p:tgtEl>
                                      </p:cBhvr>
                                    </p:animEffect>
                                  </p:childTnLst>
                                </p:cTn>
                              </p:par>
                            </p:childTnLst>
                          </p:cTn>
                        </p:par>
                        <p:par>
                          <p:cTn id="53" fill="hold">
                            <p:stCondLst>
                              <p:cond delay="2500"/>
                            </p:stCondLst>
                            <p:childTnLst>
                              <p:par>
                                <p:cTn id="54" presetID="22" presetClass="entr" presetSubtype="1" fill="hold" grpId="0" nodeType="afterEffect">
                                  <p:stCondLst>
                                    <p:cond delay="0"/>
                                  </p:stCondLst>
                                  <p:childTnLst>
                                    <p:set>
                                      <p:cBhvr>
                                        <p:cTn id="55" dur="1" fill="hold">
                                          <p:stCondLst>
                                            <p:cond delay="0"/>
                                          </p:stCondLst>
                                        </p:cTn>
                                        <p:tgtEl>
                                          <p:spTgt spid="91151"/>
                                        </p:tgtEl>
                                        <p:attrNameLst>
                                          <p:attrName>style.visibility</p:attrName>
                                        </p:attrNameLst>
                                      </p:cBhvr>
                                      <p:to>
                                        <p:strVal val="visible"/>
                                      </p:to>
                                    </p:set>
                                    <p:animEffect transition="in" filter="wipe(up)">
                                      <p:cBhvr>
                                        <p:cTn id="56" dur="500"/>
                                        <p:tgtEl>
                                          <p:spTgt spid="9115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91159"/>
                                        </p:tgtEl>
                                        <p:attrNameLst>
                                          <p:attrName>style.visibility</p:attrName>
                                        </p:attrNameLst>
                                      </p:cBhvr>
                                      <p:to>
                                        <p:strVal val="visible"/>
                                      </p:to>
                                    </p:set>
                                    <p:animEffect transition="in" filter="wipe(up)">
                                      <p:cBhvr>
                                        <p:cTn id="61" dur="500"/>
                                        <p:tgtEl>
                                          <p:spTgt spid="91159"/>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91158"/>
                                        </p:tgtEl>
                                        <p:attrNameLst>
                                          <p:attrName>style.visibility</p:attrName>
                                        </p:attrNameLst>
                                      </p:cBhvr>
                                      <p:to>
                                        <p:strVal val="visible"/>
                                      </p:to>
                                    </p:set>
                                    <p:animEffect transition="in" filter="wipe(up)">
                                      <p:cBhvr>
                                        <p:cTn id="65" dur="500"/>
                                        <p:tgtEl>
                                          <p:spTgt spid="91158"/>
                                        </p:tgtEl>
                                      </p:cBhvr>
                                    </p:animEffect>
                                  </p:childTnLst>
                                </p:cTn>
                              </p:par>
                            </p:childTnLst>
                          </p:cTn>
                        </p:par>
                        <p:par>
                          <p:cTn id="66" fill="hold">
                            <p:stCondLst>
                              <p:cond delay="1000"/>
                            </p:stCondLst>
                            <p:childTnLst>
                              <p:par>
                                <p:cTn id="67" presetID="22" presetClass="entr" presetSubtype="1" fill="hold" grpId="0" nodeType="afterEffect">
                                  <p:stCondLst>
                                    <p:cond delay="0"/>
                                  </p:stCondLst>
                                  <p:childTnLst>
                                    <p:set>
                                      <p:cBhvr>
                                        <p:cTn id="68" dur="1" fill="hold">
                                          <p:stCondLst>
                                            <p:cond delay="0"/>
                                          </p:stCondLst>
                                        </p:cTn>
                                        <p:tgtEl>
                                          <p:spTgt spid="91156"/>
                                        </p:tgtEl>
                                        <p:attrNameLst>
                                          <p:attrName>style.visibility</p:attrName>
                                        </p:attrNameLst>
                                      </p:cBhvr>
                                      <p:to>
                                        <p:strVal val="visible"/>
                                      </p:to>
                                    </p:set>
                                    <p:animEffect transition="in" filter="wipe(up)">
                                      <p:cBhvr>
                                        <p:cTn id="69" dur="500"/>
                                        <p:tgtEl>
                                          <p:spTgt spid="91156"/>
                                        </p:tgtEl>
                                      </p:cBhvr>
                                    </p:animEffect>
                                  </p:childTnLst>
                                </p:cTn>
                              </p:par>
                            </p:childTnLst>
                          </p:cTn>
                        </p:par>
                        <p:par>
                          <p:cTn id="70" fill="hold">
                            <p:stCondLst>
                              <p:cond delay="1500"/>
                            </p:stCondLst>
                            <p:childTnLst>
                              <p:par>
                                <p:cTn id="71" presetID="22" presetClass="entr" presetSubtype="1" fill="hold" grpId="0" nodeType="afterEffect">
                                  <p:stCondLst>
                                    <p:cond delay="0"/>
                                  </p:stCondLst>
                                  <p:childTnLst>
                                    <p:set>
                                      <p:cBhvr>
                                        <p:cTn id="72" dur="1" fill="hold">
                                          <p:stCondLst>
                                            <p:cond delay="0"/>
                                          </p:stCondLst>
                                        </p:cTn>
                                        <p:tgtEl>
                                          <p:spTgt spid="91155"/>
                                        </p:tgtEl>
                                        <p:attrNameLst>
                                          <p:attrName>style.visibility</p:attrName>
                                        </p:attrNameLst>
                                      </p:cBhvr>
                                      <p:to>
                                        <p:strVal val="visible"/>
                                      </p:to>
                                    </p:set>
                                    <p:animEffect transition="in" filter="wipe(up)">
                                      <p:cBhvr>
                                        <p:cTn id="73" dur="500"/>
                                        <p:tgtEl>
                                          <p:spTgt spid="91155"/>
                                        </p:tgtEl>
                                      </p:cBhvr>
                                    </p:animEffect>
                                  </p:childTnLst>
                                </p:cTn>
                              </p:par>
                            </p:childTnLst>
                          </p:cTn>
                        </p:par>
                        <p:par>
                          <p:cTn id="74" fill="hold">
                            <p:stCondLst>
                              <p:cond delay="2000"/>
                            </p:stCondLst>
                            <p:childTnLst>
                              <p:par>
                                <p:cTn id="75" presetID="22" presetClass="entr" presetSubtype="1" fill="hold" grpId="0" nodeType="afterEffect">
                                  <p:stCondLst>
                                    <p:cond delay="0"/>
                                  </p:stCondLst>
                                  <p:childTnLst>
                                    <p:set>
                                      <p:cBhvr>
                                        <p:cTn id="76" dur="1" fill="hold">
                                          <p:stCondLst>
                                            <p:cond delay="0"/>
                                          </p:stCondLst>
                                        </p:cTn>
                                        <p:tgtEl>
                                          <p:spTgt spid="91157"/>
                                        </p:tgtEl>
                                        <p:attrNameLst>
                                          <p:attrName>style.visibility</p:attrName>
                                        </p:attrNameLst>
                                      </p:cBhvr>
                                      <p:to>
                                        <p:strVal val="visible"/>
                                      </p:to>
                                    </p:set>
                                    <p:animEffect transition="in" filter="wipe(up)">
                                      <p:cBhvr>
                                        <p:cTn id="77" dur="500"/>
                                        <p:tgtEl>
                                          <p:spTgt spid="9115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dissolve">
                                      <p:cBhvr>
                                        <p:cTn id="82" dur="500"/>
                                        <p:tgtEl>
                                          <p:spTgt spid="36"/>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dissolve">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91162"/>
                                        </p:tgtEl>
                                        <p:attrNameLst>
                                          <p:attrName>style.visibility</p:attrName>
                                        </p:attrNameLst>
                                      </p:cBhvr>
                                      <p:to>
                                        <p:strVal val="visible"/>
                                      </p:to>
                                    </p:set>
                                    <p:anim calcmode="lin" valueType="num">
                                      <p:cBhvr additive="base">
                                        <p:cTn id="90" dur="500" fill="hold"/>
                                        <p:tgtEl>
                                          <p:spTgt spid="91162"/>
                                        </p:tgtEl>
                                        <p:attrNameLst>
                                          <p:attrName>ppt_x</p:attrName>
                                        </p:attrNameLst>
                                      </p:cBhvr>
                                      <p:tavLst>
                                        <p:tav tm="0">
                                          <p:val>
                                            <p:strVal val="#ppt_x"/>
                                          </p:val>
                                        </p:tav>
                                        <p:tav tm="100000">
                                          <p:val>
                                            <p:strVal val="#ppt_x"/>
                                          </p:val>
                                        </p:tav>
                                      </p:tavLst>
                                    </p:anim>
                                    <p:anim calcmode="lin" valueType="num">
                                      <p:cBhvr additive="base">
                                        <p:cTn id="91" dur="500" fill="hold"/>
                                        <p:tgtEl>
                                          <p:spTgt spid="9116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91163"/>
                                        </p:tgtEl>
                                        <p:attrNameLst>
                                          <p:attrName>style.visibility</p:attrName>
                                        </p:attrNameLst>
                                      </p:cBhvr>
                                      <p:to>
                                        <p:strVal val="visible"/>
                                      </p:to>
                                    </p:set>
                                    <p:anim calcmode="lin" valueType="num">
                                      <p:cBhvr additive="base">
                                        <p:cTn id="96" dur="500" fill="hold"/>
                                        <p:tgtEl>
                                          <p:spTgt spid="91163"/>
                                        </p:tgtEl>
                                        <p:attrNameLst>
                                          <p:attrName>ppt_x</p:attrName>
                                        </p:attrNameLst>
                                      </p:cBhvr>
                                      <p:tavLst>
                                        <p:tav tm="0">
                                          <p:val>
                                            <p:strVal val="#ppt_x"/>
                                          </p:val>
                                        </p:tav>
                                        <p:tav tm="100000">
                                          <p:val>
                                            <p:strVal val="#ppt_x"/>
                                          </p:val>
                                        </p:tav>
                                      </p:tavLst>
                                    </p:anim>
                                    <p:anim calcmode="lin" valueType="num">
                                      <p:cBhvr additive="base">
                                        <p:cTn id="97" dur="500" fill="hold"/>
                                        <p:tgtEl>
                                          <p:spTgt spid="91163"/>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91165"/>
                                        </p:tgtEl>
                                        <p:attrNameLst>
                                          <p:attrName>style.visibility</p:attrName>
                                        </p:attrNameLst>
                                      </p:cBhvr>
                                      <p:to>
                                        <p:strVal val="visible"/>
                                      </p:to>
                                    </p:set>
                                    <p:animEffect transition="in" filter="fade">
                                      <p:cBhvr>
                                        <p:cTn id="102" dur="1000"/>
                                        <p:tgtEl>
                                          <p:spTgt spid="91165"/>
                                        </p:tgtEl>
                                      </p:cBhvr>
                                    </p:animEffect>
                                    <p:anim calcmode="lin" valueType="num">
                                      <p:cBhvr>
                                        <p:cTn id="103" dur="1000" fill="hold"/>
                                        <p:tgtEl>
                                          <p:spTgt spid="91165"/>
                                        </p:tgtEl>
                                        <p:attrNameLst>
                                          <p:attrName>ppt_x</p:attrName>
                                        </p:attrNameLst>
                                      </p:cBhvr>
                                      <p:tavLst>
                                        <p:tav tm="0">
                                          <p:val>
                                            <p:strVal val="#ppt_x"/>
                                          </p:val>
                                        </p:tav>
                                        <p:tav tm="100000">
                                          <p:val>
                                            <p:strVal val="#ppt_x"/>
                                          </p:val>
                                        </p:tav>
                                      </p:tavLst>
                                    </p:anim>
                                    <p:anim calcmode="lin" valueType="num">
                                      <p:cBhvr>
                                        <p:cTn id="104" dur="1000" fill="hold"/>
                                        <p:tgtEl>
                                          <p:spTgt spid="91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4" grpId="0" autoUpdateAnimBg="0"/>
      <p:bldP spid="91145" grpId="0" autoUpdateAnimBg="0"/>
      <p:bldP spid="91146" grpId="0" autoUpdateAnimBg="0"/>
      <p:bldP spid="91147" grpId="0" autoUpdateAnimBg="0"/>
      <p:bldP spid="91148" grpId="0" autoUpdateAnimBg="0"/>
      <p:bldP spid="91149" grpId="0" autoUpdateAnimBg="0"/>
      <p:bldP spid="91150" grpId="0" autoUpdateAnimBg="0"/>
      <p:bldP spid="91151" grpId="0" autoUpdateAnimBg="0"/>
      <p:bldP spid="91152" grpId="0" autoUpdateAnimBg="0"/>
      <p:bldP spid="91153" grpId="0" autoUpdateAnimBg="0"/>
      <p:bldP spid="91154" grpId="0" autoUpdateAnimBg="0"/>
      <p:bldP spid="91155" grpId="0" autoUpdateAnimBg="0"/>
      <p:bldP spid="91156" grpId="0" autoUpdateAnimBg="0"/>
      <p:bldP spid="91157" grpId="0" autoUpdateAnimBg="0"/>
      <p:bldP spid="91158" grpId="0" autoUpdateAnimBg="0"/>
      <p:bldP spid="91159" grpId="0" autoUpdateAnimBg="0"/>
      <p:bldP spid="91163" grpId="0" autoUpdateAnimBg="0"/>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圆角矩形 1"/>
          <p:cNvSpPr/>
          <p:nvPr>
            <p:custDataLst>
              <p:tags r:id="rId1"/>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2"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8" name="Rectangle 22"/>
          <p:cNvSpPr txBox="1">
            <a:spLocks noChangeArrowheads="1"/>
          </p:cNvSpPr>
          <p:nvPr/>
        </p:nvSpPr>
        <p:spPr bwMode="auto">
          <a:xfrm>
            <a:off x="1524000" y="1839211"/>
            <a:ext cx="7087985" cy="990600"/>
          </a:xfrm>
          <a:prstGeom prst="rect">
            <a:avLst/>
          </a:prstGeom>
          <a:noFill/>
          <a:ln w="9525">
            <a:noFill/>
            <a:miter lim="800000"/>
          </a:ln>
        </p:spPr>
        <p:txBody>
          <a:bodyPr/>
          <a:lstStyle/>
          <a:p>
            <a:pPr marL="342900" indent="-342900">
              <a:lnSpc>
                <a:spcPct val="130000"/>
              </a:lnSpc>
              <a:spcBef>
                <a:spcPct val="20000"/>
              </a:spcBef>
              <a:defRPr/>
            </a:pPr>
            <a:r>
              <a:rPr kumimoji="1" lang="zh-CN" altLang="en-US" sz="2400" b="1" kern="0" dirty="0">
                <a:solidFill>
                  <a:srgbClr val="FF0000"/>
                </a:solidFill>
                <a:latin typeface="黑体" panose="02010609060101010101" pitchFamily="49" charset="-122"/>
                <a:ea typeface="宋体" panose="02010600030101010101" pitchFamily="2" charset="-122"/>
              </a:rPr>
              <a:t>门电路：</a:t>
            </a:r>
            <a:r>
              <a:rPr kumimoji="1" lang="zh-CN" altLang="en-US" sz="2400" b="1" kern="0" dirty="0">
                <a:solidFill>
                  <a:srgbClr val="000000"/>
                </a:solidFill>
                <a:latin typeface="黑体" panose="02010609060101010101" pitchFamily="49" charset="-122"/>
                <a:ea typeface="宋体" panose="02010600030101010101" pitchFamily="2" charset="-122"/>
              </a:rPr>
              <a:t>实现基本运算、复合运算的单元电路，</a:t>
            </a:r>
            <a:endParaRPr kumimoji="1" lang="en-US" altLang="zh-CN" sz="2400" b="1" kern="0" dirty="0">
              <a:solidFill>
                <a:srgbClr val="000000"/>
              </a:solidFill>
              <a:latin typeface="黑体" panose="02010609060101010101" pitchFamily="49" charset="-122"/>
              <a:ea typeface="宋体" panose="02010600030101010101" pitchFamily="2" charset="-122"/>
            </a:endParaRPr>
          </a:p>
          <a:p>
            <a:pPr marL="342900" indent="-342900">
              <a:lnSpc>
                <a:spcPct val="130000"/>
              </a:lnSpc>
              <a:spcBef>
                <a:spcPct val="20000"/>
              </a:spcBef>
              <a:defRPr/>
            </a:pPr>
            <a:r>
              <a:rPr kumimoji="1" lang="en-US" altLang="zh-CN" sz="2400" b="1" kern="0" dirty="0">
                <a:solidFill>
                  <a:srgbClr val="000000"/>
                </a:solidFill>
                <a:latin typeface="黑体" panose="02010609060101010101" pitchFamily="49" charset="-122"/>
                <a:ea typeface="宋体" panose="02010600030101010101" pitchFamily="2" charset="-122"/>
              </a:rPr>
              <a:t>         </a:t>
            </a:r>
            <a:r>
              <a:rPr kumimoji="1" lang="zh-CN" altLang="en-US" sz="2400" b="1" kern="0" dirty="0">
                <a:solidFill>
                  <a:srgbClr val="000000"/>
                </a:solidFill>
                <a:latin typeface="黑体" panose="02010609060101010101" pitchFamily="49" charset="-122"/>
                <a:ea typeface="宋体" panose="02010600030101010101" pitchFamily="2" charset="-122"/>
              </a:rPr>
              <a:t>如与门、与非门、或门  </a:t>
            </a:r>
            <a:r>
              <a:rPr kumimoji="1" lang="zh-CN" altLang="en-US" sz="2400" b="1" kern="0" dirty="0">
                <a:solidFill>
                  <a:srgbClr val="000000"/>
                </a:solidFill>
                <a:latin typeface="Times New Roman" panose="02020603050405020304"/>
                <a:ea typeface="宋体" panose="02010600030101010101" pitchFamily="2" charset="-122"/>
              </a:rPr>
              <a:t>······</a:t>
            </a:r>
            <a:endParaRPr kumimoji="1" lang="zh-CN" altLang="en-US" sz="2400" b="1" kern="0" dirty="0">
              <a:solidFill>
                <a:srgbClr val="000000"/>
              </a:solidFill>
              <a:latin typeface="黑体" panose="02010609060101010101" pitchFamily="49" charset="-122"/>
              <a:ea typeface="宋体" panose="02010600030101010101" pitchFamily="2"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74087" b="72009"/>
          <a:stretch>
            <a:fillRect/>
          </a:stretch>
        </p:blipFill>
        <p:spPr>
          <a:xfrm>
            <a:off x="1891292" y="3309761"/>
            <a:ext cx="2270161" cy="718429"/>
          </a:xfrm>
          <a:prstGeom prst="rect">
            <a:avLst/>
          </a:prstGeom>
        </p:spPr>
      </p:pic>
      <p:pic>
        <p:nvPicPr>
          <p:cNvPr id="6" name="图片 5"/>
          <p:cNvPicPr>
            <a:picLocks noChangeAspect="1"/>
          </p:cNvPicPr>
          <p:nvPr/>
        </p:nvPicPr>
        <p:blipFill rotWithShape="1">
          <a:blip r:embed="rId3"/>
          <a:srcRect t="34473" r="75109" b="35478"/>
          <a:stretch>
            <a:fillRect/>
          </a:stretch>
        </p:blipFill>
        <p:spPr>
          <a:xfrm>
            <a:off x="1826661" y="4223744"/>
            <a:ext cx="2334792" cy="827196"/>
          </a:xfrm>
          <a:prstGeom prst="rect">
            <a:avLst/>
          </a:prstGeom>
        </p:spPr>
      </p:pic>
      <p:pic>
        <p:nvPicPr>
          <p:cNvPr id="7" name="图片 6"/>
          <p:cNvPicPr>
            <a:picLocks noChangeAspect="1"/>
          </p:cNvPicPr>
          <p:nvPr/>
        </p:nvPicPr>
        <p:blipFill rotWithShape="1">
          <a:blip r:embed="rId3"/>
          <a:srcRect t="73807" r="73826" b="-3856"/>
          <a:stretch>
            <a:fillRect/>
          </a:stretch>
        </p:blipFill>
        <p:spPr>
          <a:xfrm>
            <a:off x="1777839" y="5204000"/>
            <a:ext cx="2497066" cy="841302"/>
          </a:xfrm>
          <a:prstGeom prst="rect">
            <a:avLst/>
          </a:prstGeom>
        </p:spPr>
      </p:pic>
      <p:pic>
        <p:nvPicPr>
          <p:cNvPr id="9" name="图片 8"/>
          <p:cNvPicPr>
            <a:picLocks noChangeAspect="1"/>
          </p:cNvPicPr>
          <p:nvPr/>
        </p:nvPicPr>
        <p:blipFill rotWithShape="1">
          <a:blip r:embed="rId3"/>
          <a:srcRect l="35804" r="38265" b="69763"/>
          <a:stretch>
            <a:fillRect/>
          </a:stretch>
        </p:blipFill>
        <p:spPr>
          <a:xfrm>
            <a:off x="4870580" y="3298476"/>
            <a:ext cx="2099388" cy="718429"/>
          </a:xfrm>
          <a:prstGeom prst="rect">
            <a:avLst/>
          </a:prstGeom>
        </p:spPr>
      </p:pic>
      <p:pic>
        <p:nvPicPr>
          <p:cNvPr id="12" name="图片 11"/>
          <p:cNvPicPr>
            <a:picLocks noChangeAspect="1"/>
          </p:cNvPicPr>
          <p:nvPr/>
        </p:nvPicPr>
        <p:blipFill rotWithShape="1">
          <a:blip r:embed="rId3"/>
          <a:srcRect l="37132" t="32503" r="37288" b="31219"/>
          <a:stretch>
            <a:fillRect/>
          </a:stretch>
        </p:blipFill>
        <p:spPr>
          <a:xfrm>
            <a:off x="4982547" y="4223653"/>
            <a:ext cx="1987421" cy="827197"/>
          </a:xfrm>
          <a:prstGeom prst="rect">
            <a:avLst/>
          </a:prstGeom>
        </p:spPr>
      </p:pic>
      <p:pic>
        <p:nvPicPr>
          <p:cNvPr id="13" name="图片 12"/>
          <p:cNvPicPr>
            <a:picLocks noChangeAspect="1"/>
          </p:cNvPicPr>
          <p:nvPr/>
        </p:nvPicPr>
        <p:blipFill rotWithShape="1">
          <a:blip r:embed="rId3"/>
          <a:srcRect l="37308" t="69262" r="39026"/>
          <a:stretch>
            <a:fillRect/>
          </a:stretch>
        </p:blipFill>
        <p:spPr>
          <a:xfrm>
            <a:off x="4977881" y="5148754"/>
            <a:ext cx="1987421" cy="757551"/>
          </a:xfrm>
          <a:prstGeom prst="rect">
            <a:avLst/>
          </a:prstGeom>
        </p:spPr>
      </p:pic>
      <p:pic>
        <p:nvPicPr>
          <p:cNvPr id="14" name="图片 13"/>
          <p:cNvPicPr>
            <a:picLocks noChangeAspect="1"/>
          </p:cNvPicPr>
          <p:nvPr/>
        </p:nvPicPr>
        <p:blipFill rotWithShape="1">
          <a:blip r:embed="rId3"/>
          <a:srcRect l="66555" r="1065" b="74714"/>
          <a:stretch>
            <a:fillRect/>
          </a:stretch>
        </p:blipFill>
        <p:spPr>
          <a:xfrm>
            <a:off x="7288905" y="3184369"/>
            <a:ext cx="3134809" cy="718429"/>
          </a:xfrm>
          <a:prstGeom prst="rect">
            <a:avLst/>
          </a:prstGeom>
        </p:spPr>
      </p:pic>
      <p:pic>
        <p:nvPicPr>
          <p:cNvPr id="19" name="图片 18"/>
          <p:cNvPicPr>
            <a:picLocks noChangeAspect="1"/>
          </p:cNvPicPr>
          <p:nvPr/>
        </p:nvPicPr>
        <p:blipFill rotWithShape="1">
          <a:blip r:embed="rId3"/>
          <a:srcRect l="66555" t="36164" r="1065" b="38087"/>
          <a:stretch>
            <a:fillRect/>
          </a:stretch>
        </p:blipFill>
        <p:spPr>
          <a:xfrm>
            <a:off x="7326721" y="4257356"/>
            <a:ext cx="3096993" cy="722758"/>
          </a:xfrm>
          <a:prstGeom prst="rect">
            <a:avLst/>
          </a:prstGeom>
        </p:spPr>
      </p:pic>
      <p:pic>
        <p:nvPicPr>
          <p:cNvPr id="20" name="图片 19"/>
          <p:cNvPicPr>
            <a:picLocks noChangeAspect="1"/>
          </p:cNvPicPr>
          <p:nvPr/>
        </p:nvPicPr>
        <p:blipFill rotWithShape="1">
          <a:blip r:embed="rId3"/>
          <a:srcRect l="66555" t="73207" r="1065"/>
          <a:stretch>
            <a:fillRect/>
          </a:stretch>
        </p:blipFill>
        <p:spPr>
          <a:xfrm>
            <a:off x="7326721" y="5128525"/>
            <a:ext cx="3286152" cy="798008"/>
          </a:xfrm>
          <a:prstGeom prst="rect">
            <a:avLst/>
          </a:prstGeom>
        </p:spPr>
      </p:pic>
      <p:sp>
        <p:nvSpPr>
          <p:cNvPr id="16"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4" name="文本框 3"/>
          <p:cNvSpPr txBox="1"/>
          <p:nvPr/>
        </p:nvSpPr>
        <p:spPr>
          <a:xfrm>
            <a:off x="1708732" y="6156639"/>
            <a:ext cx="3001551" cy="369332"/>
          </a:xfrm>
          <a:prstGeom prst="rect">
            <a:avLst/>
          </a:prstGeom>
          <a:noFill/>
        </p:spPr>
        <p:txBody>
          <a:bodyPr wrap="square" rtlCol="0">
            <a:spAutoFit/>
          </a:bodyPr>
          <a:lstStyle/>
          <a:p>
            <a:r>
              <a:rPr lang="en-US" altLang="zh-CN" dirty="0"/>
              <a:t>IEEE 1984</a:t>
            </a:r>
            <a:r>
              <a:rPr lang="zh-CN" altLang="en-US" dirty="0"/>
              <a:t>版标准逻辑符号</a:t>
            </a:r>
            <a:endParaRPr lang="zh-CN" altLang="en-US" dirty="0"/>
          </a:p>
        </p:txBody>
      </p:sp>
      <p:sp>
        <p:nvSpPr>
          <p:cNvPr id="5" name="文本框 4"/>
          <p:cNvSpPr txBox="1"/>
          <p:nvPr/>
        </p:nvSpPr>
        <p:spPr>
          <a:xfrm>
            <a:off x="4862683" y="6156639"/>
            <a:ext cx="3001551" cy="369332"/>
          </a:xfrm>
          <a:prstGeom prst="rect">
            <a:avLst/>
          </a:prstGeom>
          <a:noFill/>
        </p:spPr>
        <p:txBody>
          <a:bodyPr wrap="square" rtlCol="0">
            <a:spAutoFit/>
          </a:bodyPr>
          <a:lstStyle/>
          <a:p>
            <a:r>
              <a:rPr lang="en-US" altLang="zh-CN" dirty="0"/>
              <a:t>IEEE 1991</a:t>
            </a:r>
            <a:r>
              <a:rPr lang="zh-CN" altLang="en-US" dirty="0"/>
              <a:t>版标准逻辑符号</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 calcmode="lin" valueType="num">
                                      <p:cBhvr>
                                        <p:cTn id="21" dur="500" fill="hold"/>
                                        <p:tgtEl>
                                          <p:spTgt spid="9"/>
                                        </p:tgtEl>
                                        <p:attrNameLst>
                                          <p:attrName>style.rotation</p:attrName>
                                        </p:attrNameLst>
                                      </p:cBhvr>
                                      <p:tavLst>
                                        <p:tav tm="0">
                                          <p:val>
                                            <p:fltVal val="360"/>
                                          </p:val>
                                        </p:tav>
                                        <p:tav tm="100000">
                                          <p:val>
                                            <p:fltVal val="0"/>
                                          </p:val>
                                        </p:tav>
                                      </p:tavLst>
                                    </p:anim>
                                    <p:animEffect transition="in" filter="fade">
                                      <p:cBhvr>
                                        <p:cTn id="22" dur="500"/>
                                        <p:tgtEl>
                                          <p:spTgt spid="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1000"/>
                            </p:stCondLst>
                            <p:childTnLst>
                              <p:par>
                                <p:cTn id="28" presetID="49" presetClass="entr" presetSubtype="0" decel="10000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 calcmode="lin" valueType="num">
                                      <p:cBhvr>
                                        <p:cTn id="32" dur="500" fill="hold"/>
                                        <p:tgtEl>
                                          <p:spTgt spid="6"/>
                                        </p:tgtEl>
                                        <p:attrNameLst>
                                          <p:attrName>style.rotation</p:attrName>
                                        </p:attrNameLst>
                                      </p:cBhvr>
                                      <p:tavLst>
                                        <p:tav tm="0">
                                          <p:val>
                                            <p:fltVal val="360"/>
                                          </p:val>
                                        </p:tav>
                                        <p:tav tm="100000">
                                          <p:val>
                                            <p:fltVal val="0"/>
                                          </p:val>
                                        </p:tav>
                                      </p:tavLst>
                                    </p:anim>
                                    <p:animEffect transition="in" filter="fade">
                                      <p:cBhvr>
                                        <p:cTn id="33" dur="500"/>
                                        <p:tgtEl>
                                          <p:spTgt spid="6"/>
                                        </p:tgtEl>
                                      </p:cBhvr>
                                    </p:animEffect>
                                  </p:childTnLst>
                                </p:cTn>
                              </p:par>
                              <p:par>
                                <p:cTn id="34" presetID="49" presetClass="entr" presetSubtype="0" decel="10000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 calcmode="lin" valueType="num">
                                      <p:cBhvr>
                                        <p:cTn id="38" dur="500" fill="hold"/>
                                        <p:tgtEl>
                                          <p:spTgt spid="12"/>
                                        </p:tgtEl>
                                        <p:attrNameLst>
                                          <p:attrName>style.rotation</p:attrName>
                                        </p:attrNameLst>
                                      </p:cBhvr>
                                      <p:tavLst>
                                        <p:tav tm="0">
                                          <p:val>
                                            <p:fltVal val="360"/>
                                          </p:val>
                                        </p:tav>
                                        <p:tav tm="100000">
                                          <p:val>
                                            <p:fltVal val="0"/>
                                          </p:val>
                                        </p:tav>
                                      </p:tavLst>
                                    </p:anim>
                                    <p:animEffect transition="in" filter="fade">
                                      <p:cBhvr>
                                        <p:cTn id="39" dur="500"/>
                                        <p:tgtEl>
                                          <p:spTgt spid="12"/>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000"/>
                            </p:stCondLst>
                            <p:childTnLst>
                              <p:par>
                                <p:cTn id="45" presetID="49" presetClass="entr" presetSubtype="0" decel="10000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style.rotation</p:attrName>
                                        </p:attrNameLst>
                                      </p:cBhvr>
                                      <p:tavLst>
                                        <p:tav tm="0">
                                          <p:val>
                                            <p:fltVal val="360"/>
                                          </p:val>
                                        </p:tav>
                                        <p:tav tm="100000">
                                          <p:val>
                                            <p:fltVal val="0"/>
                                          </p:val>
                                        </p:tav>
                                      </p:tavLst>
                                    </p:anim>
                                    <p:animEffect transition="in" filter="fade">
                                      <p:cBhvr>
                                        <p:cTn id="50" dur="500"/>
                                        <p:tgtEl>
                                          <p:spTgt spid="7"/>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 calcmode="lin" valueType="num">
                                      <p:cBhvr>
                                        <p:cTn id="55" dur="500" fill="hold"/>
                                        <p:tgtEl>
                                          <p:spTgt spid="13"/>
                                        </p:tgtEl>
                                        <p:attrNameLst>
                                          <p:attrName>style.rotation</p:attrName>
                                        </p:attrNameLst>
                                      </p:cBhvr>
                                      <p:tavLst>
                                        <p:tav tm="0">
                                          <p:val>
                                            <p:fltVal val="360"/>
                                          </p:val>
                                        </p:tav>
                                        <p:tav tm="100000">
                                          <p:val>
                                            <p:fltVal val="0"/>
                                          </p:val>
                                        </p:tav>
                                      </p:tavLst>
                                    </p:anim>
                                    <p:animEffect transition="in" filter="fade">
                                      <p:cBhvr>
                                        <p:cTn id="56" dur="500"/>
                                        <p:tgtEl>
                                          <p:spTgt spid="13"/>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par>
                          <p:cTn id="65" fill="hold">
                            <p:stCondLst>
                              <p:cond delay="3500"/>
                            </p:stCondLst>
                            <p:childTnLst>
                              <p:par>
                                <p:cTn id="66" presetID="10" presetClass="entr" presetSubtype="0" fill="hold" grpId="0"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6651" y="3730547"/>
            <a:ext cx="2670279" cy="2737341"/>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165" y="3414783"/>
            <a:ext cx="6931753" cy="1225402"/>
          </a:xfrm>
          <a:prstGeom prst="rect">
            <a:avLst/>
          </a:prstGeom>
        </p:spPr>
      </p:pic>
      <p:sp>
        <p:nvSpPr>
          <p:cNvPr id="98308"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8311"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2170" name="TextBox 10"/>
          <p:cNvSpPr txBox="1">
            <a:spLocks noChangeArrowheads="1"/>
          </p:cNvSpPr>
          <p:nvPr/>
        </p:nvSpPr>
        <p:spPr bwMode="auto">
          <a:xfrm>
            <a:off x="1616366" y="2878186"/>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解：将约束条件变换为最小项之和的形式：</a:t>
            </a:r>
            <a:endParaRPr lang="zh-CN" altLang="en-US" sz="2400" b="1" dirty="0">
              <a:solidFill>
                <a:schemeClr val="tx1"/>
              </a:solidFill>
            </a:endParaRPr>
          </a:p>
        </p:txBody>
      </p:sp>
      <p:sp>
        <p:nvSpPr>
          <p:cNvPr id="98315"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2173" name="矩形 13"/>
          <p:cNvSpPr>
            <a:spLocks noChangeArrowheads="1"/>
          </p:cNvSpPr>
          <p:nvPr/>
        </p:nvSpPr>
        <p:spPr bwMode="auto">
          <a:xfrm>
            <a:off x="4659266" y="3820622"/>
            <a:ext cx="4865606" cy="776017"/>
          </a:xfrm>
          <a:prstGeom prst="rect">
            <a:avLst/>
          </a:prstGeom>
          <a:noFill/>
          <a:ln w="19050">
            <a:solidFill>
              <a:srgbClr val="005286"/>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8319" name="Rectangle 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aphicFrame>
        <p:nvGraphicFramePr>
          <p:cNvPr id="92176" name="Object 16"/>
          <p:cNvGraphicFramePr>
            <a:graphicFrameLocks noChangeAspect="1"/>
          </p:cNvGraphicFramePr>
          <p:nvPr/>
        </p:nvGraphicFramePr>
        <p:xfrm>
          <a:off x="5516486" y="4800600"/>
          <a:ext cx="3475038" cy="457200"/>
        </p:xfrm>
        <a:graphic>
          <a:graphicData uri="http://schemas.openxmlformats.org/presentationml/2006/ole">
            <mc:AlternateContent xmlns:mc="http://schemas.openxmlformats.org/markup-compatibility/2006">
              <mc:Choice xmlns:v="urn:schemas-microsoft-com:vml" Requires="v">
                <p:oleObj spid="_x0000_s2" name="" r:id="rId3" imgW="1575435" imgH="203200" progId="">
                  <p:embed/>
                </p:oleObj>
              </mc:Choice>
              <mc:Fallback>
                <p:oleObj name="" r:id="rId3" imgW="1575435" imgH="203200" progId="">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6486" y="4800600"/>
                        <a:ext cx="3475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77" name="右弧形箭头 18"/>
          <p:cNvSpPr>
            <a:spLocks noChangeArrowheads="1"/>
          </p:cNvSpPr>
          <p:nvPr/>
        </p:nvSpPr>
        <p:spPr bwMode="auto">
          <a:xfrm>
            <a:off x="9296272" y="4343400"/>
            <a:ext cx="762000" cy="838200"/>
          </a:xfrm>
          <a:prstGeom prst="curvedLeftArrow">
            <a:avLst>
              <a:gd name="adj1" fmla="val 25005"/>
              <a:gd name="adj2" fmla="val 49999"/>
              <a:gd name="adj3" fmla="val 25000"/>
            </a:avLst>
          </a:prstGeom>
          <a:solidFill>
            <a:srgbClr val="CCFFFF"/>
          </a:solidFill>
          <a:ln w="9525">
            <a:no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endParaRPr lang="zh-CN" altLang="en-US">
              <a:latin typeface="Times New Roman" panose="02020603050405020304" pitchFamily="18" charset="0"/>
            </a:endParaRPr>
          </a:p>
        </p:txBody>
      </p:sp>
      <p:sp>
        <p:nvSpPr>
          <p:cNvPr id="98322"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8324"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aphicFrame>
        <p:nvGraphicFramePr>
          <p:cNvPr id="92181" name="Object 21"/>
          <p:cNvGraphicFramePr>
            <a:graphicFrameLocks noChangeAspect="1"/>
          </p:cNvGraphicFramePr>
          <p:nvPr/>
        </p:nvGraphicFramePr>
        <p:xfrm>
          <a:off x="6172198" y="5301216"/>
          <a:ext cx="2241556" cy="553186"/>
        </p:xfrm>
        <a:graphic>
          <a:graphicData uri="http://schemas.openxmlformats.org/presentationml/2006/ole">
            <mc:AlternateContent xmlns:mc="http://schemas.openxmlformats.org/markup-compatibility/2006">
              <mc:Choice xmlns:v="urn:schemas-microsoft-com:vml" Requires="v">
                <p:oleObj spid="_x0000_s3" name="" r:id="rId5" imgW="813435" imgH="203200" progId="">
                  <p:embed/>
                </p:oleObj>
              </mc:Choice>
              <mc:Fallback>
                <p:oleObj name="" r:id="rId5" imgW="813435" imgH="203200" progId="">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198" y="5301216"/>
                        <a:ext cx="2241556" cy="553186"/>
                      </a:xfrm>
                      <a:prstGeom prst="rect">
                        <a:avLst/>
                      </a:prstGeom>
                      <a:noFill/>
                      <a:ln>
                        <a:noFill/>
                      </a:ln>
                    </p:spPr>
                  </p:pic>
                </p:oleObj>
              </mc:Fallback>
            </mc:AlternateContent>
          </a:graphicData>
        </a:graphic>
      </p:graphicFrame>
      <p:sp>
        <p:nvSpPr>
          <p:cNvPr id="92182" name="圆角矩形 22"/>
          <p:cNvSpPr>
            <a:spLocks noChangeArrowheads="1"/>
          </p:cNvSpPr>
          <p:nvPr/>
        </p:nvSpPr>
        <p:spPr bwMode="auto">
          <a:xfrm>
            <a:off x="2833993" y="4282760"/>
            <a:ext cx="914400" cy="1905000"/>
          </a:xfrm>
          <a:prstGeom prst="roundRect">
            <a:avLst>
              <a:gd name="adj" fmla="val 16667"/>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660" y="1945232"/>
            <a:ext cx="7102456" cy="1018120"/>
          </a:xfrm>
          <a:prstGeom prst="rect">
            <a:avLst/>
          </a:prstGeom>
        </p:spPr>
      </p:pic>
      <p:sp>
        <p:nvSpPr>
          <p:cNvPr id="27" name="PA-圆角矩形 1"/>
          <p:cNvSpPr/>
          <p:nvPr>
            <p:custDataLst>
              <p:tags r:id="rId8"/>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32" name="PA-椭圆形标注 12"/>
          <p:cNvSpPr>
            <a:spLocks noChangeArrowheads="1"/>
          </p:cNvSpPr>
          <p:nvPr>
            <p:custDataLst>
              <p:tags r:id="rId9"/>
            </p:custDataLst>
          </p:nvPr>
        </p:nvSpPr>
        <p:spPr bwMode="auto">
          <a:xfrm>
            <a:off x="9905872" y="3696124"/>
            <a:ext cx="2133600" cy="762000"/>
          </a:xfrm>
          <a:prstGeom prst="wedgeEllipseCallout">
            <a:avLst>
              <a:gd name="adj1" fmla="val -81697"/>
              <a:gd name="adj2" fmla="val 45544"/>
            </a:avLst>
          </a:prstGeom>
          <a:solidFill>
            <a:srgbClr val="86DEE5"/>
          </a:solidFill>
          <a:ln w="9525">
            <a:noFill/>
            <a:miter lim="800000"/>
          </a:ln>
          <a:effectLst>
            <a:outerShdw blurRad="50800" dist="38100" dir="2700000" algn="tl" rotWithShape="0">
              <a:prstClr val="black">
                <a:alpha val="40000"/>
              </a:prstClr>
            </a:outerShdw>
          </a:effectLst>
        </p:spPr>
        <p:txBody>
          <a:bodyPr anchor="ct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latin typeface="Times New Roman" panose="02020603050405020304" pitchFamily="18" charset="0"/>
              </a:rPr>
              <a:t>无关项</a:t>
            </a:r>
            <a:endParaRPr lang="zh-CN" altLang="en-US" sz="2000" b="1" dirty="0">
              <a:latin typeface="Times New Roman" panose="02020603050405020304" pitchFamily="18" charset="0"/>
            </a:endParaRPr>
          </a:p>
        </p:txBody>
      </p:sp>
      <p:sp>
        <p:nvSpPr>
          <p:cNvPr id="33" name="AutoShape 2"/>
          <p:cNvSpPr>
            <a:spLocks noChangeArrowheads="1"/>
          </p:cNvSpPr>
          <p:nvPr/>
        </p:nvSpPr>
        <p:spPr bwMode="auto">
          <a:xfrm rot="10800000">
            <a:off x="1823057" y="4235144"/>
            <a:ext cx="457200" cy="457200"/>
          </a:xfrm>
          <a:prstGeom prst="flowChartPunchedCard">
            <a:avLst/>
          </a:prstGeom>
          <a:no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34" name="AutoShape 2"/>
          <p:cNvSpPr>
            <a:spLocks noChangeArrowheads="1"/>
          </p:cNvSpPr>
          <p:nvPr/>
        </p:nvSpPr>
        <p:spPr bwMode="auto">
          <a:xfrm>
            <a:off x="3332084" y="5777038"/>
            <a:ext cx="457200" cy="457200"/>
          </a:xfrm>
          <a:prstGeom prst="flowChartPunchedCard">
            <a:avLst/>
          </a:prstGeom>
          <a:no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35" name="AutoShape 2"/>
          <p:cNvSpPr>
            <a:spLocks noChangeArrowheads="1"/>
          </p:cNvSpPr>
          <p:nvPr/>
        </p:nvSpPr>
        <p:spPr bwMode="auto">
          <a:xfrm rot="5400000">
            <a:off x="1825064" y="5782159"/>
            <a:ext cx="457200" cy="457200"/>
          </a:xfrm>
          <a:prstGeom prst="flowChartPunchedCard">
            <a:avLst/>
          </a:prstGeom>
          <a:no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36" name="AutoShape 2"/>
          <p:cNvSpPr>
            <a:spLocks noChangeArrowheads="1"/>
          </p:cNvSpPr>
          <p:nvPr/>
        </p:nvSpPr>
        <p:spPr bwMode="auto">
          <a:xfrm rot="16200000">
            <a:off x="3329293" y="4256265"/>
            <a:ext cx="457200" cy="457200"/>
          </a:xfrm>
          <a:prstGeom prst="flowChartPunchedCard">
            <a:avLst/>
          </a:prstGeom>
          <a:no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6" name="Text Box 3"/>
          <p:cNvSpPr txBox="1">
            <a:spLocks noChangeArrowheads="1"/>
          </p:cNvSpPr>
          <p:nvPr/>
        </p:nvSpPr>
        <p:spPr bwMode="auto">
          <a:xfrm>
            <a:off x="679845" y="1368125"/>
            <a:ext cx="5675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zh-CN" dirty="0"/>
              <a:t>具有无关项的逻辑函数及其化简</a:t>
            </a:r>
            <a:endParaRPr lang="zh-CN" altLang="en-US" dirty="0"/>
          </a:p>
        </p:txBody>
      </p:sp>
      <p:sp>
        <p:nvSpPr>
          <p:cNvPr id="8" name="灯片编号占位符 7"/>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70"/>
                                        </p:tgtEl>
                                        <p:attrNameLst>
                                          <p:attrName>style.visibility</p:attrName>
                                        </p:attrNameLst>
                                      </p:cBhvr>
                                      <p:to>
                                        <p:strVal val="visible"/>
                                      </p:to>
                                    </p:set>
                                    <p:animEffect transition="in" filter="wipe(left)">
                                      <p:cBhvr>
                                        <p:cTn id="7" dur="500"/>
                                        <p:tgtEl>
                                          <p:spTgt spid="9217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92173"/>
                                        </p:tgtEl>
                                        <p:attrNameLst>
                                          <p:attrName>style.visibility</p:attrName>
                                        </p:attrNameLst>
                                      </p:cBhvr>
                                      <p:to>
                                        <p:strVal val="visible"/>
                                      </p:to>
                                    </p:set>
                                    <p:animEffect transition="in" filter="dissolve">
                                      <p:cBhvr>
                                        <p:cTn id="15" dur="500"/>
                                        <p:tgtEl>
                                          <p:spTgt spid="9217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2177"/>
                                        </p:tgtEl>
                                        <p:attrNameLst>
                                          <p:attrName>style.visibility</p:attrName>
                                        </p:attrNameLst>
                                      </p:cBhvr>
                                      <p:to>
                                        <p:strVal val="visible"/>
                                      </p:to>
                                    </p:set>
                                    <p:animEffect transition="in" filter="wipe(up)">
                                      <p:cBhvr>
                                        <p:cTn id="23" dur="500"/>
                                        <p:tgtEl>
                                          <p:spTgt spid="9217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92176"/>
                                        </p:tgtEl>
                                        <p:attrNameLst>
                                          <p:attrName>style.visibility</p:attrName>
                                        </p:attrNameLst>
                                      </p:cBhvr>
                                      <p:to>
                                        <p:strVal val="visible"/>
                                      </p:to>
                                    </p:set>
                                    <p:animEffect transition="in" filter="wipe(right)">
                                      <p:cBhvr>
                                        <p:cTn id="27" dur="500"/>
                                        <p:tgtEl>
                                          <p:spTgt spid="92176"/>
                                        </p:tgtEl>
                                      </p:cBhvr>
                                    </p:animEffect>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 calcmode="lin" valueType="num">
                                      <p:cBhvr>
                                        <p:cTn id="34" dur="500" fill="hold"/>
                                        <p:tgtEl>
                                          <p:spTgt spid="7"/>
                                        </p:tgtEl>
                                        <p:attrNameLst>
                                          <p:attrName>style.rotation</p:attrName>
                                        </p:attrNameLst>
                                      </p:cBhvr>
                                      <p:tavLst>
                                        <p:tav tm="0">
                                          <p:val>
                                            <p:fltVal val="360"/>
                                          </p:val>
                                        </p:tav>
                                        <p:tav tm="100000">
                                          <p:val>
                                            <p:fltVal val="0"/>
                                          </p:val>
                                        </p:tav>
                                      </p:tavLst>
                                    </p:anim>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92182"/>
                                        </p:tgtEl>
                                        <p:attrNameLst>
                                          <p:attrName>style.visibility</p:attrName>
                                        </p:attrNameLst>
                                      </p:cBhvr>
                                      <p:to>
                                        <p:strVal val="visible"/>
                                      </p:to>
                                    </p:set>
                                    <p:animEffect transition="in" filter="wipe(up)">
                                      <p:cBhvr>
                                        <p:cTn id="40" dur="500"/>
                                        <p:tgtEl>
                                          <p:spTgt spid="9218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dissolve">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dissolve">
                                      <p:cBhvr>
                                        <p:cTn id="48" dur="500"/>
                                        <p:tgtEl>
                                          <p:spTgt spid="3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dissolve">
                                      <p:cBhvr>
                                        <p:cTn id="51" dur="500"/>
                                        <p:tgtEl>
                                          <p:spTgt spid="3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dissolve">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92181"/>
                                        </p:tgtEl>
                                        <p:attrNameLst>
                                          <p:attrName>style.visibility</p:attrName>
                                        </p:attrNameLst>
                                      </p:cBhvr>
                                      <p:to>
                                        <p:strVal val="visible"/>
                                      </p:to>
                                    </p:set>
                                    <p:animEffect transition="in" filter="fade">
                                      <p:cBhvr>
                                        <p:cTn id="59" dur="1000"/>
                                        <p:tgtEl>
                                          <p:spTgt spid="92181"/>
                                        </p:tgtEl>
                                      </p:cBhvr>
                                    </p:animEffect>
                                    <p:anim calcmode="lin" valueType="num">
                                      <p:cBhvr>
                                        <p:cTn id="60" dur="1000" fill="hold"/>
                                        <p:tgtEl>
                                          <p:spTgt spid="92181"/>
                                        </p:tgtEl>
                                        <p:attrNameLst>
                                          <p:attrName>ppt_x</p:attrName>
                                        </p:attrNameLst>
                                      </p:cBhvr>
                                      <p:tavLst>
                                        <p:tav tm="0">
                                          <p:val>
                                            <p:strVal val="#ppt_x"/>
                                          </p:val>
                                        </p:tav>
                                        <p:tav tm="100000">
                                          <p:val>
                                            <p:strVal val="#ppt_x"/>
                                          </p:val>
                                        </p:tav>
                                      </p:tavLst>
                                    </p:anim>
                                    <p:anim calcmode="lin" valueType="num">
                                      <p:cBhvr>
                                        <p:cTn id="61" dur="1000" fill="hold"/>
                                        <p:tgtEl>
                                          <p:spTgt spid="92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0" grpId="0" autoUpdateAnimBg="0"/>
      <p:bldP spid="92173" grpId="0" animBg="1" autoUpdateAnimBg="0"/>
      <p:bldP spid="92177" grpId="0" animBg="1" autoUpdateAnimBg="0"/>
      <p:bldP spid="92182" grpId="0" animBg="1" autoUpdateAnimBg="0"/>
      <p:bldP spid="32" grpId="0" bldLvl="0" animBg="1" autoUpdateAnimBg="0"/>
      <p:bldP spid="33" grpId="0" animBg="1"/>
      <p:bldP spid="34" grpId="0" animBg="1"/>
      <p:bldP spid="35" grpId="0" animBg="1"/>
      <p:bldP spid="3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TextBox 5"/>
          <p:cNvSpPr txBox="1">
            <a:spLocks noChangeArrowheads="1"/>
          </p:cNvSpPr>
          <p:nvPr/>
        </p:nvSpPr>
        <p:spPr bwMode="auto">
          <a:xfrm>
            <a:off x="1371724" y="2011242"/>
            <a:ext cx="9905876" cy="14646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30000"/>
              </a:lnSpc>
              <a:spcBef>
                <a:spcPct val="0"/>
              </a:spcBef>
              <a:buFontTx/>
              <a:buNone/>
            </a:pPr>
            <a:r>
              <a:rPr lang="en-US" altLang="zh-CN" sz="2400" b="1" dirty="0">
                <a:latin typeface="黑体" panose="02010609060101010101" pitchFamily="49" charset="-122"/>
                <a:ea typeface="黑体" panose="02010609060101010101" pitchFamily="49" charset="-122"/>
              </a:rPr>
              <a:t>    </a:t>
            </a:r>
            <a:r>
              <a:rPr lang="zh-CN" altLang="en-US" sz="2400" b="1" dirty="0">
                <a:solidFill>
                  <a:schemeClr val="tx1"/>
                </a:solidFill>
                <a:latin typeface="黑体" panose="02010609060101010101" pitchFamily="49" charset="-122"/>
                <a:ea typeface="黑体" panose="02010609060101010101" pitchFamily="49" charset="-122"/>
              </a:rPr>
              <a:t>由同一组输入变量产生多个输出函数，化简时找出各输出函数的公用项，以便在逻辑电路中实现对公用项逻辑部件的共享，从而使电路整体最简。</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3189" name="TextBox 6"/>
          <p:cNvSpPr txBox="1">
            <a:spLocks noChangeArrowheads="1"/>
          </p:cNvSpPr>
          <p:nvPr/>
        </p:nvSpPr>
        <p:spPr bwMode="auto">
          <a:xfrm>
            <a:off x="1404419" y="3623734"/>
            <a:ext cx="7467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latin typeface="Times New Roman" panose="02020603050405020304" pitchFamily="18" charset="0"/>
              </a:rPr>
              <a:t> </a:t>
            </a:r>
            <a:r>
              <a:rPr lang="zh-CN" altLang="en-US" sz="2400" b="1" dirty="0">
                <a:solidFill>
                  <a:schemeClr val="tx1"/>
                </a:solidFill>
                <a:latin typeface="Times New Roman" panose="02020603050405020304" pitchFamily="18" charset="0"/>
              </a:rPr>
              <a:t>【例】</a:t>
            </a:r>
            <a:r>
              <a:rPr lang="zh-CN" altLang="zh-CN" sz="2400" b="1" dirty="0">
                <a:solidFill>
                  <a:schemeClr val="tx1"/>
                </a:solidFill>
                <a:latin typeface="Times New Roman" panose="02020603050405020304" pitchFamily="18" charset="0"/>
              </a:rPr>
              <a:t>用卡诺图化简多输出函数：</a:t>
            </a:r>
            <a:endParaRPr lang="zh-CN" altLang="en-US" sz="2400" b="1" dirty="0">
              <a:solidFill>
                <a:schemeClr val="tx1"/>
              </a:solidFill>
              <a:latin typeface="Times New Roman" panose="02020603050405020304" pitchFamily="18" charset="0"/>
            </a:endParaRPr>
          </a:p>
        </p:txBody>
      </p:sp>
      <p:sp>
        <p:nvSpPr>
          <p:cNvPr id="99334" name="Rectangle 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9335"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19486" y="4299454"/>
            <a:ext cx="5779509" cy="1731414"/>
          </a:xfrm>
          <a:prstGeom prst="rect">
            <a:avLst/>
          </a:prstGeom>
        </p:spPr>
      </p:pic>
      <p:sp>
        <p:nvSpPr>
          <p:cNvPr id="10" name="PA-圆角矩形 1"/>
          <p:cNvSpPr/>
          <p:nvPr>
            <p:custDataLst>
              <p:tags r:id="rId2"/>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3" name="Text Box 3"/>
          <p:cNvSpPr txBox="1">
            <a:spLocks noChangeArrowheads="1"/>
          </p:cNvSpPr>
          <p:nvPr/>
        </p:nvSpPr>
        <p:spPr bwMode="auto">
          <a:xfrm>
            <a:off x="932395" y="1481941"/>
            <a:ext cx="5675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4. </a:t>
            </a:r>
            <a:r>
              <a:rPr lang="zh-CN" altLang="en-US" dirty="0"/>
              <a:t>多输出函数的化简 </a:t>
            </a:r>
            <a:endParaRPr lang="zh-CN" altLang="en-US"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3188"/>
                                        </p:tgtEl>
                                        <p:attrNameLst>
                                          <p:attrName>style.visibility</p:attrName>
                                        </p:attrNameLst>
                                      </p:cBhvr>
                                      <p:to>
                                        <p:strVal val="visible"/>
                                      </p:to>
                                    </p:set>
                                    <p:animEffect transition="in" filter="fade">
                                      <p:cBhvr>
                                        <p:cTn id="12" dur="1000"/>
                                        <p:tgtEl>
                                          <p:spTgt spid="93188"/>
                                        </p:tgtEl>
                                      </p:cBhvr>
                                    </p:animEffect>
                                    <p:anim calcmode="lin" valueType="num">
                                      <p:cBhvr>
                                        <p:cTn id="13" dur="1000" fill="hold"/>
                                        <p:tgtEl>
                                          <p:spTgt spid="93188"/>
                                        </p:tgtEl>
                                        <p:attrNameLst>
                                          <p:attrName>ppt_x</p:attrName>
                                        </p:attrNameLst>
                                      </p:cBhvr>
                                      <p:tavLst>
                                        <p:tav tm="0">
                                          <p:val>
                                            <p:strVal val="#ppt_x"/>
                                          </p:val>
                                        </p:tav>
                                        <p:tav tm="100000">
                                          <p:val>
                                            <p:strVal val="#ppt_x"/>
                                          </p:val>
                                        </p:tav>
                                      </p:tavLst>
                                    </p:anim>
                                    <p:anim calcmode="lin" valueType="num">
                                      <p:cBhvr>
                                        <p:cTn id="14" dur="1000" fill="hold"/>
                                        <p:tgtEl>
                                          <p:spTgt spid="9318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189"/>
                                        </p:tgtEl>
                                        <p:attrNameLst>
                                          <p:attrName>style.visibility</p:attrName>
                                        </p:attrNameLst>
                                      </p:cBhvr>
                                      <p:to>
                                        <p:strVal val="visible"/>
                                      </p:to>
                                    </p:set>
                                    <p:anim calcmode="lin" valueType="num">
                                      <p:cBhvr additive="base">
                                        <p:cTn id="19" dur="500" fill="hold"/>
                                        <p:tgtEl>
                                          <p:spTgt spid="93189"/>
                                        </p:tgtEl>
                                        <p:attrNameLst>
                                          <p:attrName>ppt_x</p:attrName>
                                        </p:attrNameLst>
                                      </p:cBhvr>
                                      <p:tavLst>
                                        <p:tav tm="0">
                                          <p:val>
                                            <p:strVal val="#ppt_x"/>
                                          </p:val>
                                        </p:tav>
                                        <p:tav tm="100000">
                                          <p:val>
                                            <p:strVal val="#ppt_x"/>
                                          </p:val>
                                        </p:tav>
                                      </p:tavLst>
                                    </p:anim>
                                    <p:anim calcmode="lin" valueType="num">
                                      <p:cBhvr additive="base">
                                        <p:cTn id="20" dur="500" fill="hold"/>
                                        <p:tgtEl>
                                          <p:spTgt spid="9318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p:bldP spid="93189" grpId="0" autoUpdateAnimBg="0"/>
      <p:bldP spid="1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01386"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7" name="Rectangle 8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81"/>
          <p:cNvSpPr>
            <a:spLocks noChangeArrowheads="1"/>
          </p:cNvSpPr>
          <p:nvPr/>
        </p:nvSpPr>
        <p:spPr bwMode="auto">
          <a:xfrm>
            <a:off x="0" y="1874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4000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9" name="Rectangle 82"/>
          <p:cNvSpPr>
            <a:spLocks noChangeArrowheads="1"/>
          </p:cNvSpPr>
          <p:nvPr/>
        </p:nvSpPr>
        <p:spPr bwMode="auto">
          <a:xfrm>
            <a:off x="0" y="3255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4000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2" name="PA-圆角矩形 1"/>
          <p:cNvSpPr/>
          <p:nvPr>
            <p:custDataLst>
              <p:tags r:id="rId1"/>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rotWithShape="1">
          <a:blip r:embed="rId2"/>
          <a:srcRect r="66325"/>
          <a:stretch>
            <a:fillRect/>
          </a:stretch>
        </p:blipFill>
        <p:spPr>
          <a:xfrm>
            <a:off x="1392800" y="3040029"/>
            <a:ext cx="3192814" cy="3322079"/>
          </a:xfrm>
          <a:prstGeom prst="rect">
            <a:avLst/>
          </a:prstGeom>
        </p:spPr>
      </p:pic>
      <p:pic>
        <p:nvPicPr>
          <p:cNvPr id="18" name="图片 17"/>
          <p:cNvPicPr>
            <a:picLocks noChangeAspect="1"/>
          </p:cNvPicPr>
          <p:nvPr/>
        </p:nvPicPr>
        <p:blipFill rotWithShape="1">
          <a:blip r:embed="rId2"/>
          <a:srcRect l="34708" r="32650"/>
          <a:stretch>
            <a:fillRect/>
          </a:stretch>
        </p:blipFill>
        <p:spPr>
          <a:xfrm>
            <a:off x="4716241" y="3040029"/>
            <a:ext cx="3094891" cy="3322079"/>
          </a:xfrm>
          <a:prstGeom prst="rect">
            <a:avLst/>
          </a:prstGeom>
        </p:spPr>
      </p:pic>
      <p:pic>
        <p:nvPicPr>
          <p:cNvPr id="19" name="图片 18"/>
          <p:cNvPicPr>
            <a:picLocks noChangeAspect="1"/>
          </p:cNvPicPr>
          <p:nvPr/>
        </p:nvPicPr>
        <p:blipFill rotWithShape="1">
          <a:blip r:embed="rId2"/>
          <a:srcRect l="69267" r="210"/>
          <a:stretch>
            <a:fillRect/>
          </a:stretch>
        </p:blipFill>
        <p:spPr>
          <a:xfrm>
            <a:off x="8012888" y="3040028"/>
            <a:ext cx="2893924" cy="3322079"/>
          </a:xfrm>
          <a:prstGeom prst="rect">
            <a:avLst/>
          </a:prstGeom>
        </p:spPr>
      </p:pic>
      <p:sp>
        <p:nvSpPr>
          <p:cNvPr id="20" name="TextBox 10"/>
          <p:cNvSpPr txBox="1">
            <a:spLocks noChangeArrowheads="1"/>
          </p:cNvSpPr>
          <p:nvPr/>
        </p:nvSpPr>
        <p:spPr bwMode="auto">
          <a:xfrm>
            <a:off x="1616366" y="2097206"/>
            <a:ext cx="50444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解： </a:t>
            </a:r>
            <a:r>
              <a:rPr lang="en-US" altLang="zh-CN" sz="2400" b="1" dirty="0">
                <a:solidFill>
                  <a:schemeClr val="tx1"/>
                </a:solidFill>
                <a:latin typeface="Times New Roman" panose="02020603050405020304" pitchFamily="18" charset="0"/>
                <a:cs typeface="Times New Roman" panose="02020603050405020304" pitchFamily="18" charset="0"/>
              </a:rPr>
              <a:t>1</a:t>
            </a:r>
            <a:r>
              <a:rPr lang="zh-CN" altLang="en-US" sz="2400" b="1" dirty="0">
                <a:solidFill>
                  <a:schemeClr val="tx1"/>
                </a:solidFill>
                <a:latin typeface="Times New Roman" panose="02020603050405020304" pitchFamily="18" charset="0"/>
                <a:cs typeface="Times New Roman" panose="02020603050405020304" pitchFamily="18" charset="0"/>
              </a:rPr>
              <a:t>）</a:t>
            </a:r>
            <a:r>
              <a:rPr lang="zh-CN" altLang="zh-CN" sz="2400" b="1" dirty="0">
                <a:solidFill>
                  <a:schemeClr val="tx1"/>
                </a:solidFill>
              </a:rPr>
              <a:t>画出</a:t>
            </a:r>
            <a:r>
              <a:rPr lang="en-US" altLang="zh-CN" sz="2400" b="1" i="1" dirty="0">
                <a:solidFill>
                  <a:schemeClr val="tx1"/>
                </a:solidFill>
                <a:latin typeface="+mj-lt"/>
              </a:rPr>
              <a:t>F</a:t>
            </a:r>
            <a:r>
              <a:rPr lang="en-US" altLang="zh-CN" sz="2400" b="1" baseline="-25000" dirty="0">
                <a:solidFill>
                  <a:schemeClr val="tx1"/>
                </a:solidFill>
                <a:latin typeface="+mj-lt"/>
              </a:rPr>
              <a:t>1</a:t>
            </a:r>
            <a:r>
              <a:rPr lang="zh-CN" altLang="en-US" sz="2400" b="1" dirty="0">
                <a:solidFill>
                  <a:schemeClr val="tx1"/>
                </a:solidFill>
                <a:latin typeface="+mj-lt"/>
              </a:rPr>
              <a:t>、</a:t>
            </a:r>
            <a:r>
              <a:rPr lang="en-US" altLang="zh-CN" sz="2400" b="1" i="1" dirty="0">
                <a:solidFill>
                  <a:schemeClr val="tx1"/>
                </a:solidFill>
                <a:latin typeface="+mj-lt"/>
              </a:rPr>
              <a:t>F</a:t>
            </a:r>
            <a:r>
              <a:rPr lang="en-US" altLang="zh-CN" sz="2400" b="1" baseline="-25000" dirty="0">
                <a:solidFill>
                  <a:schemeClr val="tx1"/>
                </a:solidFill>
                <a:latin typeface="+mj-lt"/>
              </a:rPr>
              <a:t>2</a:t>
            </a:r>
            <a:r>
              <a:rPr lang="zh-CN" altLang="en-US" sz="2400" b="1" dirty="0">
                <a:solidFill>
                  <a:schemeClr val="tx1"/>
                </a:solidFill>
                <a:latin typeface="+mj-lt"/>
              </a:rPr>
              <a:t>、</a:t>
            </a:r>
            <a:r>
              <a:rPr lang="en-US" altLang="zh-CN" sz="2400" b="1" i="1" dirty="0">
                <a:solidFill>
                  <a:schemeClr val="tx1"/>
                </a:solidFill>
                <a:latin typeface="+mj-lt"/>
              </a:rPr>
              <a:t>F</a:t>
            </a:r>
            <a:r>
              <a:rPr lang="en-US" altLang="zh-CN" sz="2400" b="1" baseline="-25000" dirty="0">
                <a:solidFill>
                  <a:schemeClr val="tx1"/>
                </a:solidFill>
                <a:latin typeface="+mj-lt"/>
              </a:rPr>
              <a:t>3</a:t>
            </a:r>
            <a:r>
              <a:rPr lang="zh-CN" altLang="zh-CN" sz="2400" b="1" dirty="0">
                <a:solidFill>
                  <a:schemeClr val="tx1"/>
                </a:solidFill>
              </a:rPr>
              <a:t>的卡诺图</a:t>
            </a:r>
            <a:r>
              <a:rPr lang="zh-CN" altLang="en-US" sz="2400" b="1" dirty="0">
                <a:solidFill>
                  <a:schemeClr val="tx1"/>
                </a:solidFill>
              </a:rPr>
              <a:t>。</a:t>
            </a:r>
            <a:endParaRPr lang="zh-CN" altLang="en-US" sz="2400" b="1" dirty="0">
              <a:solidFill>
                <a:schemeClr val="tx1"/>
              </a:solidFill>
            </a:endParaRPr>
          </a:p>
        </p:txBody>
      </p:sp>
      <p:sp>
        <p:nvSpPr>
          <p:cNvPr id="21" name="TextBox 10"/>
          <p:cNvSpPr txBox="1">
            <a:spLocks noChangeArrowheads="1"/>
          </p:cNvSpPr>
          <p:nvPr/>
        </p:nvSpPr>
        <p:spPr bwMode="auto">
          <a:xfrm>
            <a:off x="2366554" y="2557645"/>
            <a:ext cx="6099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Times New Roman" panose="02020603050405020304" pitchFamily="18" charset="0"/>
                <a:cs typeface="Times New Roman" panose="02020603050405020304" pitchFamily="18" charset="0"/>
              </a:rPr>
              <a:t>2</a:t>
            </a:r>
            <a:r>
              <a:rPr lang="zh-CN" altLang="en-US"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rPr>
              <a:t>使用圈</a:t>
            </a:r>
            <a:r>
              <a:rPr lang="en-US" altLang="zh-CN" sz="2400" b="1" dirty="0">
                <a:solidFill>
                  <a:schemeClr val="tx1"/>
                </a:solidFill>
              </a:rPr>
              <a:t>1</a:t>
            </a:r>
            <a:r>
              <a:rPr lang="zh-CN" altLang="en-US" sz="2400" b="1" dirty="0">
                <a:solidFill>
                  <a:schemeClr val="tx1"/>
                </a:solidFill>
              </a:rPr>
              <a:t>法，按尽量圈公共项的原则画圈。</a:t>
            </a:r>
            <a:endParaRPr lang="zh-CN" altLang="en-US" sz="2400" b="1" dirty="0">
              <a:solidFill>
                <a:schemeClr val="tx1"/>
              </a:solidFill>
            </a:endParaRPr>
          </a:p>
        </p:txBody>
      </p:sp>
      <p:sp>
        <p:nvSpPr>
          <p:cNvPr id="2" name="Text Box 3"/>
          <p:cNvSpPr txBox="1">
            <a:spLocks noChangeArrowheads="1"/>
          </p:cNvSpPr>
          <p:nvPr/>
        </p:nvSpPr>
        <p:spPr bwMode="auto">
          <a:xfrm>
            <a:off x="932395" y="1481941"/>
            <a:ext cx="5675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4. </a:t>
            </a:r>
            <a:r>
              <a:rPr lang="zh-CN" altLang="en-US" dirty="0"/>
              <a:t>多输出函数的化简 </a:t>
            </a:r>
            <a:endParaRPr lang="zh-CN" altLang="en-US" dirty="0"/>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
        <p:nvSpPr>
          <p:cNvPr id="4" name="圆角矩形 10"/>
          <p:cNvSpPr/>
          <p:nvPr/>
        </p:nvSpPr>
        <p:spPr>
          <a:xfrm>
            <a:off x="2007935" y="4204977"/>
            <a:ext cx="1041146" cy="979200"/>
          </a:xfrm>
          <a:prstGeom prst="roundRect">
            <a:avLst>
              <a:gd name="adj" fmla="val 36612"/>
            </a:avLst>
          </a:prstGeom>
          <a:no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圆角矩形 10"/>
          <p:cNvSpPr/>
          <p:nvPr/>
        </p:nvSpPr>
        <p:spPr>
          <a:xfrm>
            <a:off x="3709323" y="5336577"/>
            <a:ext cx="332590" cy="682012"/>
          </a:xfrm>
          <a:prstGeom prst="roundRect">
            <a:avLst>
              <a:gd name="adj" fmla="val 36612"/>
            </a:avLst>
          </a:prstGeom>
          <a:no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a:off x="3617843" y="5890591"/>
            <a:ext cx="563218" cy="15239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圆角矩形 10"/>
          <p:cNvSpPr/>
          <p:nvPr/>
        </p:nvSpPr>
        <p:spPr>
          <a:xfrm>
            <a:off x="3709323" y="3312293"/>
            <a:ext cx="325964" cy="763803"/>
          </a:xfrm>
          <a:prstGeom prst="roundRect">
            <a:avLst>
              <a:gd name="adj" fmla="val 34699"/>
            </a:avLst>
          </a:prstGeom>
          <a:no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p:cNvSpPr/>
          <p:nvPr/>
        </p:nvSpPr>
        <p:spPr>
          <a:xfrm>
            <a:off x="3617843" y="3139179"/>
            <a:ext cx="563218" cy="34056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7" name="图片 16"/>
          <p:cNvPicPr>
            <a:picLocks noChangeAspect="1"/>
          </p:cNvPicPr>
          <p:nvPr/>
        </p:nvPicPr>
        <p:blipFill rotWithShape="1">
          <a:blip r:embed="rId2"/>
          <a:srcRect l="25258" t="9272" r="72199" b="84228"/>
          <a:stretch>
            <a:fillRect/>
          </a:stretch>
        </p:blipFill>
        <p:spPr>
          <a:xfrm>
            <a:off x="3778782" y="3357392"/>
            <a:ext cx="241110" cy="215932"/>
          </a:xfrm>
          <a:prstGeom prst="rect">
            <a:avLst/>
          </a:prstGeom>
        </p:spPr>
      </p:pic>
      <p:sp>
        <p:nvSpPr>
          <p:cNvPr id="22" name="圆角矩形 10"/>
          <p:cNvSpPr/>
          <p:nvPr/>
        </p:nvSpPr>
        <p:spPr>
          <a:xfrm>
            <a:off x="5319600" y="4220404"/>
            <a:ext cx="1041146" cy="979200"/>
          </a:xfrm>
          <a:prstGeom prst="roundRect">
            <a:avLst>
              <a:gd name="adj" fmla="val 36612"/>
            </a:avLst>
          </a:prstGeom>
          <a:no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圆角矩形 10"/>
          <p:cNvSpPr/>
          <p:nvPr/>
        </p:nvSpPr>
        <p:spPr>
          <a:xfrm>
            <a:off x="7072500" y="5326247"/>
            <a:ext cx="332590" cy="647591"/>
          </a:xfrm>
          <a:prstGeom prst="roundRect">
            <a:avLst>
              <a:gd name="adj" fmla="val 36612"/>
            </a:avLst>
          </a:prstGeom>
          <a:no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23"/>
          <p:cNvSpPr/>
          <p:nvPr/>
        </p:nvSpPr>
        <p:spPr>
          <a:xfrm>
            <a:off x="6981020" y="5880262"/>
            <a:ext cx="563218" cy="15239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圆角矩形 10"/>
          <p:cNvSpPr/>
          <p:nvPr/>
        </p:nvSpPr>
        <p:spPr>
          <a:xfrm>
            <a:off x="7065874" y="3301964"/>
            <a:ext cx="332590" cy="763803"/>
          </a:xfrm>
          <a:prstGeom prst="roundRect">
            <a:avLst>
              <a:gd name="adj" fmla="val 21451"/>
            </a:avLst>
          </a:prstGeom>
          <a:no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p:cNvSpPr/>
          <p:nvPr/>
        </p:nvSpPr>
        <p:spPr>
          <a:xfrm>
            <a:off x="6981020" y="3128850"/>
            <a:ext cx="563218" cy="34056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7" name="图片 26"/>
          <p:cNvPicPr>
            <a:picLocks noChangeAspect="1"/>
          </p:cNvPicPr>
          <p:nvPr/>
        </p:nvPicPr>
        <p:blipFill rotWithShape="1">
          <a:blip r:embed="rId2"/>
          <a:srcRect l="25258" t="9272" r="72199" b="84228"/>
          <a:stretch>
            <a:fillRect/>
          </a:stretch>
        </p:blipFill>
        <p:spPr>
          <a:xfrm>
            <a:off x="7141959" y="3347063"/>
            <a:ext cx="241110" cy="215932"/>
          </a:xfrm>
          <a:prstGeom prst="rect">
            <a:avLst/>
          </a:prstGeom>
        </p:spPr>
      </p:pic>
      <p:sp>
        <p:nvSpPr>
          <p:cNvPr id="28" name="圆角矩形 10"/>
          <p:cNvSpPr/>
          <p:nvPr/>
        </p:nvSpPr>
        <p:spPr>
          <a:xfrm>
            <a:off x="8654564" y="4185270"/>
            <a:ext cx="1041146" cy="979200"/>
          </a:xfrm>
          <a:prstGeom prst="roundRect">
            <a:avLst>
              <a:gd name="adj" fmla="val 36612"/>
            </a:avLst>
          </a:prstGeom>
          <a:no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圆角矩形 10"/>
          <p:cNvSpPr/>
          <p:nvPr/>
        </p:nvSpPr>
        <p:spPr>
          <a:xfrm>
            <a:off x="10393464" y="5312180"/>
            <a:ext cx="332590" cy="661657"/>
          </a:xfrm>
          <a:prstGeom prst="roundRect">
            <a:avLst>
              <a:gd name="adj" fmla="val 36612"/>
            </a:avLst>
          </a:prstGeom>
          <a:no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矩形 29"/>
          <p:cNvSpPr/>
          <p:nvPr/>
        </p:nvSpPr>
        <p:spPr>
          <a:xfrm>
            <a:off x="10301984" y="5866195"/>
            <a:ext cx="563218" cy="15239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圆角矩形 10"/>
          <p:cNvSpPr/>
          <p:nvPr/>
        </p:nvSpPr>
        <p:spPr>
          <a:xfrm>
            <a:off x="10393464" y="3273830"/>
            <a:ext cx="325964" cy="763803"/>
          </a:xfrm>
          <a:prstGeom prst="roundRect">
            <a:avLst>
              <a:gd name="adj" fmla="val 34699"/>
            </a:avLst>
          </a:prstGeom>
          <a:no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矩形 31"/>
          <p:cNvSpPr/>
          <p:nvPr/>
        </p:nvSpPr>
        <p:spPr>
          <a:xfrm>
            <a:off x="10301984" y="3114783"/>
            <a:ext cx="563218" cy="34056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33" name="图片 32"/>
          <p:cNvPicPr>
            <a:picLocks noChangeAspect="1"/>
          </p:cNvPicPr>
          <p:nvPr/>
        </p:nvPicPr>
        <p:blipFill rotWithShape="1">
          <a:blip r:embed="rId2"/>
          <a:srcRect l="25258" t="9272" r="72199" b="84228"/>
          <a:stretch>
            <a:fillRect/>
          </a:stretch>
        </p:blipFill>
        <p:spPr>
          <a:xfrm>
            <a:off x="10462923" y="3332996"/>
            <a:ext cx="241110" cy="215932"/>
          </a:xfrm>
          <a:prstGeom prst="rect">
            <a:avLst/>
          </a:prstGeom>
        </p:spPr>
      </p:pic>
      <p:sp>
        <p:nvSpPr>
          <p:cNvPr id="34" name="圆角矩形 14"/>
          <p:cNvSpPr/>
          <p:nvPr/>
        </p:nvSpPr>
        <p:spPr>
          <a:xfrm>
            <a:off x="3129711" y="5317850"/>
            <a:ext cx="964117" cy="386661"/>
          </a:xfrm>
          <a:prstGeom prst="roundRect">
            <a:avLst>
              <a:gd name="adj" fmla="val 43069"/>
            </a:avLst>
          </a:prstGeom>
          <a:noFill/>
          <a:ln w="3810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圆角矩形 14"/>
          <p:cNvSpPr/>
          <p:nvPr/>
        </p:nvSpPr>
        <p:spPr>
          <a:xfrm>
            <a:off x="9794757" y="5302086"/>
            <a:ext cx="990000" cy="386661"/>
          </a:xfrm>
          <a:prstGeom prst="roundRect">
            <a:avLst>
              <a:gd name="adj" fmla="val 43069"/>
            </a:avLst>
          </a:prstGeom>
          <a:noFill/>
          <a:ln w="3810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 calcmode="lin" valueType="num">
                                      <p:cBhvr>
                                        <p:cTn id="18" dur="500" fill="hold"/>
                                        <p:tgtEl>
                                          <p:spTgt spid="14"/>
                                        </p:tgtEl>
                                        <p:attrNameLst>
                                          <p:attrName>style.rotation</p:attrName>
                                        </p:attrNameLst>
                                      </p:cBhvr>
                                      <p:tavLst>
                                        <p:tav tm="0">
                                          <p:val>
                                            <p:fltVal val="360"/>
                                          </p:val>
                                        </p:tav>
                                        <p:tav tm="100000">
                                          <p:val>
                                            <p:fltVal val="0"/>
                                          </p:val>
                                        </p:tav>
                                      </p:tavLst>
                                    </p:anim>
                                    <p:animEffect transition="in" filter="fade">
                                      <p:cBhvr>
                                        <p:cTn id="19" dur="500"/>
                                        <p:tgtEl>
                                          <p:spTgt spid="14"/>
                                        </p:tgtEl>
                                      </p:cBhvr>
                                    </p:animEffect>
                                  </p:childTnLst>
                                </p:cTn>
                              </p:par>
                              <p:par>
                                <p:cTn id="20" presetID="49" presetClass="entr" presetSubtype="0" decel="10000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 calcmode="lin" valueType="num">
                                      <p:cBhvr>
                                        <p:cTn id="24" dur="500" fill="hold"/>
                                        <p:tgtEl>
                                          <p:spTgt spid="17"/>
                                        </p:tgtEl>
                                        <p:attrNameLst>
                                          <p:attrName>style.rotation</p:attrName>
                                        </p:attrNameLst>
                                      </p:cBhvr>
                                      <p:tavLst>
                                        <p:tav tm="0">
                                          <p:val>
                                            <p:fltVal val="360"/>
                                          </p:val>
                                        </p:tav>
                                        <p:tav tm="100000">
                                          <p:val>
                                            <p:fltVal val="0"/>
                                          </p:val>
                                        </p:tav>
                                      </p:tavLst>
                                    </p:anim>
                                    <p:animEffect transition="in" filter="fade">
                                      <p:cBhvr>
                                        <p:cTn id="25" dur="500"/>
                                        <p:tgtEl>
                                          <p:spTgt spid="17"/>
                                        </p:tgtEl>
                                      </p:cBhvr>
                                    </p:animEffect>
                                  </p:childTnLst>
                                </p:cTn>
                              </p:par>
                            </p:childTnLst>
                          </p:cTn>
                        </p:par>
                        <p:par>
                          <p:cTn id="26" fill="hold">
                            <p:stCondLst>
                              <p:cond delay="500"/>
                            </p:stCondLst>
                            <p:childTnLst>
                              <p:par>
                                <p:cTn id="27" presetID="49" presetClass="entr" presetSubtype="0"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 calcmode="lin" valueType="num">
                                      <p:cBhvr>
                                        <p:cTn id="31" dur="500" fill="hold"/>
                                        <p:tgtEl>
                                          <p:spTgt spid="18"/>
                                        </p:tgtEl>
                                        <p:attrNameLst>
                                          <p:attrName>style.rotation</p:attrName>
                                        </p:attrNameLst>
                                      </p:cBhvr>
                                      <p:tavLst>
                                        <p:tav tm="0">
                                          <p:val>
                                            <p:fltVal val="360"/>
                                          </p:val>
                                        </p:tav>
                                        <p:tav tm="100000">
                                          <p:val>
                                            <p:fltVal val="0"/>
                                          </p:val>
                                        </p:tav>
                                      </p:tavLst>
                                    </p:anim>
                                    <p:animEffect transition="in" filter="fade">
                                      <p:cBhvr>
                                        <p:cTn id="32" dur="500"/>
                                        <p:tgtEl>
                                          <p:spTgt spid="18"/>
                                        </p:tgtEl>
                                      </p:cBhvr>
                                    </p:animEffect>
                                  </p:childTnLst>
                                </p:cTn>
                              </p:par>
                              <p:par>
                                <p:cTn id="33" presetID="49" presetClass="entr" presetSubtype="0" decel="10000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 calcmode="lin" valueType="num">
                                      <p:cBhvr>
                                        <p:cTn id="37" dur="500" fill="hold"/>
                                        <p:tgtEl>
                                          <p:spTgt spid="27"/>
                                        </p:tgtEl>
                                        <p:attrNameLst>
                                          <p:attrName>style.rotation</p:attrName>
                                        </p:attrNameLst>
                                      </p:cBhvr>
                                      <p:tavLst>
                                        <p:tav tm="0">
                                          <p:val>
                                            <p:fltVal val="360"/>
                                          </p:val>
                                        </p:tav>
                                        <p:tav tm="100000">
                                          <p:val>
                                            <p:fltVal val="0"/>
                                          </p:val>
                                        </p:tav>
                                      </p:tavLst>
                                    </p:anim>
                                    <p:animEffect transition="in" filter="fade">
                                      <p:cBhvr>
                                        <p:cTn id="38" dur="500"/>
                                        <p:tgtEl>
                                          <p:spTgt spid="27"/>
                                        </p:tgtEl>
                                      </p:cBhvr>
                                    </p:animEffect>
                                  </p:childTnLst>
                                </p:cTn>
                              </p:par>
                            </p:childTnLst>
                          </p:cTn>
                        </p:par>
                        <p:par>
                          <p:cTn id="39" fill="hold">
                            <p:stCondLst>
                              <p:cond delay="1000"/>
                            </p:stCondLst>
                            <p:childTnLst>
                              <p:par>
                                <p:cTn id="40" presetID="49" presetClass="entr" presetSubtype="0" decel="100000"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 calcmode="lin" valueType="num">
                                      <p:cBhvr>
                                        <p:cTn id="44" dur="500" fill="hold"/>
                                        <p:tgtEl>
                                          <p:spTgt spid="19"/>
                                        </p:tgtEl>
                                        <p:attrNameLst>
                                          <p:attrName>style.rotation</p:attrName>
                                        </p:attrNameLst>
                                      </p:cBhvr>
                                      <p:tavLst>
                                        <p:tav tm="0">
                                          <p:val>
                                            <p:fltVal val="360"/>
                                          </p:val>
                                        </p:tav>
                                        <p:tav tm="100000">
                                          <p:val>
                                            <p:fltVal val="0"/>
                                          </p:val>
                                        </p:tav>
                                      </p:tavLst>
                                    </p:anim>
                                    <p:animEffect transition="in" filter="fade">
                                      <p:cBhvr>
                                        <p:cTn id="45" dur="500"/>
                                        <p:tgtEl>
                                          <p:spTgt spid="19"/>
                                        </p:tgtEl>
                                      </p:cBhvr>
                                    </p:animEffect>
                                  </p:childTnLst>
                                </p:cTn>
                              </p:par>
                              <p:par>
                                <p:cTn id="46" presetID="49" presetClass="entr" presetSubtype="0" decel="10000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 calcmode="lin" valueType="num">
                                      <p:cBhvr>
                                        <p:cTn id="50" dur="500" fill="hold"/>
                                        <p:tgtEl>
                                          <p:spTgt spid="33"/>
                                        </p:tgtEl>
                                        <p:attrNameLst>
                                          <p:attrName>style.rotation</p:attrName>
                                        </p:attrNameLst>
                                      </p:cBhvr>
                                      <p:tavLst>
                                        <p:tav tm="0">
                                          <p:val>
                                            <p:fltVal val="360"/>
                                          </p:val>
                                        </p:tav>
                                        <p:tav tm="100000">
                                          <p:val>
                                            <p:fltVal val="0"/>
                                          </p:val>
                                        </p:tav>
                                      </p:tavLst>
                                    </p:anim>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heel(1)">
                                      <p:cBhvr>
                                        <p:cTn id="56" dur="1000"/>
                                        <p:tgtEl>
                                          <p:spTgt spid="4"/>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heel(1)">
                                      <p:cBhvr>
                                        <p:cTn id="59" dur="1000"/>
                                        <p:tgtEl>
                                          <p:spTgt spid="22"/>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heel(1)">
                                      <p:cBhvr>
                                        <p:cTn id="62" dur="10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heel(1)">
                                      <p:cBhvr>
                                        <p:cTn id="67" dur="1000"/>
                                        <p:tgtEl>
                                          <p:spTgt spid="10"/>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heel(1)">
                                      <p:cBhvr>
                                        <p:cTn id="70" dur="1000"/>
                                        <p:tgtEl>
                                          <p:spTgt spid="16"/>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1000"/>
                                        <p:tgtEl>
                                          <p:spTgt spid="23"/>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heel(1)">
                                      <p:cBhvr>
                                        <p:cTn id="76" dur="1000"/>
                                        <p:tgtEl>
                                          <p:spTgt spid="25"/>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1000"/>
                                        <p:tgtEl>
                                          <p:spTgt spid="29"/>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heel(1)">
                                      <p:cBhvr>
                                        <p:cTn id="82" dur="10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heel(1)">
                                      <p:cBhvr>
                                        <p:cTn id="87" dur="1000"/>
                                        <p:tgtEl>
                                          <p:spTgt spid="34"/>
                                        </p:tgtEl>
                                      </p:cBhvr>
                                    </p:animEffect>
                                  </p:childTnLst>
                                </p:cTn>
                              </p:par>
                              <p:par>
                                <p:cTn id="88" presetID="21" presetClass="entr" presetSubtype="1"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heel(1)">
                                      <p:cBhvr>
                                        <p:cTn id="90"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 grpId="0" animBg="1"/>
      <p:bldP spid="10" grpId="0" animBg="1"/>
      <p:bldP spid="16" grpId="0" animBg="1"/>
      <p:bldP spid="22" grpId="0" animBg="1"/>
      <p:bldP spid="23" grpId="0" animBg="1"/>
      <p:bldP spid="25" grpId="0" animBg="1"/>
      <p:bldP spid="28" grpId="0" animBg="1"/>
      <p:bldP spid="29" grpId="0" animBg="1"/>
      <p:bldP spid="31" grpId="0" animBg="1"/>
      <p:bldP spid="34" grpId="0" animBg="1"/>
      <p:bldP spid="3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7785117" y="3768400"/>
            <a:ext cx="970667" cy="959211"/>
          </a:xfrm>
          <a:prstGeom prst="ellipse">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椭圆 17"/>
          <p:cNvSpPr/>
          <p:nvPr/>
        </p:nvSpPr>
        <p:spPr>
          <a:xfrm>
            <a:off x="7036526" y="3257006"/>
            <a:ext cx="644434" cy="731520"/>
          </a:xfrm>
          <a:prstGeom prst="ellipse">
            <a:avLst/>
          </a:prstGeom>
          <a:ln w="19050">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圆角矩形 14"/>
          <p:cNvSpPr/>
          <p:nvPr/>
        </p:nvSpPr>
        <p:spPr>
          <a:xfrm>
            <a:off x="6043748" y="2549555"/>
            <a:ext cx="792485" cy="2222742"/>
          </a:xfrm>
          <a:prstGeom prst="roundRect">
            <a:avLst/>
          </a:prstGeom>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圆角矩形 10"/>
          <p:cNvSpPr/>
          <p:nvPr/>
        </p:nvSpPr>
        <p:spPr>
          <a:xfrm>
            <a:off x="4214951" y="2549555"/>
            <a:ext cx="1628503" cy="2222742"/>
          </a:xfrm>
          <a:prstGeom prst="roundRect">
            <a:avLst/>
          </a:prstGeom>
          <a:ln w="1905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96420" y="2802344"/>
            <a:ext cx="5255207" cy="1810669"/>
          </a:xfrm>
          <a:prstGeom prst="rect">
            <a:avLst/>
          </a:prstGeom>
        </p:spPr>
      </p:pic>
      <p:sp>
        <p:nvSpPr>
          <p:cNvPr id="8" name="PA-圆角矩形 1"/>
          <p:cNvSpPr/>
          <p:nvPr>
            <p:custDataLst>
              <p:tags r:id="rId2"/>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7" name="TextBox 10"/>
          <p:cNvSpPr txBox="1">
            <a:spLocks noChangeArrowheads="1"/>
          </p:cNvSpPr>
          <p:nvPr/>
        </p:nvSpPr>
        <p:spPr bwMode="auto">
          <a:xfrm>
            <a:off x="1855087" y="2087890"/>
            <a:ext cx="6099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Times New Roman" panose="02020603050405020304" pitchFamily="18" charset="0"/>
                <a:cs typeface="Times New Roman" panose="02020603050405020304" pitchFamily="18" charset="0"/>
              </a:rPr>
              <a:t>3</a:t>
            </a:r>
            <a:r>
              <a:rPr lang="zh-CN" altLang="en-US"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rPr>
              <a:t>写出表达式。</a:t>
            </a:r>
            <a:endParaRPr lang="zh-CN" altLang="en-US" sz="2400" b="1" dirty="0">
              <a:solidFill>
                <a:schemeClr val="tx1"/>
              </a:solidFill>
            </a:endParaRPr>
          </a:p>
        </p:txBody>
      </p:sp>
      <p:sp>
        <p:nvSpPr>
          <p:cNvPr id="10" name="TextBox 10"/>
          <p:cNvSpPr txBox="1">
            <a:spLocks noChangeArrowheads="1"/>
          </p:cNvSpPr>
          <p:nvPr/>
        </p:nvSpPr>
        <p:spPr bwMode="auto">
          <a:xfrm>
            <a:off x="1365129" y="5164183"/>
            <a:ext cx="32678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Times New Roman" panose="02020603050405020304" pitchFamily="18" charset="0"/>
                <a:cs typeface="Times New Roman" panose="02020603050405020304" pitchFamily="18" charset="0"/>
              </a:rPr>
              <a:t>3</a:t>
            </a:r>
            <a:r>
              <a:rPr lang="zh-CN" altLang="en-US" sz="2400" b="1" dirty="0">
                <a:solidFill>
                  <a:schemeClr val="tx1"/>
                </a:solidFill>
                <a:latin typeface="Times New Roman" panose="02020603050405020304" pitchFamily="18" charset="0"/>
                <a:cs typeface="Times New Roman" panose="02020603050405020304" pitchFamily="18" charset="0"/>
              </a:rPr>
              <a:t>个输出函数所共有</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a:xfrm flipV="1">
            <a:off x="3222171" y="4693920"/>
            <a:ext cx="992780" cy="47026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5190308" y="4789954"/>
            <a:ext cx="992780" cy="47026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0"/>
          <p:cNvSpPr txBox="1">
            <a:spLocks noChangeArrowheads="1"/>
          </p:cNvSpPr>
          <p:nvPr/>
        </p:nvSpPr>
        <p:spPr bwMode="auto">
          <a:xfrm>
            <a:off x="4420817" y="5188416"/>
            <a:ext cx="2231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Times New Roman" panose="02020603050405020304" pitchFamily="18" charset="0"/>
                <a:cs typeface="Times New Roman" panose="02020603050405020304" pitchFamily="18" charset="0"/>
              </a:rPr>
              <a:t>F1</a:t>
            </a:r>
            <a:r>
              <a:rPr lang="zh-CN" altLang="en-US" sz="2400" b="1" dirty="0">
                <a:solidFill>
                  <a:schemeClr val="tx1"/>
                </a:solidFill>
                <a:latin typeface="Times New Roman" panose="02020603050405020304" pitchFamily="18" charset="0"/>
                <a:cs typeface="Times New Roman" panose="02020603050405020304" pitchFamily="18" charset="0"/>
              </a:rPr>
              <a:t>和</a:t>
            </a:r>
            <a:r>
              <a:rPr lang="en-US" altLang="zh-CN" sz="2400" b="1" dirty="0">
                <a:solidFill>
                  <a:schemeClr val="tx1"/>
                </a:solidFill>
                <a:latin typeface="Times New Roman" panose="02020603050405020304" pitchFamily="18" charset="0"/>
                <a:cs typeface="Times New Roman" panose="02020603050405020304" pitchFamily="18" charset="0"/>
              </a:rPr>
              <a:t>F3</a:t>
            </a:r>
            <a:r>
              <a:rPr lang="zh-CN" altLang="en-US" sz="2400" b="1" dirty="0">
                <a:solidFill>
                  <a:schemeClr val="tx1"/>
                </a:solidFill>
                <a:latin typeface="Times New Roman" panose="02020603050405020304" pitchFamily="18" charset="0"/>
                <a:cs typeface="Times New Roman" panose="02020603050405020304" pitchFamily="18" charset="0"/>
              </a:rPr>
              <a:t>所共有</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2" name="Text Box 3"/>
          <p:cNvSpPr txBox="1">
            <a:spLocks noChangeArrowheads="1"/>
          </p:cNvSpPr>
          <p:nvPr/>
        </p:nvSpPr>
        <p:spPr bwMode="auto">
          <a:xfrm>
            <a:off x="932395" y="1481941"/>
            <a:ext cx="5675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4. </a:t>
            </a:r>
            <a:r>
              <a:rPr lang="zh-CN" altLang="en-US" dirty="0"/>
              <a:t>多输出函数的化简 </a:t>
            </a:r>
            <a:endParaRPr lang="zh-CN" altLang="en-US" dirty="0"/>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1)">
                                      <p:cBhvr>
                                        <p:cTn id="18" dur="1000"/>
                                        <p:tgtEl>
                                          <p:spTgt spid="11"/>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heel(1)">
                                      <p:cBhvr>
                                        <p:cTn id="31" dur="1000"/>
                                        <p:tgtEl>
                                          <p:spTgt spid="15"/>
                                        </p:tgtEl>
                                      </p:cBhvr>
                                    </p:animEffect>
                                  </p:childTnLst>
                                </p:cTn>
                              </p:par>
                            </p:childTnLst>
                          </p:cTn>
                        </p:par>
                        <p:par>
                          <p:cTn id="32" fill="hold">
                            <p:stCondLst>
                              <p:cond delay="1000"/>
                            </p:stCondLst>
                            <p:childTnLst>
                              <p:par>
                                <p:cTn id="33" presetID="22" presetClass="entr" presetSubtype="4"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animBg="1"/>
      <p:bldP spid="15" grpId="0" animBg="1"/>
      <p:bldP spid="11" grpId="0" animBg="1"/>
      <p:bldP spid="7" grpId="0"/>
      <p:bldP spid="10" grpId="0"/>
      <p:bldP spid="1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圆角矩形 1"/>
          <p:cNvSpPr/>
          <p:nvPr>
            <p:custDataLst>
              <p:tags r:id="rId1"/>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2"/>
          <p:cNvSpPr txBox="1">
            <a:spLocks noChangeArrowheads="1"/>
          </p:cNvSpPr>
          <p:nvPr/>
        </p:nvSpPr>
        <p:spPr>
          <a:xfrm>
            <a:off x="0" y="624750"/>
            <a:ext cx="10515600" cy="47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cs typeface="+mn-cs"/>
              </a:rPr>
              <a:t>总结</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pic>
        <p:nvPicPr>
          <p:cNvPr id="6" name="图片 5"/>
          <p:cNvPicPr>
            <a:picLocks noChangeAspect="1"/>
          </p:cNvPicPr>
          <p:nvPr/>
        </p:nvPicPr>
        <p:blipFill>
          <a:blip r:embed="rId2"/>
          <a:stretch>
            <a:fillRect/>
          </a:stretch>
        </p:blipFill>
        <p:spPr>
          <a:xfrm>
            <a:off x="181610" y="3746500"/>
            <a:ext cx="5026660" cy="2673350"/>
          </a:xfrm>
          <a:prstGeom prst="rect">
            <a:avLst/>
          </a:prstGeom>
        </p:spPr>
      </p:pic>
      <p:pic>
        <p:nvPicPr>
          <p:cNvPr id="12" name="图片 11"/>
          <p:cNvPicPr>
            <a:picLocks noChangeAspect="1"/>
          </p:cNvPicPr>
          <p:nvPr/>
        </p:nvPicPr>
        <p:blipFill>
          <a:blip r:embed="rId3"/>
          <a:stretch>
            <a:fillRect/>
          </a:stretch>
        </p:blipFill>
        <p:spPr>
          <a:xfrm>
            <a:off x="444500" y="1193800"/>
            <a:ext cx="4500245" cy="2335530"/>
          </a:xfrm>
          <a:prstGeom prst="rect">
            <a:avLst/>
          </a:prstGeom>
          <a:ln>
            <a:noFill/>
          </a:ln>
        </p:spPr>
      </p:pic>
      <p:pic>
        <p:nvPicPr>
          <p:cNvPr id="23" name="图片 22"/>
          <p:cNvPicPr>
            <a:picLocks noChangeAspect="1"/>
          </p:cNvPicPr>
          <p:nvPr/>
        </p:nvPicPr>
        <p:blipFill>
          <a:blip r:embed="rId4"/>
          <a:stretch>
            <a:fillRect/>
          </a:stretch>
        </p:blipFill>
        <p:spPr>
          <a:xfrm>
            <a:off x="5403215" y="516890"/>
            <a:ext cx="6135370" cy="5833110"/>
          </a:xfrm>
          <a:prstGeom prst="rect">
            <a:avLst/>
          </a:prstGeom>
        </p:spPr>
      </p:pic>
      <p:pic>
        <p:nvPicPr>
          <p:cNvPr id="13" name="图片 12"/>
          <p:cNvPicPr>
            <a:picLocks noChangeAspect="1"/>
          </p:cNvPicPr>
          <p:nvPr/>
        </p:nvPicPr>
        <p:blipFill>
          <a:blip r:embed="rId5"/>
          <a:stretch>
            <a:fillRect/>
          </a:stretch>
        </p:blipFill>
        <p:spPr>
          <a:xfrm>
            <a:off x="10467975" y="1066165"/>
            <a:ext cx="1164590" cy="544195"/>
          </a:xfrm>
          <a:prstGeom prst="rect">
            <a:avLst/>
          </a:prstGeom>
        </p:spPr>
      </p:pic>
      <p:pic>
        <p:nvPicPr>
          <p:cNvPr id="19" name="图片 18"/>
          <p:cNvPicPr>
            <a:picLocks noChangeAspect="1"/>
          </p:cNvPicPr>
          <p:nvPr/>
        </p:nvPicPr>
        <p:blipFill>
          <a:blip r:embed="rId6"/>
          <a:stretch>
            <a:fillRect/>
          </a:stretch>
        </p:blipFill>
        <p:spPr>
          <a:xfrm>
            <a:off x="10515600" y="1558290"/>
            <a:ext cx="1069340" cy="464820"/>
          </a:xfrm>
          <a:prstGeom prst="rect">
            <a:avLst/>
          </a:prstGeom>
        </p:spPr>
      </p:pic>
      <p:pic>
        <p:nvPicPr>
          <p:cNvPr id="21" name="图片 20"/>
          <p:cNvPicPr>
            <a:picLocks noChangeAspect="1"/>
          </p:cNvPicPr>
          <p:nvPr/>
        </p:nvPicPr>
        <p:blipFill>
          <a:blip r:embed="rId7"/>
          <a:stretch>
            <a:fillRect/>
          </a:stretch>
        </p:blipFill>
        <p:spPr>
          <a:xfrm>
            <a:off x="10562590" y="2084705"/>
            <a:ext cx="975995" cy="400685"/>
          </a:xfrm>
          <a:prstGeom prst="rect">
            <a:avLst/>
          </a:prstGeom>
        </p:spPr>
      </p:pic>
      <p:pic>
        <p:nvPicPr>
          <p:cNvPr id="22" name="图片 21"/>
          <p:cNvPicPr>
            <a:picLocks noChangeAspect="1"/>
          </p:cNvPicPr>
          <p:nvPr/>
        </p:nvPicPr>
        <p:blipFill>
          <a:blip r:embed="rId8"/>
          <a:stretch>
            <a:fillRect/>
          </a:stretch>
        </p:blipFill>
        <p:spPr>
          <a:xfrm>
            <a:off x="10562590" y="2578735"/>
            <a:ext cx="975995" cy="3689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圆角矩形 1"/>
          <p:cNvSpPr/>
          <p:nvPr>
            <p:custDataLst>
              <p:tags r:id="rId1"/>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2"/>
          <p:cNvSpPr txBox="1">
            <a:spLocks noChangeArrowheads="1"/>
          </p:cNvSpPr>
          <p:nvPr/>
        </p:nvSpPr>
        <p:spPr>
          <a:xfrm>
            <a:off x="0" y="624750"/>
            <a:ext cx="10515600" cy="47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cs typeface="+mn-cs"/>
              </a:rPr>
              <a:t>总结</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pic>
        <p:nvPicPr>
          <p:cNvPr id="2" name="图片 1"/>
          <p:cNvPicPr>
            <a:picLocks noChangeAspect="1"/>
          </p:cNvPicPr>
          <p:nvPr/>
        </p:nvPicPr>
        <p:blipFill>
          <a:blip r:embed="rId2"/>
          <a:stretch>
            <a:fillRect/>
          </a:stretch>
        </p:blipFill>
        <p:spPr>
          <a:xfrm>
            <a:off x="5515610" y="371475"/>
            <a:ext cx="6323330" cy="5984240"/>
          </a:xfrm>
          <a:prstGeom prst="rect">
            <a:avLst/>
          </a:prstGeom>
        </p:spPr>
      </p:pic>
      <p:pic>
        <p:nvPicPr>
          <p:cNvPr id="4" name="图片 3"/>
          <p:cNvPicPr>
            <a:picLocks noChangeAspect="1"/>
          </p:cNvPicPr>
          <p:nvPr/>
        </p:nvPicPr>
        <p:blipFill>
          <a:blip r:embed="rId3"/>
          <a:stretch>
            <a:fillRect/>
          </a:stretch>
        </p:blipFill>
        <p:spPr>
          <a:xfrm>
            <a:off x="838835" y="3512185"/>
            <a:ext cx="3317240" cy="1536065"/>
          </a:xfrm>
          <a:prstGeom prst="rect">
            <a:avLst/>
          </a:prstGeom>
        </p:spPr>
      </p:pic>
      <p:pic>
        <p:nvPicPr>
          <p:cNvPr id="5" name="图片 4"/>
          <p:cNvPicPr>
            <a:picLocks noChangeAspect="1"/>
          </p:cNvPicPr>
          <p:nvPr/>
        </p:nvPicPr>
        <p:blipFill>
          <a:blip r:embed="rId4"/>
          <a:stretch>
            <a:fillRect/>
          </a:stretch>
        </p:blipFill>
        <p:spPr>
          <a:xfrm>
            <a:off x="432435" y="1351280"/>
            <a:ext cx="4724400" cy="2160905"/>
          </a:xfrm>
          <a:prstGeom prst="rect">
            <a:avLst/>
          </a:prstGeom>
        </p:spPr>
      </p:pic>
      <p:pic>
        <p:nvPicPr>
          <p:cNvPr id="6" name="图片 5"/>
          <p:cNvPicPr>
            <a:picLocks noChangeAspect="1"/>
          </p:cNvPicPr>
          <p:nvPr/>
        </p:nvPicPr>
        <p:blipFill>
          <a:blip r:embed="rId5"/>
          <a:stretch>
            <a:fillRect/>
          </a:stretch>
        </p:blipFill>
        <p:spPr>
          <a:xfrm>
            <a:off x="634365" y="5048250"/>
            <a:ext cx="3935730" cy="1473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
        <p:nvSpPr>
          <p:cNvPr id="2" name="Text Box 3"/>
          <p:cNvSpPr txBox="1">
            <a:spLocks noChangeArrowheads="1"/>
          </p:cNvSpPr>
          <p:nvPr/>
        </p:nvSpPr>
        <p:spPr bwMode="auto">
          <a:xfrm>
            <a:off x="932395" y="1158775"/>
            <a:ext cx="27983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sz="4400" dirty="0"/>
              <a:t>作业</a:t>
            </a:r>
            <a:endParaRPr lang="zh-CN" altLang="en-US" sz="4400" dirty="0"/>
          </a:p>
        </p:txBody>
      </p:sp>
      <p:sp>
        <p:nvSpPr>
          <p:cNvPr id="4" name="TextBox 10"/>
          <p:cNvSpPr txBox="1">
            <a:spLocks noChangeArrowheads="1"/>
          </p:cNvSpPr>
          <p:nvPr/>
        </p:nvSpPr>
        <p:spPr bwMode="auto">
          <a:xfrm>
            <a:off x="1584584" y="2366119"/>
            <a:ext cx="8382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800" b="1" dirty="0">
                <a:solidFill>
                  <a:schemeClr val="tx1"/>
                </a:solidFill>
                <a:latin typeface="Times New Roman" panose="02020603050405020304" pitchFamily="18" charset="0"/>
                <a:cs typeface="Times New Roman" panose="02020603050405020304" pitchFamily="18" charset="0"/>
              </a:rPr>
              <a:t>习题</a:t>
            </a:r>
            <a:r>
              <a:rPr lang="en-US" altLang="zh-CN" sz="2800" b="1" dirty="0">
                <a:solidFill>
                  <a:schemeClr val="tx1"/>
                </a:solidFill>
                <a:latin typeface="Times New Roman" panose="02020603050405020304" pitchFamily="18" charset="0"/>
                <a:cs typeface="Times New Roman" panose="02020603050405020304" pitchFamily="18" charset="0"/>
              </a:rPr>
              <a:t>2-4</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b="1" dirty="0">
                <a:solidFill>
                  <a:schemeClr val="tx1"/>
                </a:solidFill>
                <a:latin typeface="Times New Roman" panose="02020603050405020304" pitchFamily="18" charset="0"/>
                <a:cs typeface="Times New Roman" panose="02020603050405020304" pitchFamily="18" charset="0"/>
              </a:rPr>
              <a:t>5</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b="1" dirty="0">
                <a:solidFill>
                  <a:schemeClr val="tx1"/>
                </a:solidFill>
                <a:latin typeface="Times New Roman" panose="02020603050405020304" pitchFamily="18" charset="0"/>
                <a:cs typeface="Times New Roman" panose="02020603050405020304" pitchFamily="18" charset="0"/>
              </a:rPr>
              <a:t>2-5</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b="1" dirty="0">
                <a:solidFill>
                  <a:schemeClr val="tx1"/>
                </a:solidFill>
                <a:latin typeface="Times New Roman" panose="02020603050405020304" pitchFamily="18" charset="0"/>
                <a:cs typeface="Times New Roman" panose="02020603050405020304" pitchFamily="18" charset="0"/>
              </a:rPr>
              <a:t>3</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b="1" dirty="0">
                <a:solidFill>
                  <a:schemeClr val="tx1"/>
                </a:solidFill>
                <a:latin typeface="Times New Roman" panose="02020603050405020304" pitchFamily="18" charset="0"/>
                <a:cs typeface="Times New Roman" panose="02020603050405020304" pitchFamily="18" charset="0"/>
              </a:rPr>
              <a:t>2-8</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b="1" dirty="0">
                <a:solidFill>
                  <a:schemeClr val="tx1"/>
                </a:solidFill>
                <a:latin typeface="Times New Roman" panose="02020603050405020304" pitchFamily="18" charset="0"/>
                <a:cs typeface="Times New Roman" panose="02020603050405020304" pitchFamily="18" charset="0"/>
              </a:rPr>
              <a:t>2-9</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b="1" dirty="0">
                <a:solidFill>
                  <a:schemeClr val="tx1"/>
                </a:solidFill>
                <a:latin typeface="Times New Roman" panose="02020603050405020304" pitchFamily="18" charset="0"/>
                <a:cs typeface="Times New Roman" panose="02020603050405020304" pitchFamily="18" charset="0"/>
              </a:rPr>
              <a:t>1</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b="1" dirty="0">
                <a:solidFill>
                  <a:schemeClr val="tx1"/>
                </a:solidFill>
                <a:latin typeface="Times New Roman" panose="02020603050405020304" pitchFamily="18" charset="0"/>
                <a:cs typeface="Times New Roman" panose="02020603050405020304" pitchFamily="18" charset="0"/>
              </a:rPr>
              <a:t>2-14</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b="1" dirty="0">
                <a:solidFill>
                  <a:schemeClr val="tx1"/>
                </a:solidFill>
                <a:latin typeface="Times New Roman" panose="02020603050405020304" pitchFamily="18" charset="0"/>
                <a:cs typeface="Times New Roman" panose="02020603050405020304" pitchFamily="18" charset="0"/>
              </a:rPr>
              <a:t>3</a:t>
            </a:r>
            <a:r>
              <a:rPr lang="zh-CN" altLang="en-US" sz="2800" b="1" dirty="0">
                <a:solidFill>
                  <a:schemeClr val="tx1"/>
                </a:solidFill>
                <a:latin typeface="Times New Roman" panose="02020603050405020304" pitchFamily="18" charset="0"/>
                <a:cs typeface="Times New Roman" panose="02020603050405020304" pitchFamily="18" charset="0"/>
              </a:rPr>
              <a:t>）</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pic>
        <p:nvPicPr>
          <p:cNvPr id="3083"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2298" y="3538538"/>
            <a:ext cx="26844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0" name="TextBox 9"/>
          <p:cNvSpPr txBox="1">
            <a:spLocks noChangeArrowheads="1"/>
          </p:cNvSpPr>
          <p:nvPr/>
        </p:nvSpPr>
        <p:spPr bwMode="auto">
          <a:xfrm>
            <a:off x="6476914" y="3581396"/>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800" b="1" dirty="0">
                <a:solidFill>
                  <a:srgbClr val="0000CC"/>
                </a:solidFill>
              </a:rPr>
              <a:t>有</a:t>
            </a:r>
            <a:r>
              <a:rPr kumimoji="0" lang="en-US" altLang="zh-CN" sz="2800" b="1" dirty="0">
                <a:solidFill>
                  <a:srgbClr val="0000CC"/>
                </a:solidFill>
              </a:rPr>
              <a:t>0</a:t>
            </a:r>
            <a:r>
              <a:rPr kumimoji="0" lang="zh-CN" altLang="en-US" sz="2800" b="1" dirty="0">
                <a:solidFill>
                  <a:srgbClr val="0000CC"/>
                </a:solidFill>
              </a:rPr>
              <a:t>出</a:t>
            </a:r>
            <a:r>
              <a:rPr kumimoji="0" lang="en-US" altLang="zh-CN" sz="2800" b="1" dirty="0">
                <a:solidFill>
                  <a:srgbClr val="0000CC"/>
                </a:solidFill>
              </a:rPr>
              <a:t>1</a:t>
            </a:r>
            <a:r>
              <a:rPr kumimoji="0" lang="zh-CN" altLang="en-US" sz="2800" b="1" dirty="0">
                <a:solidFill>
                  <a:srgbClr val="0000CC"/>
                </a:solidFill>
              </a:rPr>
              <a:t>，全</a:t>
            </a:r>
            <a:r>
              <a:rPr kumimoji="0" lang="en-US" altLang="zh-CN" sz="2800" b="1" dirty="0">
                <a:solidFill>
                  <a:srgbClr val="0000CC"/>
                </a:solidFill>
              </a:rPr>
              <a:t>1</a:t>
            </a:r>
            <a:r>
              <a:rPr kumimoji="0" lang="zh-CN" altLang="en-US" sz="2800" b="1" dirty="0">
                <a:solidFill>
                  <a:srgbClr val="0000CC"/>
                </a:solidFill>
              </a:rPr>
              <a:t>为</a:t>
            </a:r>
            <a:r>
              <a:rPr kumimoji="0" lang="en-US" altLang="zh-CN" sz="2800" b="1" dirty="0">
                <a:solidFill>
                  <a:srgbClr val="0000CC"/>
                </a:solidFill>
              </a:rPr>
              <a:t>0</a:t>
            </a:r>
            <a:endParaRPr kumimoji="0" lang="zh-CN" altLang="en-US" sz="2800" b="1" dirty="0">
              <a:solidFill>
                <a:srgbClr val="0000CC"/>
              </a:solidFill>
            </a:endParaRPr>
          </a:p>
        </p:txBody>
      </p:sp>
      <p:sp>
        <p:nvSpPr>
          <p:cNvPr id="11" name="TextBox 10"/>
          <p:cNvSpPr txBox="1">
            <a:spLocks noChangeArrowheads="1"/>
          </p:cNvSpPr>
          <p:nvPr/>
        </p:nvSpPr>
        <p:spPr bwMode="auto">
          <a:xfrm>
            <a:off x="6629314" y="4262433"/>
            <a:ext cx="2438400" cy="461962"/>
          </a:xfrm>
          <a:prstGeom prst="rect">
            <a:avLst/>
          </a:prstGeom>
          <a:noFill/>
          <a:ln>
            <a:noFill/>
          </a:ln>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latin typeface="+mj-lt"/>
                <a:ea typeface="+mn-ea"/>
              </a:rPr>
              <a:t>A </a:t>
            </a:r>
            <a:r>
              <a:rPr kumimoji="0" lang="en-US" altLang="zh-CN" sz="2400" b="1" dirty="0">
                <a:latin typeface="+mj-lt"/>
                <a:ea typeface="+mn-ea"/>
              </a:rPr>
              <a:t>= 1 </a:t>
            </a:r>
            <a:r>
              <a:rPr kumimoji="0" lang="zh-CN" altLang="en-US" sz="2400" b="1" dirty="0">
                <a:latin typeface="+mj-lt"/>
                <a:ea typeface="+mn-ea"/>
              </a:rPr>
              <a:t>或 </a:t>
            </a:r>
            <a:r>
              <a:rPr kumimoji="0" lang="en-US" altLang="zh-CN" sz="2400" b="1" i="1" dirty="0">
                <a:latin typeface="+mj-lt"/>
                <a:ea typeface="+mn-ea"/>
              </a:rPr>
              <a:t>A </a:t>
            </a:r>
            <a:r>
              <a:rPr kumimoji="0" lang="en-US" altLang="zh-CN" sz="2400" b="1" dirty="0">
                <a:latin typeface="+mj-lt"/>
                <a:ea typeface="+mn-ea"/>
              </a:rPr>
              <a:t>= </a:t>
            </a:r>
            <a:r>
              <a:rPr kumimoji="0" lang="en-US" altLang="zh-CN" sz="2400" b="1" i="1" dirty="0">
                <a:latin typeface="+mj-lt"/>
                <a:ea typeface="+mn-ea"/>
              </a:rPr>
              <a:t>B </a:t>
            </a:r>
            <a:r>
              <a:rPr kumimoji="0" lang="zh-CN" altLang="en-US" sz="2400" b="1" dirty="0">
                <a:latin typeface="+mj-lt"/>
                <a:ea typeface="+mn-ea"/>
              </a:rPr>
              <a:t>时，</a:t>
            </a:r>
            <a:endParaRPr kumimoji="0" lang="en-US" altLang="zh-CN" sz="2400" b="1" dirty="0">
              <a:latin typeface="+mj-lt"/>
              <a:ea typeface="+mn-ea"/>
            </a:endParaRPr>
          </a:p>
        </p:txBody>
      </p:sp>
      <p:sp>
        <p:nvSpPr>
          <p:cNvPr id="12" name="TextBox 11"/>
          <p:cNvSpPr txBox="1">
            <a:spLocks noChangeArrowheads="1"/>
          </p:cNvSpPr>
          <p:nvPr/>
        </p:nvSpPr>
        <p:spPr bwMode="auto">
          <a:xfrm>
            <a:off x="6629314" y="4724396"/>
            <a:ext cx="3154766" cy="461665"/>
          </a:xfrm>
          <a:prstGeom prst="rect">
            <a:avLst/>
          </a:prstGeom>
          <a:noFill/>
          <a:ln>
            <a:noFill/>
          </a:ln>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latin typeface="+mj-lt"/>
                <a:ea typeface="+mn-ea"/>
              </a:rPr>
              <a:t>    Y </a:t>
            </a:r>
            <a:r>
              <a:rPr kumimoji="0" lang="en-US" altLang="zh-CN" sz="2400" b="1" dirty="0">
                <a:latin typeface="+mj-lt"/>
                <a:ea typeface="+mn-ea"/>
              </a:rPr>
              <a:t>= </a:t>
            </a:r>
            <a:r>
              <a:rPr kumimoji="0" lang="en-US" altLang="zh-CN" sz="2400" b="1" i="1" dirty="0">
                <a:latin typeface="+mj-lt"/>
                <a:ea typeface="+mn-ea"/>
              </a:rPr>
              <a:t>B</a:t>
            </a:r>
            <a:r>
              <a:rPr kumimoji="0" lang="en-US" altLang="zh-CN" sz="2400" b="1" dirty="0">
                <a:latin typeface="+mj-lt"/>
                <a:ea typeface="+mn-ea"/>
              </a:rPr>
              <a:t>    </a:t>
            </a:r>
            <a:r>
              <a:rPr kumimoji="0" lang="zh-CN" altLang="en-US" sz="2400" b="1" dirty="0">
                <a:latin typeface="+mj-lt"/>
                <a:ea typeface="+mn-ea"/>
              </a:rPr>
              <a:t>可作</a:t>
            </a:r>
            <a:r>
              <a:rPr kumimoji="0" lang="zh-CN" altLang="en-US" sz="2400" b="1" dirty="0">
                <a:latin typeface="+mn-ea"/>
                <a:ea typeface="+mn-ea"/>
              </a:rPr>
              <a:t>反相器</a:t>
            </a:r>
            <a:endParaRPr kumimoji="0" lang="zh-CN" altLang="en-US" sz="2400" dirty="0">
              <a:latin typeface="+mn-ea"/>
              <a:ea typeface="+mn-ea"/>
            </a:endParaRPr>
          </a:p>
        </p:txBody>
      </p:sp>
      <p:cxnSp>
        <p:nvCxnSpPr>
          <p:cNvPr id="17" name="直接连接符 16"/>
          <p:cNvCxnSpPr>
            <a:cxnSpLocks noChangeShapeType="1"/>
          </p:cNvCxnSpPr>
          <p:nvPr/>
        </p:nvCxnSpPr>
        <p:spPr bwMode="auto">
          <a:xfrm>
            <a:off x="7493841" y="4814883"/>
            <a:ext cx="228600" cy="0"/>
          </a:xfrm>
          <a:prstGeom prst="line">
            <a:avLst/>
          </a:prstGeom>
          <a:noFill/>
          <a:ln w="22225" algn="ctr">
            <a:solidFill>
              <a:schemeClr val="tx1"/>
            </a:solidFill>
            <a:round/>
          </a:ln>
          <a:extLst>
            <a:ext uri="{909E8E84-426E-40DD-AFC4-6F175D3DCCD1}">
              <a14:hiddenFill xmlns:a14="http://schemas.microsoft.com/office/drawing/2010/main">
                <a:noFill/>
              </a14:hiddenFill>
            </a:ext>
          </a:extLst>
        </p:spPr>
      </p:cxnSp>
      <p:sp>
        <p:nvSpPr>
          <p:cNvPr id="4" name="矩形 3"/>
          <p:cNvSpPr/>
          <p:nvPr/>
        </p:nvSpPr>
        <p:spPr>
          <a:xfrm>
            <a:off x="536931" y="2356920"/>
            <a:ext cx="3084499" cy="461665"/>
          </a:xfrm>
          <a:prstGeom prst="rect">
            <a:avLst/>
          </a:prstGeom>
        </p:spPr>
        <p:txBody>
          <a:bodyPr wrap="none">
            <a:spAutoFit/>
          </a:bodyPr>
          <a:lstStyle/>
          <a:p>
            <a:pPr indent="266700" algn="just">
              <a:spcBef>
                <a:spcPts val="600"/>
              </a:spcBef>
              <a:spcAft>
                <a:spcPts val="600"/>
              </a:spcAft>
            </a:pPr>
            <a:r>
              <a:rPr lang="zh-CN" altLang="en-US" sz="2400" b="1" dirty="0"/>
              <a:t>（</a:t>
            </a:r>
            <a:r>
              <a:rPr lang="en-US" altLang="zh-CN" sz="2400" b="1" dirty="0"/>
              <a:t>1</a:t>
            </a:r>
            <a:r>
              <a:rPr lang="zh-CN" altLang="en-US" sz="2400" b="1" dirty="0"/>
              <a:t>）</a:t>
            </a:r>
            <a:r>
              <a:rPr lang="zh-CN" altLang="zh-CN" sz="2400" b="1" dirty="0">
                <a:latin typeface="+mn-ea"/>
              </a:rPr>
              <a:t>与非逻辑运算</a:t>
            </a:r>
            <a:endParaRPr lang="zh-CN" altLang="zh-CN" sz="2400" b="1" dirty="0">
              <a:latin typeface="+mn-ea"/>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65384"/>
          <a:stretch>
            <a:fillRect/>
          </a:stretch>
        </p:blipFill>
        <p:spPr>
          <a:xfrm>
            <a:off x="3844212" y="2399612"/>
            <a:ext cx="2251788" cy="719390"/>
          </a:xfrm>
          <a:prstGeom prst="rect">
            <a:avLst/>
          </a:prstGeom>
        </p:spPr>
      </p:pic>
      <p:sp>
        <p:nvSpPr>
          <p:cNvPr id="20" name="PA-圆角矩形 1"/>
          <p:cNvSpPr/>
          <p:nvPr>
            <p:custDataLst>
              <p:tags r:id="rId3"/>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3" name="PA-文本框 5"/>
          <p:cNvSpPr txBox="1">
            <a:spLocks noChangeArrowheads="1"/>
          </p:cNvSpPr>
          <p:nvPr>
            <p:custDataLst>
              <p:tags r:id="rId5"/>
            </p:custDataLst>
          </p:nvPr>
        </p:nvSpPr>
        <p:spPr bwMode="auto">
          <a:xfrm>
            <a:off x="626939" y="1456857"/>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复合逻辑运算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5" name="图片 24"/>
          <p:cNvPicPr>
            <a:picLocks noChangeAspect="1"/>
          </p:cNvPicPr>
          <p:nvPr/>
        </p:nvPicPr>
        <p:blipFill rotWithShape="1">
          <a:blip r:embed="rId2">
            <a:extLst>
              <a:ext uri="{28A0092B-C50C-407E-A947-70E740481C1C}">
                <a14:useLocalDpi xmlns:a14="http://schemas.microsoft.com/office/drawing/2010/main" val="0"/>
              </a:ext>
            </a:extLst>
          </a:blip>
          <a:srcRect l="34616"/>
          <a:stretch>
            <a:fillRect/>
          </a:stretch>
        </p:blipFill>
        <p:spPr>
          <a:xfrm>
            <a:off x="6096000" y="2399612"/>
            <a:ext cx="4253208" cy="719390"/>
          </a:xfrm>
          <a:prstGeom prst="rect">
            <a:avLst/>
          </a:prstGeom>
        </p:spPr>
      </p:pic>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49" presetClass="entr" presetSubtype="0" decel="10000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 calcmode="lin" valueType="num">
                                      <p:cBhvr>
                                        <p:cTn id="18" dur="500" fill="hold"/>
                                        <p:tgtEl>
                                          <p:spTgt spid="2"/>
                                        </p:tgtEl>
                                        <p:attrNameLst>
                                          <p:attrName>style.rotation</p:attrName>
                                        </p:attrNameLst>
                                      </p:cBhvr>
                                      <p:tavLst>
                                        <p:tav tm="0">
                                          <p:val>
                                            <p:fltVal val="360"/>
                                          </p:val>
                                        </p:tav>
                                        <p:tav tm="100000">
                                          <p:val>
                                            <p:fltVal val="0"/>
                                          </p:val>
                                        </p:tav>
                                      </p:tavLst>
                                    </p:anim>
                                    <p:animEffect transition="in" filter="fade">
                                      <p:cBhvr>
                                        <p:cTn id="19" dur="500"/>
                                        <p:tgtEl>
                                          <p:spTgt spid="2"/>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49" presetClass="entr" presetSubtype="0" decel="100000" fill="hold" nodeType="clickEffect">
                                  <p:stCondLst>
                                    <p:cond delay="0"/>
                                  </p:stCondLst>
                                  <p:childTnLst>
                                    <p:set>
                                      <p:cBhvr>
                                        <p:cTn id="27" dur="1" fill="hold">
                                          <p:stCondLst>
                                            <p:cond delay="0"/>
                                          </p:stCondLst>
                                        </p:cTn>
                                        <p:tgtEl>
                                          <p:spTgt spid="3083"/>
                                        </p:tgtEl>
                                        <p:attrNameLst>
                                          <p:attrName>style.visibility</p:attrName>
                                        </p:attrNameLst>
                                      </p:cBhvr>
                                      <p:to>
                                        <p:strVal val="visible"/>
                                      </p:to>
                                    </p:set>
                                    <p:anim calcmode="lin" valueType="num">
                                      <p:cBhvr>
                                        <p:cTn id="28" dur="500" fill="hold"/>
                                        <p:tgtEl>
                                          <p:spTgt spid="3083"/>
                                        </p:tgtEl>
                                        <p:attrNameLst>
                                          <p:attrName>ppt_w</p:attrName>
                                        </p:attrNameLst>
                                      </p:cBhvr>
                                      <p:tavLst>
                                        <p:tav tm="0">
                                          <p:val>
                                            <p:fltVal val="0"/>
                                          </p:val>
                                        </p:tav>
                                        <p:tav tm="100000">
                                          <p:val>
                                            <p:strVal val="#ppt_w"/>
                                          </p:val>
                                        </p:tav>
                                      </p:tavLst>
                                    </p:anim>
                                    <p:anim calcmode="lin" valueType="num">
                                      <p:cBhvr>
                                        <p:cTn id="29" dur="500" fill="hold"/>
                                        <p:tgtEl>
                                          <p:spTgt spid="3083"/>
                                        </p:tgtEl>
                                        <p:attrNameLst>
                                          <p:attrName>ppt_h</p:attrName>
                                        </p:attrNameLst>
                                      </p:cBhvr>
                                      <p:tavLst>
                                        <p:tav tm="0">
                                          <p:val>
                                            <p:fltVal val="0"/>
                                          </p:val>
                                        </p:tav>
                                        <p:tav tm="100000">
                                          <p:val>
                                            <p:strVal val="#ppt_h"/>
                                          </p:val>
                                        </p:tav>
                                      </p:tavLst>
                                    </p:anim>
                                    <p:anim calcmode="lin" valueType="num">
                                      <p:cBhvr>
                                        <p:cTn id="30" dur="500" fill="hold"/>
                                        <p:tgtEl>
                                          <p:spTgt spid="3083"/>
                                        </p:tgtEl>
                                        <p:attrNameLst>
                                          <p:attrName>style.rotation</p:attrName>
                                        </p:attrNameLst>
                                      </p:cBhvr>
                                      <p:tavLst>
                                        <p:tav tm="0">
                                          <p:val>
                                            <p:fltVal val="360"/>
                                          </p:val>
                                        </p:tav>
                                        <p:tav tm="100000">
                                          <p:val>
                                            <p:fltVal val="0"/>
                                          </p:val>
                                        </p:tav>
                                      </p:tavLst>
                                    </p:anim>
                                    <p:animEffect transition="in" filter="fade">
                                      <p:cBhvr>
                                        <p:cTn id="31" dur="500"/>
                                        <p:tgtEl>
                                          <p:spTgt spid="308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1+#ppt_w/2"/>
                                          </p:val>
                                        </p:tav>
                                        <p:tav tm="100000">
                                          <p:val>
                                            <p:strVal val="#ppt_x"/>
                                          </p:val>
                                        </p:tav>
                                      </p:tavLst>
                                    </p:anim>
                                    <p:anim calcmode="lin" valueType="num">
                                      <p:cBhvr additive="base">
                                        <p:cTn id="49" dur="500" fill="hold"/>
                                        <p:tgtEl>
                                          <p:spTgt spid="12"/>
                                        </p:tgtEl>
                                        <p:attrNameLst>
                                          <p:attrName>ppt_y</p:attrName>
                                        </p:attrNameLst>
                                      </p:cBhvr>
                                      <p:tavLst>
                                        <p:tav tm="0">
                                          <p:val>
                                            <p:strVal val="#ppt_y"/>
                                          </p:val>
                                        </p:tav>
                                        <p:tav tm="100000">
                                          <p:val>
                                            <p:strVal val="#ppt_y"/>
                                          </p:val>
                                        </p:tav>
                                      </p:tavLst>
                                    </p:anim>
                                  </p:childTnLst>
                                </p:cTn>
                              </p:par>
                              <p:par>
                                <p:cTn id="50" presetID="1" presetClass="entr" presetSubtype="0" fill="hold" nodeType="withEffect">
                                  <p:stCondLst>
                                    <p:cond delay="0"/>
                                  </p:stCondLst>
                                  <p:childTnLst>
                                    <p:set>
                                      <p:cBhvr>
                                        <p:cTn id="51"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4"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27656"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0" name="TextBox 9"/>
          <p:cNvSpPr txBox="1">
            <a:spLocks noChangeArrowheads="1"/>
          </p:cNvSpPr>
          <p:nvPr/>
        </p:nvSpPr>
        <p:spPr bwMode="auto">
          <a:xfrm>
            <a:off x="6476914" y="3581396"/>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800" b="1" dirty="0">
                <a:solidFill>
                  <a:srgbClr val="0000CC"/>
                </a:solidFill>
              </a:rPr>
              <a:t>有</a:t>
            </a:r>
            <a:r>
              <a:rPr kumimoji="0" lang="en-US" altLang="zh-CN" sz="2800" b="1" dirty="0">
                <a:solidFill>
                  <a:srgbClr val="0000CC"/>
                </a:solidFill>
              </a:rPr>
              <a:t>1</a:t>
            </a:r>
            <a:r>
              <a:rPr kumimoji="0" lang="zh-CN" altLang="en-US" sz="2800" b="1" dirty="0">
                <a:solidFill>
                  <a:srgbClr val="0000CC"/>
                </a:solidFill>
              </a:rPr>
              <a:t>出</a:t>
            </a:r>
            <a:r>
              <a:rPr kumimoji="0" lang="en-US" altLang="zh-CN" sz="2800" b="1" dirty="0">
                <a:solidFill>
                  <a:srgbClr val="0000CC"/>
                </a:solidFill>
              </a:rPr>
              <a:t>0</a:t>
            </a:r>
            <a:r>
              <a:rPr kumimoji="0" lang="zh-CN" altLang="en-US" sz="2800" b="1" dirty="0">
                <a:solidFill>
                  <a:srgbClr val="0000CC"/>
                </a:solidFill>
              </a:rPr>
              <a:t>，全</a:t>
            </a:r>
            <a:r>
              <a:rPr kumimoji="0" lang="en-US" altLang="zh-CN" sz="2800" b="1" dirty="0">
                <a:solidFill>
                  <a:srgbClr val="0000CC"/>
                </a:solidFill>
              </a:rPr>
              <a:t>0</a:t>
            </a:r>
            <a:r>
              <a:rPr kumimoji="0" lang="zh-CN" altLang="en-US" sz="2800" b="1" dirty="0">
                <a:solidFill>
                  <a:srgbClr val="0000CC"/>
                </a:solidFill>
              </a:rPr>
              <a:t>为</a:t>
            </a:r>
            <a:r>
              <a:rPr kumimoji="0" lang="en-US" altLang="zh-CN" sz="2800" b="1" dirty="0">
                <a:solidFill>
                  <a:srgbClr val="0000CC"/>
                </a:solidFill>
              </a:rPr>
              <a:t>1</a:t>
            </a:r>
            <a:endParaRPr kumimoji="0" lang="zh-CN" altLang="en-US" sz="2800" b="1" dirty="0">
              <a:solidFill>
                <a:srgbClr val="0000CC"/>
              </a:solidFill>
            </a:endParaRPr>
          </a:p>
        </p:txBody>
      </p:sp>
      <p:sp>
        <p:nvSpPr>
          <p:cNvPr id="11" name="TextBox 10"/>
          <p:cNvSpPr txBox="1">
            <a:spLocks noChangeArrowheads="1"/>
          </p:cNvSpPr>
          <p:nvPr/>
        </p:nvSpPr>
        <p:spPr bwMode="auto">
          <a:xfrm>
            <a:off x="6629314" y="4262433"/>
            <a:ext cx="2664315" cy="461665"/>
          </a:xfrm>
          <a:prstGeom prst="rect">
            <a:avLst/>
          </a:prstGeom>
          <a:noFill/>
          <a:ln>
            <a:noFill/>
          </a:ln>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latin typeface="+mj-lt"/>
                <a:ea typeface="+mn-ea"/>
              </a:rPr>
              <a:t>A </a:t>
            </a:r>
            <a:r>
              <a:rPr kumimoji="0" lang="en-US" altLang="zh-CN" sz="2400" b="1" dirty="0">
                <a:latin typeface="+mj-lt"/>
                <a:ea typeface="+mn-ea"/>
              </a:rPr>
              <a:t>= 0 </a:t>
            </a:r>
            <a:r>
              <a:rPr kumimoji="0" lang="zh-CN" altLang="en-US" sz="2400" b="1" dirty="0">
                <a:latin typeface="+mj-lt"/>
                <a:ea typeface="+mn-ea"/>
              </a:rPr>
              <a:t>或 </a:t>
            </a:r>
            <a:r>
              <a:rPr kumimoji="0" lang="en-US" altLang="zh-CN" sz="2400" b="1" i="1" dirty="0">
                <a:latin typeface="+mj-lt"/>
                <a:ea typeface="+mn-ea"/>
              </a:rPr>
              <a:t>A </a:t>
            </a:r>
            <a:r>
              <a:rPr kumimoji="0" lang="en-US" altLang="zh-CN" sz="2400" b="1" dirty="0">
                <a:latin typeface="+mj-lt"/>
                <a:ea typeface="+mn-ea"/>
              </a:rPr>
              <a:t>= </a:t>
            </a:r>
            <a:r>
              <a:rPr kumimoji="0" lang="en-US" altLang="zh-CN" sz="2400" b="1" i="1" dirty="0">
                <a:latin typeface="+mj-lt"/>
                <a:ea typeface="+mn-ea"/>
              </a:rPr>
              <a:t>B </a:t>
            </a:r>
            <a:r>
              <a:rPr kumimoji="0" lang="zh-CN" altLang="en-US" sz="2400" b="1" dirty="0">
                <a:latin typeface="+mn-ea"/>
                <a:ea typeface="+mn-ea"/>
              </a:rPr>
              <a:t>时，</a:t>
            </a:r>
            <a:endParaRPr kumimoji="0" lang="en-US" altLang="zh-CN" sz="2400" b="1" dirty="0">
              <a:latin typeface="+mn-ea"/>
              <a:ea typeface="+mn-ea"/>
            </a:endParaRPr>
          </a:p>
        </p:txBody>
      </p:sp>
      <p:sp>
        <p:nvSpPr>
          <p:cNvPr id="12" name="TextBox 11"/>
          <p:cNvSpPr txBox="1">
            <a:spLocks noChangeArrowheads="1"/>
          </p:cNvSpPr>
          <p:nvPr/>
        </p:nvSpPr>
        <p:spPr bwMode="auto">
          <a:xfrm>
            <a:off x="6629314" y="4724396"/>
            <a:ext cx="3478962" cy="461665"/>
          </a:xfrm>
          <a:prstGeom prst="rect">
            <a:avLst/>
          </a:prstGeom>
          <a:noFill/>
          <a:ln>
            <a:noFill/>
          </a:ln>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latin typeface="+mj-lt"/>
                <a:ea typeface="+mn-ea"/>
              </a:rPr>
              <a:t>     Y</a:t>
            </a:r>
            <a:r>
              <a:rPr kumimoji="0" lang="en-US" altLang="zh-CN" sz="2400" b="1" dirty="0">
                <a:latin typeface="+mj-lt"/>
                <a:ea typeface="+mn-ea"/>
              </a:rPr>
              <a:t>=</a:t>
            </a:r>
            <a:r>
              <a:rPr kumimoji="0" lang="en-US" altLang="zh-CN" sz="2400" b="1" i="1" dirty="0">
                <a:latin typeface="+mj-lt"/>
                <a:ea typeface="+mn-ea"/>
              </a:rPr>
              <a:t>B</a:t>
            </a:r>
            <a:r>
              <a:rPr kumimoji="0" lang="en-US" altLang="zh-CN" sz="2400" b="1" dirty="0">
                <a:latin typeface="+mj-lt"/>
                <a:ea typeface="+mn-ea"/>
              </a:rPr>
              <a:t> </a:t>
            </a:r>
            <a:r>
              <a:rPr kumimoji="0" lang="en-US" altLang="zh-CN" sz="2400" b="1" dirty="0">
                <a:latin typeface="+mn-ea"/>
                <a:ea typeface="+mn-ea"/>
              </a:rPr>
              <a:t>   </a:t>
            </a:r>
            <a:r>
              <a:rPr kumimoji="0" lang="zh-CN" altLang="en-US" sz="2400" b="1" dirty="0">
                <a:latin typeface="+mn-ea"/>
                <a:ea typeface="+mn-ea"/>
              </a:rPr>
              <a:t>可作反相器</a:t>
            </a:r>
            <a:endParaRPr kumimoji="0" lang="zh-CN" altLang="en-US" sz="2400" dirty="0">
              <a:latin typeface="+mn-ea"/>
              <a:ea typeface="+mn-ea"/>
            </a:endParaRPr>
          </a:p>
        </p:txBody>
      </p:sp>
      <p:cxnSp>
        <p:nvCxnSpPr>
          <p:cNvPr id="17" name="直接连接符 16"/>
          <p:cNvCxnSpPr>
            <a:cxnSpLocks noChangeShapeType="1"/>
          </p:cNvCxnSpPr>
          <p:nvPr/>
        </p:nvCxnSpPr>
        <p:spPr bwMode="auto">
          <a:xfrm>
            <a:off x="7435650" y="4814883"/>
            <a:ext cx="228600" cy="0"/>
          </a:xfrm>
          <a:prstGeom prst="line">
            <a:avLst/>
          </a:prstGeom>
          <a:noFill/>
          <a:ln w="22225" algn="ctr">
            <a:solidFill>
              <a:schemeClr val="tx1"/>
            </a:solidFill>
            <a:round/>
          </a:ln>
          <a:extLst>
            <a:ext uri="{909E8E84-426E-40DD-AFC4-6F175D3DCCD1}">
              <a14:hiddenFill xmlns:a14="http://schemas.microsoft.com/office/drawing/2010/main">
                <a:noFill/>
              </a14:hiddenFill>
            </a:ext>
          </a:extLst>
        </p:spPr>
      </p:cxnSp>
      <p:sp>
        <p:nvSpPr>
          <p:cNvPr id="4" name="矩形 3"/>
          <p:cNvSpPr/>
          <p:nvPr/>
        </p:nvSpPr>
        <p:spPr>
          <a:xfrm>
            <a:off x="536931" y="2356920"/>
            <a:ext cx="3084499" cy="461665"/>
          </a:xfrm>
          <a:prstGeom prst="rect">
            <a:avLst/>
          </a:prstGeom>
        </p:spPr>
        <p:txBody>
          <a:bodyPr wrap="none">
            <a:spAutoFit/>
          </a:bodyPr>
          <a:lstStyle/>
          <a:p>
            <a:pPr indent="266700" algn="just">
              <a:spcBef>
                <a:spcPts val="600"/>
              </a:spcBef>
              <a:spcAft>
                <a:spcPts val="600"/>
              </a:spcAft>
            </a:pPr>
            <a:r>
              <a:rPr lang="zh-CN" altLang="en-US" sz="2400" b="1" dirty="0"/>
              <a:t>（</a:t>
            </a:r>
            <a:r>
              <a:rPr lang="en-US" altLang="zh-CN" sz="2400" b="1" dirty="0"/>
              <a:t>2</a:t>
            </a:r>
            <a:r>
              <a:rPr lang="zh-CN" altLang="en-US" sz="2400" b="1" dirty="0"/>
              <a:t>）</a:t>
            </a:r>
            <a:r>
              <a:rPr lang="zh-CN" altLang="en-US" sz="2400" b="1" dirty="0">
                <a:latin typeface="+mn-ea"/>
              </a:rPr>
              <a:t>或</a:t>
            </a:r>
            <a:r>
              <a:rPr lang="zh-CN" altLang="zh-CN" sz="2400" b="1" dirty="0">
                <a:latin typeface="+mn-ea"/>
              </a:rPr>
              <a:t>非逻辑运算</a:t>
            </a:r>
            <a:endParaRPr lang="zh-CN" altLang="zh-CN" sz="2400" b="1" dirty="0">
              <a:latin typeface="+mn-ea"/>
            </a:endParaRPr>
          </a:p>
        </p:txBody>
      </p:sp>
      <p:sp>
        <p:nvSpPr>
          <p:cNvPr id="20" name="PA-圆角矩形 1"/>
          <p:cNvSpPr/>
          <p:nvPr>
            <p:custDataLst>
              <p:tags r:id="rId1"/>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PA-文本框 5"/>
          <p:cNvSpPr txBox="1">
            <a:spLocks noChangeArrowheads="1"/>
          </p:cNvSpPr>
          <p:nvPr>
            <p:custDataLst>
              <p:tags r:id="rId2"/>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3" name="PA-文本框 5"/>
          <p:cNvSpPr txBox="1">
            <a:spLocks noChangeArrowheads="1"/>
          </p:cNvSpPr>
          <p:nvPr>
            <p:custDataLst>
              <p:tags r:id="rId3"/>
            </p:custDataLst>
          </p:nvPr>
        </p:nvSpPr>
        <p:spPr bwMode="auto">
          <a:xfrm>
            <a:off x="626939" y="1456857"/>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复合逻辑运算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5055" y="3429000"/>
            <a:ext cx="29527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stretch>
            <a:fillRect/>
          </a:stretch>
        </p:blipFill>
        <p:spPr>
          <a:xfrm>
            <a:off x="3621430" y="2257081"/>
            <a:ext cx="2560909" cy="805606"/>
          </a:xfrm>
          <a:prstGeom prst="rect">
            <a:avLst/>
          </a:prstGeom>
        </p:spPr>
      </p:pic>
      <p:pic>
        <p:nvPicPr>
          <p:cNvPr id="7" name="图片 6"/>
          <p:cNvPicPr>
            <a:picLocks noChangeAspect="1"/>
          </p:cNvPicPr>
          <p:nvPr/>
        </p:nvPicPr>
        <p:blipFill>
          <a:blip r:embed="rId6"/>
          <a:stretch>
            <a:fillRect/>
          </a:stretch>
        </p:blipFill>
        <p:spPr>
          <a:xfrm>
            <a:off x="6244491" y="2270601"/>
            <a:ext cx="4731809" cy="860926"/>
          </a:xfrm>
          <a:prstGeom prst="rect">
            <a:avLst/>
          </a:prstGeom>
        </p:spPr>
      </p:pic>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 calcmode="lin" valueType="num">
                                      <p:cBhvr>
                                        <p:cTn id="13" dur="500" fill="hold"/>
                                        <p:tgtEl>
                                          <p:spTgt spid="3"/>
                                        </p:tgtEl>
                                        <p:attrNameLst>
                                          <p:attrName>style.rotation</p:attrName>
                                        </p:attrNameLst>
                                      </p:cBhvr>
                                      <p:tavLst>
                                        <p:tav tm="0">
                                          <p:val>
                                            <p:fltVal val="360"/>
                                          </p:val>
                                        </p:tav>
                                        <p:tav tm="100000">
                                          <p:val>
                                            <p:fltVal val="0"/>
                                          </p:val>
                                        </p:tav>
                                      </p:tavLst>
                                    </p:anim>
                                    <p:animEffect transition="in" filter="fade">
                                      <p:cBhvr>
                                        <p:cTn id="14" dur="500"/>
                                        <p:tgtEl>
                                          <p:spTgt spid="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 calcmode="lin" valueType="num">
                                      <p:cBhvr>
                                        <p:cTn id="25" dur="500" fill="hold"/>
                                        <p:tgtEl>
                                          <p:spTgt spid="16"/>
                                        </p:tgtEl>
                                        <p:attrNameLst>
                                          <p:attrName>style.rotation</p:attrName>
                                        </p:attrNameLst>
                                      </p:cBhvr>
                                      <p:tavLst>
                                        <p:tav tm="0">
                                          <p:val>
                                            <p:fltVal val="360"/>
                                          </p:val>
                                        </p:tav>
                                        <p:tav tm="100000">
                                          <p:val>
                                            <p:fltVal val="0"/>
                                          </p:val>
                                        </p:tav>
                                      </p:tavLst>
                                    </p:anim>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 presetClass="entr" presetSubtype="2"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1+#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a:spLocks noChangeArrowheads="1"/>
          </p:cNvSpPr>
          <p:nvPr/>
        </p:nvSpPr>
        <p:spPr bwMode="auto">
          <a:xfrm>
            <a:off x="6781694" y="4856105"/>
            <a:ext cx="3352800" cy="461962"/>
          </a:xfrm>
          <a:prstGeom prst="rect">
            <a:avLst/>
          </a:prstGeom>
          <a:noFill/>
          <a:ln>
            <a:noFill/>
          </a:ln>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latin typeface="+mj-lt"/>
                <a:ea typeface="+mn-ea"/>
              </a:rPr>
              <a:t>A </a:t>
            </a:r>
            <a:r>
              <a:rPr kumimoji="0" lang="en-US" altLang="zh-CN" sz="2400" b="1" dirty="0">
                <a:latin typeface="+mj-lt"/>
                <a:ea typeface="+mn-ea"/>
              </a:rPr>
              <a:t>= 0</a:t>
            </a:r>
            <a:r>
              <a:rPr kumimoji="0" lang="zh-CN" altLang="en-US" sz="2400" b="1" dirty="0">
                <a:latin typeface="+mn-ea"/>
                <a:ea typeface="+mn-ea"/>
              </a:rPr>
              <a:t>时，</a:t>
            </a:r>
            <a:endParaRPr kumimoji="0" lang="zh-CN" altLang="en-US" sz="2400" b="1" dirty="0">
              <a:latin typeface="+mn-ea"/>
              <a:ea typeface="+mn-ea"/>
            </a:endParaRPr>
          </a:p>
        </p:txBody>
      </p:sp>
      <p:sp>
        <p:nvSpPr>
          <p:cNvPr id="31750"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graphicFrame>
        <p:nvGraphicFramePr>
          <p:cNvPr id="11" name="Group 72"/>
          <p:cNvGraphicFramePr>
            <a:graphicFrameLocks noGrp="1"/>
          </p:cNvGraphicFramePr>
          <p:nvPr/>
        </p:nvGraphicFramePr>
        <p:xfrm>
          <a:off x="4557608" y="2736792"/>
          <a:ext cx="1538287" cy="2825752"/>
        </p:xfrm>
        <a:graphic>
          <a:graphicData uri="http://schemas.openxmlformats.org/drawingml/2006/table">
            <a:tbl>
              <a:tblPr/>
              <a:tblGrid>
                <a:gridCol w="930275"/>
                <a:gridCol w="608012"/>
              </a:tblGrid>
              <a:tr h="573088">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a:ln>
                            <a:noFill/>
                          </a:ln>
                          <a:solidFill>
                            <a:schemeClr val="tx1"/>
                          </a:solidFill>
                          <a:effectLst/>
                          <a:latin typeface="Arial" panose="020B0604020202020204" pitchFamily="34" charset="0"/>
                          <a:ea typeface="黑体" panose="02010609060101010101" pitchFamily="49" charset="-122"/>
                        </a:rPr>
                        <a:t>A  B</a:t>
                      </a:r>
                      <a:endParaRPr kumimoji="0" lang="en-US" altLang="zh-CN" sz="2800" b="1" i="1"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dirty="0">
                          <a:ln>
                            <a:noFill/>
                          </a:ln>
                          <a:solidFill>
                            <a:schemeClr val="tx1"/>
                          </a:solidFill>
                          <a:effectLst/>
                          <a:latin typeface="Arial" panose="020B0604020202020204" pitchFamily="34" charset="0"/>
                          <a:ea typeface="黑体" panose="02010609060101010101" pitchFamily="49" charset="-122"/>
                        </a:rPr>
                        <a:t>Y</a:t>
                      </a:r>
                      <a:endParaRPr kumimoji="0" lang="en-US" altLang="zh-CN" sz="2800" b="1" i="1"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3563">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0   0</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0</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1975">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0   1</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1</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3563">
                <a:tc>
                  <a:txBody>
                    <a:bodyPr/>
                    <a:lstStyle>
                      <a:lvl1pPr marL="533400" indent="-5334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533400" marR="0" lvl="0" indent="-53340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rPr>
                        <a:t>1   0</a:t>
                      </a:r>
                      <a:endPar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1</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3563">
                <a:tc>
                  <a:txBody>
                    <a:bodyPr/>
                    <a:lstStyle>
                      <a:lvl1pPr marL="533400" indent="-5334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533400" marR="0" lvl="0" indent="-53340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rPr>
                        <a:t>1   1</a:t>
                      </a:r>
                      <a:endPar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0</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bl>
          </a:graphicData>
        </a:graphic>
      </p:graphicFrame>
      <p:sp>
        <p:nvSpPr>
          <p:cNvPr id="13" name="Rectangle 2"/>
          <p:cNvSpPr>
            <a:spLocks noChangeArrowheads="1"/>
          </p:cNvSpPr>
          <p:nvPr/>
        </p:nvSpPr>
        <p:spPr bwMode="auto">
          <a:xfrm>
            <a:off x="1662009" y="4649846"/>
            <a:ext cx="2133600" cy="1112838"/>
          </a:xfrm>
          <a:prstGeom prst="rect">
            <a:avLst/>
          </a:prstGeom>
          <a:noFill/>
          <a:ln w="9525">
            <a:noFill/>
            <a:miter lim="800000"/>
          </a:ln>
          <a:effectLst/>
        </p:spPr>
        <p:txBody>
          <a:bodyPr/>
          <a:lstStyle/>
          <a:p>
            <a:pPr marL="342900" indent="-342900" eaLnBrk="1" fontAlgn="auto" hangingPunct="1">
              <a:spcBef>
                <a:spcPct val="20000"/>
              </a:spcBef>
              <a:spcAft>
                <a:spcPts val="0"/>
              </a:spcAft>
              <a:defRPr/>
            </a:pPr>
            <a:r>
              <a:rPr lang="zh-CN" altLang="en-US" sz="2800" b="1" kern="0" dirty="0">
                <a:solidFill>
                  <a:schemeClr val="accent6">
                    <a:lumMod val="75000"/>
                  </a:schemeClr>
                </a:solidFill>
                <a:latin typeface="宋体" panose="02010600030101010101" pitchFamily="2" charset="-122"/>
                <a:ea typeface="宋体" panose="02010600030101010101" pitchFamily="2" charset="-122"/>
              </a:rPr>
              <a:t>异或：</a:t>
            </a:r>
            <a:endParaRPr lang="zh-CN" altLang="en-US" sz="2800" b="1" kern="0" dirty="0">
              <a:solidFill>
                <a:schemeClr val="accent6">
                  <a:lumMod val="75000"/>
                </a:schemeClr>
              </a:solidFill>
              <a:latin typeface="宋体" panose="02010600030101010101" pitchFamily="2" charset="-122"/>
              <a:ea typeface="宋体" panose="02010600030101010101" pitchFamily="2" charset="-122"/>
            </a:endParaRPr>
          </a:p>
          <a:p>
            <a:pPr marL="342900" indent="-342900" eaLnBrk="1" fontAlgn="auto" hangingPunct="1">
              <a:spcBef>
                <a:spcPct val="20000"/>
              </a:spcBef>
              <a:spcAft>
                <a:spcPts val="0"/>
              </a:spcAft>
              <a:defRPr/>
            </a:pPr>
            <a:r>
              <a:rPr lang="en-US" altLang="zh-CN" sz="2800" b="1" i="1" kern="0" dirty="0">
                <a:solidFill>
                  <a:sysClr val="windowText" lastClr="000000"/>
                </a:solidFill>
                <a:ea typeface="黑体" panose="02010609060101010101" pitchFamily="49" charset="-122"/>
              </a:rPr>
              <a:t>Y= A </a:t>
            </a:r>
            <a:r>
              <a:rPr lang="en-US" altLang="zh-CN" sz="2800" b="1" kern="0" dirty="0">
                <a:solidFill>
                  <a:sysClr val="windowText" lastClr="000000"/>
                </a:solidFill>
                <a:ea typeface="黑体" panose="02010609060101010101" pitchFamily="49" charset="-122"/>
                <a:sym typeface="Symbol" panose="05050102010706020507" pitchFamily="18" charset="2"/>
              </a:rPr>
              <a:t></a:t>
            </a:r>
            <a:r>
              <a:rPr lang="en-US" altLang="zh-CN" sz="2800" b="1" i="1" kern="0" dirty="0">
                <a:solidFill>
                  <a:sysClr val="windowText" lastClr="000000"/>
                </a:solidFill>
                <a:ea typeface="黑体" panose="02010609060101010101" pitchFamily="49" charset="-122"/>
              </a:rPr>
              <a:t> B</a:t>
            </a:r>
            <a:endParaRPr lang="en-US" altLang="zh-CN" sz="2800" b="1" i="1" kern="0" dirty="0">
              <a:solidFill>
                <a:sysClr val="windowText" lastClr="000000"/>
              </a:solidFill>
              <a:ea typeface="黑体" panose="02010609060101010101" pitchFamily="49" charset="-122"/>
            </a:endParaRPr>
          </a:p>
        </p:txBody>
      </p:sp>
      <p:sp>
        <p:nvSpPr>
          <p:cNvPr id="14" name="TextBox 13"/>
          <p:cNvSpPr txBox="1">
            <a:spLocks noChangeArrowheads="1"/>
          </p:cNvSpPr>
          <p:nvPr/>
        </p:nvSpPr>
        <p:spPr bwMode="auto">
          <a:xfrm>
            <a:off x="6781694" y="4413193"/>
            <a:ext cx="3352800" cy="461963"/>
          </a:xfrm>
          <a:prstGeom prst="rect">
            <a:avLst/>
          </a:prstGeom>
          <a:noFill/>
          <a:ln>
            <a:noFill/>
          </a:ln>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latin typeface="+mj-lt"/>
                <a:ea typeface="+mn-ea"/>
              </a:rPr>
              <a:t>A </a:t>
            </a:r>
            <a:r>
              <a:rPr kumimoji="0" lang="en-US" altLang="zh-CN" sz="2400" b="1" dirty="0">
                <a:latin typeface="+mj-lt"/>
                <a:ea typeface="+mn-ea"/>
              </a:rPr>
              <a:t>= 1</a:t>
            </a:r>
            <a:r>
              <a:rPr kumimoji="0" lang="zh-CN" altLang="en-US" sz="2400" b="1" dirty="0">
                <a:latin typeface="+mn-ea"/>
                <a:ea typeface="+mn-ea"/>
              </a:rPr>
              <a:t>时，</a:t>
            </a:r>
            <a:endParaRPr kumimoji="0" lang="en-US" altLang="zh-CN" sz="2400" b="1" dirty="0">
              <a:latin typeface="+mn-ea"/>
              <a:ea typeface="+mn-ea"/>
            </a:endParaRPr>
          </a:p>
        </p:txBody>
      </p:sp>
      <p:sp>
        <p:nvSpPr>
          <p:cNvPr id="15" name="TextBox 14"/>
          <p:cNvSpPr txBox="1">
            <a:spLocks noChangeArrowheads="1"/>
          </p:cNvSpPr>
          <p:nvPr/>
        </p:nvSpPr>
        <p:spPr bwMode="auto">
          <a:xfrm>
            <a:off x="8024448" y="4394142"/>
            <a:ext cx="28955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latin typeface="+mj-lt"/>
                <a:ea typeface="+mn-ea"/>
              </a:rPr>
              <a:t>Y </a:t>
            </a:r>
            <a:r>
              <a:rPr kumimoji="0" lang="en-US" altLang="zh-CN" sz="2400" b="1" dirty="0">
                <a:latin typeface="+mj-lt"/>
                <a:ea typeface="+mn-ea"/>
              </a:rPr>
              <a:t>= </a:t>
            </a:r>
            <a:r>
              <a:rPr kumimoji="0" lang="en-US" altLang="zh-CN" sz="2400" b="1" i="1" dirty="0">
                <a:latin typeface="+mj-lt"/>
                <a:ea typeface="+mn-ea"/>
              </a:rPr>
              <a:t>B</a:t>
            </a:r>
            <a:r>
              <a:rPr kumimoji="0" lang="en-US" altLang="zh-CN" sz="2400" b="1" dirty="0">
                <a:latin typeface="+mj-lt"/>
                <a:ea typeface="+mn-ea"/>
              </a:rPr>
              <a:t>  </a:t>
            </a:r>
            <a:r>
              <a:rPr kumimoji="0" lang="en-US" altLang="zh-CN" sz="2400" b="1" dirty="0">
                <a:latin typeface="+mn-ea"/>
                <a:ea typeface="+mn-ea"/>
              </a:rPr>
              <a:t>  </a:t>
            </a:r>
            <a:r>
              <a:rPr kumimoji="0" lang="zh-CN" altLang="en-US" sz="2400" b="1" dirty="0">
                <a:latin typeface="+mn-ea"/>
                <a:ea typeface="+mn-ea"/>
              </a:rPr>
              <a:t>可作反相器</a:t>
            </a:r>
            <a:endParaRPr kumimoji="0" lang="zh-CN" altLang="en-US" sz="2400" dirty="0">
              <a:latin typeface="+mn-ea"/>
              <a:ea typeface="+mn-ea"/>
            </a:endParaRPr>
          </a:p>
        </p:txBody>
      </p:sp>
      <p:sp>
        <p:nvSpPr>
          <p:cNvPr id="16" name="TextBox 15"/>
          <p:cNvSpPr txBox="1">
            <a:spLocks noChangeArrowheads="1"/>
          </p:cNvSpPr>
          <p:nvPr/>
        </p:nvSpPr>
        <p:spPr bwMode="auto">
          <a:xfrm>
            <a:off x="8016135" y="4822768"/>
            <a:ext cx="3114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latin typeface="+mj-lt"/>
                <a:ea typeface="+mn-ea"/>
              </a:rPr>
              <a:t>Y </a:t>
            </a:r>
            <a:r>
              <a:rPr kumimoji="0" lang="en-US" altLang="zh-CN" sz="2400" b="1" dirty="0">
                <a:latin typeface="+mj-lt"/>
                <a:ea typeface="+mn-ea"/>
              </a:rPr>
              <a:t>= </a:t>
            </a:r>
            <a:r>
              <a:rPr kumimoji="0" lang="en-US" altLang="zh-CN" sz="2400" b="1" i="1" dirty="0">
                <a:latin typeface="+mj-lt"/>
                <a:ea typeface="+mn-ea"/>
              </a:rPr>
              <a:t>B</a:t>
            </a:r>
            <a:r>
              <a:rPr kumimoji="0" lang="en-US" altLang="zh-CN" sz="2400" b="1" dirty="0">
                <a:latin typeface="+mn-ea"/>
                <a:ea typeface="+mn-ea"/>
              </a:rPr>
              <a:t>   </a:t>
            </a:r>
            <a:r>
              <a:rPr kumimoji="0" lang="zh-CN" altLang="en-US" sz="2400" b="1" dirty="0">
                <a:latin typeface="+mn-ea"/>
                <a:ea typeface="+mn-ea"/>
              </a:rPr>
              <a:t>可作缓冲器</a:t>
            </a:r>
            <a:endParaRPr kumimoji="0" lang="zh-CN" altLang="en-US" sz="2400" dirty="0">
              <a:latin typeface="+mn-ea"/>
              <a:ea typeface="+mn-ea"/>
            </a:endParaRPr>
          </a:p>
        </p:txBody>
      </p:sp>
      <p:cxnSp>
        <p:nvCxnSpPr>
          <p:cNvPr id="18" name="直接连接符 17"/>
          <p:cNvCxnSpPr>
            <a:cxnSpLocks noChangeShapeType="1"/>
          </p:cNvCxnSpPr>
          <p:nvPr/>
        </p:nvCxnSpPr>
        <p:spPr bwMode="auto">
          <a:xfrm>
            <a:off x="8506586" y="4489392"/>
            <a:ext cx="228600" cy="0"/>
          </a:xfrm>
          <a:prstGeom prst="line">
            <a:avLst/>
          </a:prstGeom>
          <a:noFill/>
          <a:ln w="22225" algn="ctr">
            <a:solidFill>
              <a:srgbClr val="000000"/>
            </a:solidFill>
            <a:round/>
          </a:ln>
          <a:extLst>
            <a:ext uri="{909E8E84-426E-40DD-AFC4-6F175D3DCCD1}">
              <a14:hiddenFill xmlns:a14="http://schemas.microsoft.com/office/drawing/2010/main">
                <a:noFill/>
              </a14:hiddenFill>
            </a:ext>
          </a:extLst>
        </p:spPr>
      </p:cxnSp>
      <p:sp>
        <p:nvSpPr>
          <p:cNvPr id="22" name="矩形 21"/>
          <p:cNvSpPr/>
          <p:nvPr/>
        </p:nvSpPr>
        <p:spPr>
          <a:xfrm>
            <a:off x="491375" y="2196686"/>
            <a:ext cx="3082895" cy="461665"/>
          </a:xfrm>
          <a:prstGeom prst="rect">
            <a:avLst/>
          </a:prstGeom>
        </p:spPr>
        <p:txBody>
          <a:bodyPr wrap="none">
            <a:spAutoFit/>
          </a:bodyPr>
          <a:lstStyle/>
          <a:p>
            <a:pPr indent="266700" algn="just">
              <a:spcBef>
                <a:spcPts val="600"/>
              </a:spcBef>
              <a:spcAft>
                <a:spcPts val="600"/>
              </a:spcAft>
            </a:pPr>
            <a:r>
              <a:rPr lang="zh-CN" altLang="en-US" sz="2400" b="1" dirty="0"/>
              <a:t>（</a:t>
            </a:r>
            <a:r>
              <a:rPr lang="en-US" altLang="zh-CN" sz="2400" b="1" dirty="0"/>
              <a:t>3</a:t>
            </a:r>
            <a:r>
              <a:rPr lang="zh-CN" altLang="en-US" sz="2400" b="1" dirty="0"/>
              <a:t>）异或</a:t>
            </a:r>
            <a:r>
              <a:rPr lang="zh-CN" altLang="zh-CN" sz="2400" b="1" dirty="0"/>
              <a:t>逻辑运算</a:t>
            </a:r>
            <a:endParaRPr lang="zh-CN" altLang="zh-CN" sz="2400" b="1"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08732" y="2686116"/>
            <a:ext cx="1865538" cy="1737511"/>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694" y="2799749"/>
            <a:ext cx="2712955" cy="1170533"/>
          </a:xfrm>
          <a:prstGeom prst="rect">
            <a:avLst/>
          </a:prstGeom>
        </p:spPr>
      </p:pic>
      <p:sp>
        <p:nvSpPr>
          <p:cNvPr id="19" name="PA-圆角矩形 1"/>
          <p:cNvSpPr/>
          <p:nvPr>
            <p:custDataLst>
              <p:tags r:id="rId3"/>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4" name="PA-文本框 5"/>
          <p:cNvSpPr txBox="1">
            <a:spLocks noChangeArrowheads="1"/>
          </p:cNvSpPr>
          <p:nvPr>
            <p:custDataLst>
              <p:tags r:id="rId5"/>
            </p:custDataLst>
          </p:nvPr>
        </p:nvSpPr>
        <p:spPr bwMode="auto">
          <a:xfrm>
            <a:off x="626939" y="1456857"/>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复合逻辑运算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 calcmode="lin" valueType="num">
                                      <p:cBhvr>
                                        <p:cTn id="28" dur="500" fill="hold"/>
                                        <p:tgtEl>
                                          <p:spTgt spid="11"/>
                                        </p:tgtEl>
                                        <p:attrNameLst>
                                          <p:attrName>style.rotation</p:attrName>
                                        </p:attrNameLst>
                                      </p:cBhvr>
                                      <p:tavLst>
                                        <p:tav tm="0">
                                          <p:val>
                                            <p:fltVal val="360"/>
                                          </p:val>
                                        </p:tav>
                                        <p:tav tm="100000">
                                          <p:val>
                                            <p:fltVal val="0"/>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1" presetClass="entr" presetSubtype="0" fill="hold" nodeType="withEffect">
                                  <p:stCondLst>
                                    <p:cond delay="0"/>
                                  </p:stCondLst>
                                  <p:childTnLst>
                                    <p:set>
                                      <p:cBhvr>
                                        <p:cTn id="41" dur="1" fill="hold">
                                          <p:stCondLst>
                                            <p:cond delay="499"/>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1+#ppt_w/2"/>
                                          </p:val>
                                        </p:tav>
                                        <p:tav tm="100000">
                                          <p:val>
                                            <p:strVal val="#ppt_x"/>
                                          </p:val>
                                        </p:tav>
                                      </p:tavLst>
                                    </p:anim>
                                    <p:anim calcmode="lin" valueType="num">
                                      <p:cBhvr additive="base">
                                        <p:cTn id="5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autoUpdateAnimBg="0"/>
      <p:bldP spid="14" grpId="0"/>
      <p:bldP spid="15" grpId="0"/>
      <p:bldP spid="16" grpId="0" autoUpdateAnimBg="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33798"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3" name="Rectangle 34"/>
          <p:cNvSpPr>
            <a:spLocks noChangeArrowheads="1"/>
          </p:cNvSpPr>
          <p:nvPr/>
        </p:nvSpPr>
        <p:spPr bwMode="auto">
          <a:xfrm>
            <a:off x="1978286" y="4608359"/>
            <a:ext cx="1752600" cy="1112838"/>
          </a:xfrm>
          <a:prstGeom prst="rect">
            <a:avLst/>
          </a:prstGeom>
          <a:noFill/>
          <a:ln w="9525">
            <a:noFill/>
            <a:miter lim="800000"/>
          </a:ln>
          <a:effectLst/>
        </p:spPr>
        <p:txBody>
          <a:bodyPr/>
          <a:lstStyle/>
          <a:p>
            <a:pPr marL="342900" indent="-342900" eaLnBrk="1" fontAlgn="auto" hangingPunct="1">
              <a:spcBef>
                <a:spcPct val="20000"/>
              </a:spcBef>
              <a:spcAft>
                <a:spcPts val="0"/>
              </a:spcAft>
              <a:defRPr/>
            </a:pPr>
            <a:r>
              <a:rPr lang="zh-CN" altLang="en-US" sz="2800" b="1" kern="0" dirty="0">
                <a:solidFill>
                  <a:schemeClr val="accent6">
                    <a:lumMod val="75000"/>
                  </a:schemeClr>
                </a:solidFill>
                <a:latin typeface="宋体" panose="02010600030101010101" pitchFamily="2" charset="-122"/>
                <a:ea typeface="宋体" panose="02010600030101010101" pitchFamily="2" charset="-122"/>
              </a:rPr>
              <a:t>同或</a:t>
            </a:r>
            <a:endParaRPr lang="zh-CN" altLang="en-US" sz="2800" b="1" kern="0" dirty="0">
              <a:solidFill>
                <a:schemeClr val="accent6">
                  <a:lumMod val="75000"/>
                </a:schemeClr>
              </a:solidFill>
              <a:latin typeface="宋体" panose="02010600030101010101" pitchFamily="2" charset="-122"/>
              <a:ea typeface="宋体" panose="02010600030101010101" pitchFamily="2" charset="-122"/>
            </a:endParaRPr>
          </a:p>
          <a:p>
            <a:pPr marL="342900" indent="-342900" eaLnBrk="1" fontAlgn="auto" hangingPunct="1">
              <a:spcBef>
                <a:spcPct val="20000"/>
              </a:spcBef>
              <a:spcAft>
                <a:spcPts val="0"/>
              </a:spcAft>
              <a:defRPr/>
            </a:pPr>
            <a:r>
              <a:rPr lang="en-US" altLang="zh-CN" sz="2800" b="1" i="1" kern="0" dirty="0">
                <a:solidFill>
                  <a:sysClr val="windowText" lastClr="000000"/>
                </a:solidFill>
                <a:ea typeface="黑体" panose="02010609060101010101" pitchFamily="49" charset="-122"/>
              </a:rPr>
              <a:t>Y= A </a:t>
            </a:r>
            <a:r>
              <a:rPr lang="en-US" altLang="zh-CN" sz="2800" b="1" kern="0" dirty="0">
                <a:solidFill>
                  <a:sysClr val="windowText" lastClr="000000"/>
                </a:solidFill>
                <a:latin typeface="楷体_GB2312" panose="02010609030101010101" pitchFamily="49" charset="-122"/>
                <a:ea typeface="黑体" panose="02010609060101010101" pitchFamily="49" charset="-122"/>
              </a:rPr>
              <a:t>⊙</a:t>
            </a:r>
            <a:r>
              <a:rPr lang="en-US" altLang="zh-CN" sz="2800" b="1" i="1" kern="0" dirty="0">
                <a:solidFill>
                  <a:sysClr val="windowText" lastClr="000000"/>
                </a:solidFill>
                <a:ea typeface="黑体" panose="02010609060101010101" pitchFamily="49" charset="-122"/>
              </a:rPr>
              <a:t>B</a:t>
            </a:r>
            <a:endParaRPr lang="en-US" altLang="zh-CN" sz="2800" b="1" i="1" kern="0" dirty="0">
              <a:solidFill>
                <a:sysClr val="windowText" lastClr="000000"/>
              </a:solidFill>
              <a:ea typeface="黑体" panose="02010609060101010101" pitchFamily="49" charset="-122"/>
            </a:endParaRPr>
          </a:p>
        </p:txBody>
      </p:sp>
      <p:graphicFrame>
        <p:nvGraphicFramePr>
          <p:cNvPr id="14" name="Group 35"/>
          <p:cNvGraphicFramePr>
            <a:graphicFrameLocks noGrp="1"/>
          </p:cNvGraphicFramePr>
          <p:nvPr/>
        </p:nvGraphicFramePr>
        <p:xfrm>
          <a:off x="4751629" y="2667020"/>
          <a:ext cx="1524000" cy="2816227"/>
        </p:xfrm>
        <a:graphic>
          <a:graphicData uri="http://schemas.openxmlformats.org/drawingml/2006/table">
            <a:tbl>
              <a:tblPr/>
              <a:tblGrid>
                <a:gridCol w="915988"/>
                <a:gridCol w="608012"/>
              </a:tblGrid>
              <a:tr h="563563">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dirty="0">
                          <a:ln>
                            <a:noFill/>
                          </a:ln>
                          <a:solidFill>
                            <a:schemeClr val="tx1"/>
                          </a:solidFill>
                          <a:effectLst/>
                          <a:latin typeface="Arial" panose="020B0604020202020204" pitchFamily="34" charset="0"/>
                          <a:ea typeface="黑体" panose="02010609060101010101" pitchFamily="49" charset="-122"/>
                        </a:rPr>
                        <a:t>A  B</a:t>
                      </a:r>
                      <a:endParaRPr kumimoji="0" lang="en-US" altLang="zh-CN" sz="2800" b="1" i="1"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dirty="0">
                          <a:ln>
                            <a:noFill/>
                          </a:ln>
                          <a:solidFill>
                            <a:schemeClr val="tx1"/>
                          </a:solidFill>
                          <a:effectLst/>
                          <a:latin typeface="Arial" panose="020B0604020202020204" pitchFamily="34" charset="0"/>
                          <a:ea typeface="黑体" panose="02010609060101010101" pitchFamily="49" charset="-122"/>
                        </a:rPr>
                        <a:t>Y</a:t>
                      </a:r>
                      <a:endParaRPr kumimoji="0" lang="en-US" altLang="zh-CN" sz="2800" b="1" i="1"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3563">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0   0</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1</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1975">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rPr>
                        <a:t>0   1</a:t>
                      </a:r>
                      <a:endPar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0</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3563">
                <a:tc>
                  <a:txBody>
                    <a:bodyPr/>
                    <a:lstStyle>
                      <a:lvl1pPr marL="533400" indent="-5334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533400" marR="0" lvl="0" indent="-53340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rPr>
                        <a:t>1   0</a:t>
                      </a:r>
                      <a:endPar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0</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3563">
                <a:tc>
                  <a:txBody>
                    <a:bodyPr/>
                    <a:lstStyle>
                      <a:lvl1pPr marL="533400" indent="-5334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533400" marR="0" lvl="0" indent="-53340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rPr>
                        <a:t>1   1</a:t>
                      </a:r>
                      <a:endParaRPr kumimoji="0" lang="en-US" altLang="zh-CN" sz="28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1</a:t>
                      </a:r>
                      <a:endParaRPr kumimoji="0" lang="en-US" altLang="zh-CN" sz="2800" b="1"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bl>
          </a:graphicData>
        </a:graphic>
      </p:graphicFrame>
      <p:sp>
        <p:nvSpPr>
          <p:cNvPr id="18" name="矩形 17"/>
          <p:cNvSpPr/>
          <p:nvPr/>
        </p:nvSpPr>
        <p:spPr>
          <a:xfrm>
            <a:off x="445289" y="2166768"/>
            <a:ext cx="3084499" cy="461665"/>
          </a:xfrm>
          <a:prstGeom prst="rect">
            <a:avLst/>
          </a:prstGeom>
        </p:spPr>
        <p:txBody>
          <a:bodyPr wrap="none">
            <a:spAutoFit/>
          </a:bodyPr>
          <a:lstStyle/>
          <a:p>
            <a:pPr indent="266700" algn="just">
              <a:spcBef>
                <a:spcPts val="600"/>
              </a:spcBef>
              <a:spcAft>
                <a:spcPts val="600"/>
              </a:spcAft>
            </a:pPr>
            <a:r>
              <a:rPr lang="zh-CN" altLang="en-US" sz="2400" b="1" dirty="0"/>
              <a:t>（</a:t>
            </a:r>
            <a:r>
              <a:rPr lang="en-US" altLang="zh-CN" sz="2400" b="1" dirty="0"/>
              <a:t>4</a:t>
            </a:r>
            <a:r>
              <a:rPr lang="zh-CN" altLang="en-US" sz="2400" b="1" dirty="0"/>
              <a:t>）</a:t>
            </a:r>
            <a:r>
              <a:rPr lang="zh-CN" altLang="en-US" sz="2400" b="1" dirty="0">
                <a:latin typeface="+mn-ea"/>
              </a:rPr>
              <a:t>同或</a:t>
            </a:r>
            <a:r>
              <a:rPr lang="zh-CN" altLang="zh-CN" sz="2400" b="1" dirty="0">
                <a:latin typeface="+mn-ea"/>
              </a:rPr>
              <a:t>逻辑运算</a:t>
            </a:r>
            <a:endParaRPr lang="zh-CN" altLang="zh-CN" sz="2400" b="1" dirty="0">
              <a:latin typeface="+mn-ea"/>
            </a:endParaRPr>
          </a:p>
        </p:txBody>
      </p:sp>
      <p:sp>
        <p:nvSpPr>
          <p:cNvPr id="11" name="Rectangle 9"/>
          <p:cNvSpPr>
            <a:spLocks noChangeArrowheads="1"/>
          </p:cNvSpPr>
          <p:nvPr/>
        </p:nvSpPr>
        <p:spPr bwMode="auto">
          <a:xfrm>
            <a:off x="0" y="6715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3988" y="2664264"/>
            <a:ext cx="1755800" cy="1749704"/>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966" y="2815125"/>
            <a:ext cx="3743268" cy="78035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004" y="3675757"/>
            <a:ext cx="2816596" cy="688908"/>
          </a:xfrm>
          <a:prstGeom prst="rect">
            <a:avLst/>
          </a:prstGeom>
          <a:ln w="28575">
            <a:solidFill>
              <a:schemeClr val="accent6">
                <a:lumMod val="75000"/>
              </a:schemeClr>
            </a:solidFill>
          </a:ln>
          <a:effectLst>
            <a:outerShdw blurRad="50800" dist="38100" dir="2700000" algn="tl" rotWithShape="0">
              <a:prstClr val="black">
                <a:alpha val="40000"/>
              </a:prstClr>
            </a:outerShdw>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004" y="4608359"/>
            <a:ext cx="2816596" cy="688908"/>
          </a:xfrm>
          <a:prstGeom prst="rect">
            <a:avLst/>
          </a:prstGeom>
          <a:ln w="28575">
            <a:solidFill>
              <a:schemeClr val="accent6">
                <a:lumMod val="75000"/>
              </a:schemeClr>
            </a:solidFill>
          </a:ln>
          <a:effectLst>
            <a:outerShdw blurRad="50800" dist="38100" dir="2700000" algn="tl" rotWithShape="0">
              <a:prstClr val="black">
                <a:alpha val="40000"/>
              </a:prstClr>
            </a:outerShdw>
          </a:effectLst>
        </p:spPr>
      </p:pic>
      <p:sp>
        <p:nvSpPr>
          <p:cNvPr id="19" name="PA-圆角矩形 1"/>
          <p:cNvSpPr/>
          <p:nvPr>
            <p:custDataLst>
              <p:tags r:id="rId5"/>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PA-文本框 5"/>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1" name="PA-文本框 5"/>
          <p:cNvSpPr txBox="1">
            <a:spLocks noChangeArrowheads="1"/>
          </p:cNvSpPr>
          <p:nvPr>
            <p:custDataLst>
              <p:tags r:id="rId7"/>
            </p:custDataLst>
          </p:nvPr>
        </p:nvSpPr>
        <p:spPr bwMode="auto">
          <a:xfrm>
            <a:off x="626939" y="1456857"/>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3.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复合逻辑运算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 calcmode="lin" valueType="num">
                                      <p:cBhvr>
                                        <p:cTn id="29" dur="500" fill="hold"/>
                                        <p:tgtEl>
                                          <p:spTgt spid="14"/>
                                        </p:tgtEl>
                                        <p:attrNameLst>
                                          <p:attrName>style.rotation</p:attrName>
                                        </p:attrNameLst>
                                      </p:cBhvr>
                                      <p:tavLst>
                                        <p:tav tm="0">
                                          <p:val>
                                            <p:fltVal val="360"/>
                                          </p:val>
                                        </p:tav>
                                        <p:tav tm="100000">
                                          <p:val>
                                            <p:fltVal val="0"/>
                                          </p:val>
                                        </p:tav>
                                      </p:tavLst>
                                    </p:anim>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2.2</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逻辑代数的运算规则</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2.1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逻辑代数的基本运算</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占位符 3"/>
          <p:cNvSpPr>
            <a:spLocks noGrp="1"/>
          </p:cNvSpPr>
          <p:nvPr>
            <p:ph type="body" sz="quarter" idx="12"/>
          </p:nvPr>
        </p:nvSpPr>
        <p:spPr/>
        <p:txBody>
          <a:bodyPr/>
          <a:lstStyle/>
          <a:p>
            <a:endParaRPr lang="zh-CN" altLang="en-US" dirty="0"/>
          </a:p>
        </p:txBody>
      </p:sp>
      <p:sp>
        <p:nvSpPr>
          <p:cNvPr id="5" name="文本占位符 4"/>
          <p:cNvSpPr>
            <a:spLocks noGrp="1"/>
          </p:cNvSpPr>
          <p:nvPr>
            <p:ph type="body" sz="quarter" idx="13"/>
          </p:nvPr>
        </p:nvSpPr>
        <p:spPr/>
        <p:txBody>
          <a:bodyPr/>
          <a:lstStyle/>
          <a:p>
            <a:endParaRPr lang="zh-CN" altLang="en-US" dirty="0"/>
          </a:p>
        </p:txBody>
      </p:sp>
      <p:sp>
        <p:nvSpPr>
          <p:cNvPr id="6" name="PA-TextPlaceholder 5"/>
          <p:cNvSpPr>
            <a:spLocks noGrp="1"/>
          </p:cNvSpPr>
          <p:nvPr>
            <p:ph type="body" sz="quarter" idx="14"/>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逻辑函数表述方法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PA-TextPlaceholder 6"/>
          <p:cNvSpPr>
            <a:spLocks noGrp="1"/>
          </p:cNvSpPr>
          <p:nvPr>
            <p:ph type="body" sz="quarter" idx="15"/>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逻辑函数的标准形式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TextPlaceholder 7"/>
          <p:cNvSpPr>
            <a:spLocks noGrp="1"/>
          </p:cNvSpPr>
          <p:nvPr>
            <p:ph type="body" sz="quarter" idx="16"/>
            <p:custDataLst>
              <p:tags r:id="rId5"/>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2.5</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逻辑函数的化简方法</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占位符 15"/>
          <p:cNvSpPr>
            <a:spLocks noGrp="1"/>
          </p:cNvSpPr>
          <p:nvPr>
            <p:ph type="body" sz="quarter" idx="20"/>
          </p:nvPr>
        </p:nvSpPr>
        <p:spPr/>
        <p:txBody>
          <a:bodyPr/>
          <a:lstStyle/>
          <a:p>
            <a:endParaRPr lang="zh-CN" altLang="en-US"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649748" y="1586832"/>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kumimoji="1" lang="en-US" altLang="zh-CN" sz="2800" b="1" dirty="0">
                <a:solidFill>
                  <a:srgbClr val="005286"/>
                </a:solidFill>
                <a:latin typeface="微软雅黑" panose="020B0503020204020204" pitchFamily="34" charset="-122"/>
                <a:ea typeface="微软雅黑" panose="020B0503020204020204" pitchFamily="34" charset="-122"/>
              </a:rPr>
              <a:t>1. </a:t>
            </a: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逻辑代数的基本公理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922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418" y="2283419"/>
            <a:ext cx="9146382" cy="424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9221" name="Object 5"/>
              <p:cNvSpPr txBox="1"/>
              <p:nvPr/>
            </p:nvSpPr>
            <p:spPr bwMode="auto">
              <a:xfrm>
                <a:off x="3637962" y="3633592"/>
                <a:ext cx="1143000" cy="304800"/>
              </a:xfrm>
              <a:prstGeom prst="rect">
                <a:avLst/>
              </a:prstGeom>
              <a:solidFill>
                <a:srgbClr val="FFFFFF"/>
              </a:solidFill>
              <a:ln>
                <a:noFill/>
              </a:ln>
              <a:effectLst/>
            </p:spPr>
            <p:txBody>
              <a:bodyPr>
                <a:noAutofit/>
              </a:bodyPr>
              <a:lstStyle>
                <a:defPPr>
                  <a:defRPr lang="zh-CN"/>
                </a:defPPr>
                <a:lvl1pPr>
                  <a:defRPr sz="1400" i="1">
                    <a:solidFill>
                      <a:srgbClr val="000000"/>
                    </a:solidFill>
                    <a:latin typeface="Cambria Math" panose="02040503050406030204" pitchFamily="18" charset="0"/>
                  </a:defRPr>
                </a:lvl1pPr>
              </a:lstStyle>
              <a:p>
                <a14:m>
                  <m:oMathPara xmlns:m="http://schemas.openxmlformats.org/officeDocument/2006/math">
                    <m:oMathParaPr>
                      <m:jc m:val="left"/>
                    </m:oMathParaPr>
                    <m:oMath xmlns:m="http://schemas.openxmlformats.org/officeDocument/2006/math">
                      <m:r>
                        <a:rPr lang="zh-CN" altLang="en-US" sz="1800">
                          <a:latin typeface="Cambria Math" panose="02040503050406030204" pitchFamily="18" charset="0"/>
                        </a:rPr>
                        <m:t>0</m:t>
                      </m:r>
                      <m:r>
                        <a:rPr lang="zh-CN" altLang="en-US" sz="1800">
                          <a:latin typeface="Cambria Math" panose="02040503050406030204" pitchFamily="18" charset="0"/>
                        </a:rPr>
                        <m:t>⋅</m:t>
                      </m:r>
                      <m:r>
                        <a:rPr lang="zh-CN" altLang="en-US" sz="1800">
                          <a:latin typeface="Cambria Math" panose="02040503050406030204" pitchFamily="18" charset="0"/>
                        </a:rPr>
                        <m:t>0</m:t>
                      </m:r>
                      <m:r>
                        <a:rPr lang="zh-CN" altLang="en-US" sz="1800">
                          <a:latin typeface="Cambria Math" panose="02040503050406030204" pitchFamily="18" charset="0"/>
                        </a:rPr>
                        <m:t>=</m:t>
                      </m:r>
                      <m:r>
                        <a:rPr lang="zh-CN" altLang="en-US" sz="1800">
                          <a:latin typeface="Cambria Math" panose="02040503050406030204" pitchFamily="18" charset="0"/>
                        </a:rPr>
                        <m:t>0</m:t>
                      </m:r>
                      <m:r>
                        <a:rPr lang="zh-CN" altLang="en-US" sz="1800">
                          <a:latin typeface="Cambria Math" panose="02040503050406030204" pitchFamily="18" charset="0"/>
                        </a:rPr>
                        <m:t>;</m:t>
                      </m:r>
                    </m:oMath>
                  </m:oMathPara>
                </a14:m>
                <a:endParaRPr lang="zh-CN" altLang="en-US" sz="1800" dirty="0"/>
              </a:p>
            </p:txBody>
          </p:sp>
        </mc:Choice>
        <mc:Fallback>
          <p:sp>
            <p:nvSpPr>
              <p:cNvPr id="9221" name="Object 5"/>
              <p:cNvSpPr txBox="1">
                <a:spLocks noRot="1" noChangeAspect="1" noMove="1" noResize="1" noEditPoints="1" noAdjustHandles="1" noChangeArrowheads="1" noChangeShapeType="1" noTextEdit="1"/>
              </p:cNvSpPr>
              <p:nvPr/>
            </p:nvSpPr>
            <p:spPr bwMode="auto">
              <a:xfrm>
                <a:off x="3637962" y="3633592"/>
                <a:ext cx="1143000" cy="304800"/>
              </a:xfrm>
              <a:prstGeom prst="rect">
                <a:avLst/>
              </a:prstGeom>
              <a:blipFill rotWithShape="1">
                <a:blip r:embed="rId3"/>
                <a:stretch>
                  <a:fillRect l="-4" t="-40" r="4" b="-4960"/>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22" name="Object 6"/>
              <p:cNvSpPr txBox="1"/>
              <p:nvPr/>
            </p:nvSpPr>
            <p:spPr bwMode="auto">
              <a:xfrm>
                <a:off x="3509259" y="4722704"/>
                <a:ext cx="1143000" cy="501327"/>
              </a:xfrm>
              <a:prstGeom prst="rect">
                <a:avLst/>
              </a:prstGeom>
              <a:solidFill>
                <a:srgbClr val="FFFFFF"/>
              </a:solidFill>
              <a:ln>
                <a:noFill/>
              </a:ln>
              <a:effectLst/>
            </p:spPr>
            <p:txBody>
              <a:bodyPr>
                <a:noAutofit/>
              </a:bodyPr>
              <a:lstStyle/>
              <a:p>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9222" name="Object 6"/>
              <p:cNvSpPr txBox="1">
                <a:spLocks noRot="1" noChangeAspect="1" noMove="1" noResize="1" noEditPoints="1" noAdjustHandles="1" noChangeArrowheads="1" noChangeShapeType="1" noTextEdit="1"/>
              </p:cNvSpPr>
              <p:nvPr/>
            </p:nvSpPr>
            <p:spPr bwMode="auto">
              <a:xfrm>
                <a:off x="3509259" y="4722704"/>
                <a:ext cx="1143000" cy="501327"/>
              </a:xfrm>
              <a:prstGeom prst="rect">
                <a:avLst/>
              </a:prstGeom>
              <a:blipFill rotWithShape="1">
                <a:blip r:embed="rId4"/>
                <a:stretch>
                  <a:fillRect l="-22" t="-42" r="22" b="104"/>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23" name="Object 7"/>
              <p:cNvSpPr txBox="1"/>
              <p:nvPr/>
            </p:nvSpPr>
            <p:spPr bwMode="auto">
              <a:xfrm>
                <a:off x="3552071" y="5435106"/>
                <a:ext cx="1143000" cy="377105"/>
              </a:xfrm>
              <a:prstGeom prst="rect">
                <a:avLst/>
              </a:prstGeom>
              <a:solidFill>
                <a:srgbClr val="FFFFFF"/>
              </a:solidFill>
              <a:ln>
                <a:noFill/>
              </a:ln>
              <a:effectLst/>
            </p:spPr>
            <p:txBody>
              <a:bodyPr>
                <a:noAutofit/>
              </a:bodyPr>
              <a:lstStyle>
                <a:defPPr>
                  <a:defRPr lang="zh-CN"/>
                </a:defPPr>
                <a:lvl1pPr>
                  <a:defRPr sz="1400" i="1">
                    <a:solidFill>
                      <a:srgbClr val="000000"/>
                    </a:solidFill>
                    <a:latin typeface="Cambria Math" panose="02040503050406030204" pitchFamily="18" charset="0"/>
                  </a:defRPr>
                </a:lvl1pPr>
              </a:lstStyle>
              <a:p>
                <a14:m>
                  <m:oMathPara xmlns:m="http://schemas.openxmlformats.org/officeDocument/2006/math">
                    <m:oMathParaPr>
                      <m:jc m:val="left"/>
                    </m:oMathParaPr>
                    <m:oMath xmlns:m="http://schemas.openxmlformats.org/officeDocument/2006/math">
                      <m:r>
                        <a:rPr lang="zh-CN" altLang="en-US" sz="1800">
                          <a:latin typeface="Cambria Math" panose="02040503050406030204" pitchFamily="18" charset="0"/>
                        </a:rPr>
                        <m:t>0</m:t>
                      </m:r>
                      <m:r>
                        <a:rPr lang="zh-CN" altLang="en-US" sz="1800">
                          <a:latin typeface="Cambria Math" panose="02040503050406030204" pitchFamily="18" charset="0"/>
                        </a:rPr>
                        <m:t>⋅</m:t>
                      </m:r>
                      <m:r>
                        <a:rPr lang="zh-CN" altLang="en-US" sz="1800">
                          <a:latin typeface="Cambria Math" panose="02040503050406030204" pitchFamily="18" charset="0"/>
                        </a:rPr>
                        <m:t>1</m:t>
                      </m:r>
                      <m:r>
                        <a:rPr lang="zh-CN" altLang="en-US" sz="1800">
                          <a:latin typeface="Cambria Math" panose="02040503050406030204" pitchFamily="18" charset="0"/>
                        </a:rPr>
                        <m:t>=</m:t>
                      </m:r>
                      <m:r>
                        <a:rPr lang="zh-CN" altLang="en-US" sz="1800">
                          <a:latin typeface="Cambria Math" panose="02040503050406030204" pitchFamily="18" charset="0"/>
                        </a:rPr>
                        <m:t>0</m:t>
                      </m:r>
                      <m:r>
                        <a:rPr lang="zh-CN" altLang="en-US" sz="1800">
                          <a:latin typeface="Cambria Math" panose="02040503050406030204" pitchFamily="18" charset="0"/>
                        </a:rPr>
                        <m:t>;</m:t>
                      </m:r>
                    </m:oMath>
                  </m:oMathPara>
                </a14:m>
                <a:endParaRPr lang="zh-CN" altLang="en-US" sz="1800" dirty="0"/>
              </a:p>
            </p:txBody>
          </p:sp>
        </mc:Choice>
        <mc:Fallback>
          <p:sp>
            <p:nvSpPr>
              <p:cNvPr id="9223" name="Object 7"/>
              <p:cNvSpPr txBox="1">
                <a:spLocks noRot="1" noChangeAspect="1" noMove="1" noResize="1" noEditPoints="1" noAdjustHandles="1" noChangeArrowheads="1" noChangeShapeType="1" noTextEdit="1"/>
              </p:cNvSpPr>
              <p:nvPr/>
            </p:nvSpPr>
            <p:spPr bwMode="auto">
              <a:xfrm>
                <a:off x="3552071" y="5435106"/>
                <a:ext cx="1143000" cy="377105"/>
              </a:xfrm>
              <a:prstGeom prst="rect">
                <a:avLst/>
              </a:prstGeom>
              <a:blipFill rotWithShape="1">
                <a:blip r:embed="rId5"/>
                <a:stretch>
                  <a:fillRect l="-45" t="-37" r="45" b="15"/>
                </a:stretch>
              </a:blipFill>
              <a:ln>
                <a:noFill/>
              </a:ln>
              <a:effectLst/>
            </p:spPr>
            <p:txBody>
              <a:bodyPr/>
              <a:lstStyle/>
              <a:p>
                <a:r>
                  <a:rPr lang="zh-CN" altLang="en-US">
                    <a:noFill/>
                  </a:rPr>
                  <a:t> </a:t>
                </a:r>
              </a:p>
            </p:txBody>
          </p:sp>
        </mc:Fallback>
      </mc:AlternateContent>
      <p:graphicFrame>
        <p:nvGraphicFramePr>
          <p:cNvPr id="9224" name="Object 8"/>
          <p:cNvGraphicFramePr>
            <a:graphicFrameLocks noChangeAspect="1"/>
          </p:cNvGraphicFramePr>
          <p:nvPr/>
        </p:nvGraphicFramePr>
        <p:xfrm>
          <a:off x="5790808" y="5488695"/>
          <a:ext cx="756000" cy="301001"/>
        </p:xfrm>
        <a:graphic>
          <a:graphicData uri="http://schemas.openxmlformats.org/presentationml/2006/ole">
            <mc:AlternateContent xmlns:mc="http://schemas.openxmlformats.org/markup-compatibility/2006">
              <mc:Choice xmlns:v="urn:schemas-microsoft-com:vml" Requires="v">
                <p:oleObj spid="_x0000_s2" name="" r:id="rId6" imgW="508000" imgH="203200" progId="Equation.3">
                  <p:embed/>
                </p:oleObj>
              </mc:Choice>
              <mc:Fallback>
                <p:oleObj name="" r:id="rId6" imgW="508000" imgH="2032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0808" y="5488695"/>
                        <a:ext cx="756000" cy="301001"/>
                      </a:xfrm>
                      <a:prstGeom prst="rect">
                        <a:avLst/>
                      </a:prstGeom>
                      <a:solidFill>
                        <a:srgbClr val="FFFFFF"/>
                      </a:solidFill>
                      <a:ln>
                        <a:noFill/>
                      </a:ln>
                      <a:effectLst/>
                    </p:spPr>
                  </p:pic>
                </p:oleObj>
              </mc:Fallback>
            </mc:AlternateContent>
          </a:graphicData>
        </a:graphic>
      </p:graphicFrame>
      <p:grpSp>
        <p:nvGrpSpPr>
          <p:cNvPr id="3" name="组合 27"/>
          <p:cNvGrpSpPr/>
          <p:nvPr/>
        </p:nvGrpSpPr>
        <p:grpSpPr bwMode="auto">
          <a:xfrm>
            <a:off x="1981200" y="2895600"/>
            <a:ext cx="8925612" cy="347662"/>
            <a:chOff x="0" y="0"/>
            <a:chExt cx="8305800" cy="304800"/>
          </a:xfrm>
        </p:grpSpPr>
        <p:cxnSp>
          <p:nvCxnSpPr>
            <p:cNvPr id="15371" name="直接连接符 24"/>
            <p:cNvCxnSpPr>
              <a:cxnSpLocks noChangeShapeType="1"/>
            </p:cNvCxnSpPr>
            <p:nvPr/>
          </p:nvCxnSpPr>
          <p:spPr bwMode="auto">
            <a:xfrm>
              <a:off x="3429000" y="0"/>
              <a:ext cx="4876800" cy="0"/>
            </a:xfrm>
            <a:prstGeom prst="line">
              <a:avLst/>
            </a:prstGeom>
            <a:noFill/>
            <a:ln w="28575">
              <a:solidFill>
                <a:schemeClr val="accent6">
                  <a:lumMod val="75000"/>
                </a:schemeClr>
              </a:solidFill>
              <a:round/>
            </a:ln>
            <a:extLst>
              <a:ext uri="{909E8E84-426E-40DD-AFC4-6F175D3DCCD1}">
                <a14:hiddenFill xmlns:a14="http://schemas.microsoft.com/office/drawing/2010/main">
                  <a:noFill/>
                </a14:hiddenFill>
              </a:ext>
            </a:extLst>
          </p:spPr>
        </p:cxnSp>
        <p:cxnSp>
          <p:nvCxnSpPr>
            <p:cNvPr id="15372" name="直接连接符 25"/>
            <p:cNvCxnSpPr>
              <a:cxnSpLocks noChangeShapeType="1"/>
            </p:cNvCxnSpPr>
            <p:nvPr/>
          </p:nvCxnSpPr>
          <p:spPr bwMode="auto">
            <a:xfrm>
              <a:off x="0" y="304800"/>
              <a:ext cx="2743200" cy="0"/>
            </a:xfrm>
            <a:prstGeom prst="line">
              <a:avLst/>
            </a:prstGeom>
            <a:noFill/>
            <a:ln w="28575">
              <a:solidFill>
                <a:schemeClr val="accent6">
                  <a:lumMod val="75000"/>
                </a:schemeClr>
              </a:solidFill>
              <a:round/>
            </a:ln>
            <a:extLst>
              <a:ext uri="{909E8E84-426E-40DD-AFC4-6F175D3DCCD1}">
                <a14:hiddenFill xmlns:a14="http://schemas.microsoft.com/office/drawing/2010/main">
                  <a:noFill/>
                </a14:hiddenFill>
              </a:ext>
            </a:extLst>
          </p:spPr>
        </p:cxnSp>
      </p:grpSp>
      <p:sp>
        <p:nvSpPr>
          <p:cNvPr id="13" name="PA-圆角矩形 1"/>
          <p:cNvSpPr/>
          <p:nvPr>
            <p:custDataLst>
              <p:tags r:id="rId8"/>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p:cNvSpPr txBox="1">
            <a:spLocks noChangeArrowheads="1"/>
          </p:cNvSpPr>
          <p:nvPr>
            <p:custDataLst>
              <p:tags r:id="rId9"/>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609600" y="1361458"/>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kumimoji="1" lang="en-US" altLang="zh-CN" sz="2800" b="1" dirty="0">
                <a:solidFill>
                  <a:srgbClr val="005286"/>
                </a:solidFill>
                <a:latin typeface="微软雅黑" panose="020B0503020204020204" pitchFamily="34" charset="-122"/>
                <a:ea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逻辑代数的基本定律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graphicFrame>
        <p:nvGraphicFramePr>
          <p:cNvPr id="10244" name="Object 6"/>
          <p:cNvGraphicFramePr>
            <a:graphicFrameLocks noChangeAspect="1"/>
          </p:cNvGraphicFramePr>
          <p:nvPr/>
        </p:nvGraphicFramePr>
        <p:xfrm>
          <a:off x="3001645" y="2188845"/>
          <a:ext cx="4329430" cy="1967230"/>
        </p:xfrm>
        <a:graphic>
          <a:graphicData uri="http://schemas.openxmlformats.org/presentationml/2006/ole">
            <mc:AlternateContent xmlns:mc="http://schemas.openxmlformats.org/markup-compatibility/2006">
              <mc:Choice xmlns:v="urn:schemas-microsoft-com:vml" Requires="v">
                <p:oleObj spid="_x0000_s2" name="BMP 图像" r:id="rId2" imgW="4514850" imgH="2052955" progId="Paint.Picture">
                  <p:embed/>
                </p:oleObj>
              </mc:Choice>
              <mc:Fallback>
                <p:oleObj name="BMP 图像" r:id="rId2" imgW="4514850" imgH="2052955" progId="Paint.Picture">
                  <p:embed/>
                  <p:pic>
                    <p:nvPicPr>
                      <p:cNvPr id="0" name="Object 6"/>
                      <p:cNvPicPr>
                        <a:picLocks noChangeAspect="1" noChangeArrowheads="1"/>
                      </p:cNvPicPr>
                      <p:nvPr/>
                    </p:nvPicPr>
                    <p:blipFill>
                      <a:blip r:embed="rId3"/>
                      <a:srcRect/>
                      <a:stretch>
                        <a:fillRect/>
                      </a:stretch>
                    </p:blipFill>
                    <p:spPr bwMode="auto">
                      <a:xfrm>
                        <a:off x="3001645" y="2188845"/>
                        <a:ext cx="4329430" cy="196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AutoShape 7"/>
          <p:cNvSpPr>
            <a:spLocks noChangeArrowheads="1"/>
          </p:cNvSpPr>
          <p:nvPr/>
        </p:nvSpPr>
        <p:spPr bwMode="auto">
          <a:xfrm>
            <a:off x="7772311" y="1949147"/>
            <a:ext cx="2209800" cy="919401"/>
          </a:xfrm>
          <a:prstGeom prst="wedgeRoundRectCallout">
            <a:avLst>
              <a:gd name="adj1" fmla="val -83764"/>
              <a:gd name="adj2" fmla="val 93657"/>
              <a:gd name="adj3" fmla="val 16667"/>
            </a:avLst>
          </a:prstGeom>
          <a:solidFill>
            <a:srgbClr val="CCFFFF"/>
          </a:solidFill>
          <a:ln w="9525">
            <a:noFill/>
            <a:miter lim="800000"/>
          </a:ln>
          <a:effectLst>
            <a:outerShdw blurRad="50800" dist="38100" dir="2700000" algn="tl" rotWithShape="0">
              <a:prstClr val="black">
                <a:alpha val="40000"/>
              </a:prstClr>
            </a:outerShdw>
          </a:effectLst>
        </p:spPr>
        <p:txBody>
          <a:bodyPr wrap="squar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zh-CN" altLang="en-US" sz="2400" b="1" dirty="0">
                <a:solidFill>
                  <a:schemeClr val="tx1"/>
                </a:solidFill>
                <a:latin typeface="Times New Roman" panose="02020603050405020304" pitchFamily="18" charset="0"/>
                <a:cs typeface="Times New Roman" panose="02020603050405020304" pitchFamily="18" charset="0"/>
              </a:rPr>
              <a:t>普通代数结果如何？</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0298" name="TextBox 62"/>
          <p:cNvSpPr txBox="1">
            <a:spLocks noChangeArrowheads="1"/>
          </p:cNvSpPr>
          <p:nvPr/>
        </p:nvSpPr>
        <p:spPr bwMode="auto">
          <a:xfrm>
            <a:off x="3140113" y="2279278"/>
            <a:ext cx="129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000" b="1" dirty="0">
                <a:solidFill>
                  <a:schemeClr val="tx1"/>
                </a:solidFill>
                <a:latin typeface="+mn-ea"/>
                <a:ea typeface="+mn-ea"/>
              </a:rPr>
              <a:t>0-1</a:t>
            </a:r>
            <a:r>
              <a:rPr lang="zh-CN" altLang="en-US" sz="2000" b="1" dirty="0">
                <a:solidFill>
                  <a:schemeClr val="tx1"/>
                </a:solidFill>
                <a:latin typeface="+mn-ea"/>
                <a:ea typeface="+mn-ea"/>
              </a:rPr>
              <a:t>律</a:t>
            </a:r>
            <a:endParaRPr lang="zh-CN" altLang="en-US" sz="2000" b="1" dirty="0">
              <a:solidFill>
                <a:schemeClr val="tx1"/>
              </a:solidFill>
              <a:latin typeface="+mn-ea"/>
              <a:ea typeface="+mn-ea"/>
            </a:endParaRPr>
          </a:p>
        </p:txBody>
      </p:sp>
      <p:sp>
        <p:nvSpPr>
          <p:cNvPr id="10299" name="TextBox 63"/>
          <p:cNvSpPr txBox="1">
            <a:spLocks noChangeArrowheads="1"/>
          </p:cNvSpPr>
          <p:nvPr/>
        </p:nvSpPr>
        <p:spPr bwMode="auto">
          <a:xfrm>
            <a:off x="2042909" y="3197457"/>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chemeClr val="tx1"/>
                </a:solidFill>
                <a:latin typeface="Times New Roman" panose="02020603050405020304" pitchFamily="18" charset="0"/>
              </a:rPr>
              <a:t>重叠律</a:t>
            </a:r>
            <a:endParaRPr lang="zh-CN" altLang="en-US" sz="2000" b="1" dirty="0">
              <a:solidFill>
                <a:schemeClr val="tx1"/>
              </a:solidFill>
              <a:latin typeface="Times New Roman" panose="02020603050405020304" pitchFamily="18" charset="0"/>
            </a:endParaRPr>
          </a:p>
        </p:txBody>
      </p:sp>
      <p:sp>
        <p:nvSpPr>
          <p:cNvPr id="10300" name="矩形 64"/>
          <p:cNvSpPr>
            <a:spLocks noChangeArrowheads="1"/>
          </p:cNvSpPr>
          <p:nvPr/>
        </p:nvSpPr>
        <p:spPr bwMode="auto">
          <a:xfrm>
            <a:off x="7772400" y="3276600"/>
            <a:ext cx="2209800" cy="609600"/>
          </a:xfrm>
          <a:prstGeom prst="rect">
            <a:avLst/>
          </a:prstGeom>
          <a:noFill/>
          <a:ln w="9525">
            <a:noFill/>
            <a:miter lim="800000"/>
          </a:ln>
        </p:spPr>
        <p:txBody>
          <a:bodyPr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还原律</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graphicFrame>
        <p:nvGraphicFramePr>
          <p:cNvPr id="10301" name="Object 61"/>
          <p:cNvGraphicFramePr>
            <a:graphicFrameLocks noChangeAspect="1"/>
          </p:cNvGraphicFramePr>
          <p:nvPr/>
        </p:nvGraphicFramePr>
        <p:xfrm>
          <a:off x="8839200" y="3197225"/>
          <a:ext cx="947738" cy="533400"/>
        </p:xfrm>
        <a:graphic>
          <a:graphicData uri="http://schemas.openxmlformats.org/presentationml/2006/ole">
            <mc:AlternateContent xmlns:mc="http://schemas.openxmlformats.org/markup-compatibility/2006">
              <mc:Choice xmlns:v="urn:schemas-microsoft-com:vml" Requires="v">
                <p:oleObj spid="_x0000_s3" name="" r:id="rId4" imgW="407035" imgH="228600" progId="">
                  <p:embed/>
                </p:oleObj>
              </mc:Choice>
              <mc:Fallback>
                <p:oleObj name="" r:id="rId4" imgW="407035" imgH="228600" progId="">
                  <p:embed/>
                  <p:pic>
                    <p:nvPicPr>
                      <p:cNvPr id="0"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200" y="3197225"/>
                        <a:ext cx="94773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02" name="TextBox 66"/>
          <p:cNvSpPr txBox="1">
            <a:spLocks noChangeArrowheads="1"/>
          </p:cNvSpPr>
          <p:nvPr/>
        </p:nvSpPr>
        <p:spPr bwMode="auto">
          <a:xfrm>
            <a:off x="3063015" y="2674389"/>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000" b="1" dirty="0">
                <a:solidFill>
                  <a:schemeClr val="tx1"/>
                </a:solidFill>
                <a:latin typeface="Times New Roman" panose="02020603050405020304" pitchFamily="18" charset="0"/>
              </a:rPr>
              <a:t>自等律</a:t>
            </a:r>
            <a:endParaRPr lang="zh-CN" altLang="en-US" sz="2000" b="1" dirty="0">
              <a:solidFill>
                <a:schemeClr val="tx1"/>
              </a:solidFill>
              <a:latin typeface="Times New Roman" panose="02020603050405020304" pitchFamily="18" charset="0"/>
            </a:endParaRPr>
          </a:p>
        </p:txBody>
      </p:sp>
      <p:cxnSp>
        <p:nvCxnSpPr>
          <p:cNvPr id="10303" name="直接连接符 68"/>
          <p:cNvCxnSpPr>
            <a:cxnSpLocks noChangeShapeType="1"/>
          </p:cNvCxnSpPr>
          <p:nvPr/>
        </p:nvCxnSpPr>
        <p:spPr bwMode="auto">
          <a:xfrm>
            <a:off x="3065463" y="2657962"/>
            <a:ext cx="3795712" cy="9219"/>
          </a:xfrm>
          <a:prstGeom prst="line">
            <a:avLst/>
          </a:prstGeom>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pic>
        <p:nvPicPr>
          <p:cNvPr id="4" name="图片 3"/>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1897006" y="4613274"/>
            <a:ext cx="8626588" cy="1926503"/>
          </a:xfrm>
          <a:prstGeom prst="rect">
            <a:avLst/>
          </a:prstGeom>
        </p:spPr>
      </p:pic>
      <p:sp>
        <p:nvSpPr>
          <p:cNvPr id="18" name="PA-圆角矩形 1"/>
          <p:cNvSpPr/>
          <p:nvPr>
            <p:custDataLst>
              <p:tags r:id="rId7"/>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PA-文本框 5"/>
          <p:cNvSpPr txBox="1">
            <a:spLocks noChangeArrowheads="1"/>
          </p:cNvSpPr>
          <p:nvPr>
            <p:custDataLst>
              <p:tags r:id="rId8"/>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0" name="PA-椭圆 18"/>
          <p:cNvSpPr>
            <a:spLocks noChangeArrowheads="1"/>
          </p:cNvSpPr>
          <p:nvPr>
            <p:custDataLst>
              <p:tags r:id="rId9"/>
            </p:custDataLst>
          </p:nvPr>
        </p:nvSpPr>
        <p:spPr bwMode="auto">
          <a:xfrm rot="5400000">
            <a:off x="6179185" y="1717040"/>
            <a:ext cx="400050" cy="1482090"/>
          </a:xfrm>
          <a:prstGeom prst="roundRect">
            <a:avLst/>
          </a:prstGeom>
          <a:noFill/>
          <a:ln w="28575" cap="flat" cmpd="sng" algn="ctr">
            <a:solidFill>
              <a:srgbClr val="00528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1" name="PA-椭圆 18"/>
          <p:cNvSpPr>
            <a:spLocks noChangeArrowheads="1"/>
          </p:cNvSpPr>
          <p:nvPr>
            <p:custDataLst>
              <p:tags r:id="rId10"/>
            </p:custDataLst>
          </p:nvPr>
        </p:nvSpPr>
        <p:spPr bwMode="auto">
          <a:xfrm rot="5400000">
            <a:off x="5448935" y="1958340"/>
            <a:ext cx="454660" cy="2932430"/>
          </a:xfrm>
          <a:prstGeom prst="roundRect">
            <a:avLst/>
          </a:prstGeom>
          <a:noFill/>
          <a:ln w="28575" cap="flat" cmpd="sng" algn="ctr">
            <a:solidFill>
              <a:srgbClr val="00528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5" name="PA-椭圆 18"/>
          <p:cNvSpPr>
            <a:spLocks noChangeArrowheads="1"/>
          </p:cNvSpPr>
          <p:nvPr>
            <p:custDataLst>
              <p:tags r:id="rId11"/>
            </p:custDataLst>
          </p:nvPr>
        </p:nvSpPr>
        <p:spPr bwMode="auto">
          <a:xfrm rot="5400000">
            <a:off x="8377749" y="4725661"/>
            <a:ext cx="448631" cy="2912669"/>
          </a:xfrm>
          <a:prstGeom prst="roundRect">
            <a:avLst/>
          </a:prstGeom>
          <a:noFill/>
          <a:ln w="28575" cap="flat" cmpd="sng" algn="ctr">
            <a:solidFill>
              <a:srgbClr val="00528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98"/>
                                        </p:tgtEl>
                                        <p:attrNameLst>
                                          <p:attrName>style.visibility</p:attrName>
                                        </p:attrNameLst>
                                      </p:cBhvr>
                                      <p:to>
                                        <p:strVal val="visible"/>
                                      </p:to>
                                    </p:set>
                                    <p:animEffect transition="in" filter="dissolve">
                                      <p:cBhvr>
                                        <p:cTn id="7" dur="500"/>
                                        <p:tgtEl>
                                          <p:spTgt spid="1029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302"/>
                                        </p:tgtEl>
                                        <p:attrNameLst>
                                          <p:attrName>style.visibility</p:attrName>
                                        </p:attrNameLst>
                                      </p:cBhvr>
                                      <p:to>
                                        <p:strVal val="visible"/>
                                      </p:to>
                                    </p:set>
                                    <p:animEffect transition="in" filter="dissolve">
                                      <p:cBhvr>
                                        <p:cTn id="10" dur="500"/>
                                        <p:tgtEl>
                                          <p:spTgt spid="10302"/>
                                        </p:tgtEl>
                                      </p:cBhvr>
                                    </p:animEffect>
                                  </p:childTnLst>
                                </p:cTn>
                              </p:par>
                              <p:par>
                                <p:cTn id="11" presetID="9" presetClass="entr" presetSubtype="0" fill="hold" nodeType="withEffect">
                                  <p:stCondLst>
                                    <p:cond delay="0"/>
                                  </p:stCondLst>
                                  <p:childTnLst>
                                    <p:set>
                                      <p:cBhvr>
                                        <p:cTn id="12" dur="1" fill="hold">
                                          <p:stCondLst>
                                            <p:cond delay="0"/>
                                          </p:stCondLst>
                                        </p:cTn>
                                        <p:tgtEl>
                                          <p:spTgt spid="10303"/>
                                        </p:tgtEl>
                                        <p:attrNameLst>
                                          <p:attrName>style.visibility</p:attrName>
                                        </p:attrNameLst>
                                      </p:cBhvr>
                                      <p:to>
                                        <p:strVal val="visible"/>
                                      </p:to>
                                    </p:set>
                                    <p:animEffect transition="in" filter="dissolve">
                                      <p:cBhvr>
                                        <p:cTn id="13" dur="500"/>
                                        <p:tgtEl>
                                          <p:spTgt spid="10303"/>
                                        </p:tgtEl>
                                      </p:cBhvr>
                                    </p:animEffect>
                                  </p:childTnLst>
                                </p:cTn>
                              </p:par>
                              <p:par>
                                <p:cTn id="14" presetID="9" presetClass="entr" presetSubtype="0" fill="hold" nodeType="withEffect">
                                  <p:stCondLst>
                                    <p:cond delay="0"/>
                                  </p:stCondLst>
                                  <p:childTnLst>
                                    <p:set>
                                      <p:cBhvr>
                                        <p:cTn id="15" dur="1" fill="hold">
                                          <p:stCondLst>
                                            <p:cond delay="0"/>
                                          </p:stCondLst>
                                        </p:cTn>
                                        <p:tgtEl>
                                          <p:spTgt spid="10244"/>
                                        </p:tgtEl>
                                        <p:attrNameLst>
                                          <p:attrName>style.visibility</p:attrName>
                                        </p:attrNameLst>
                                      </p:cBhvr>
                                      <p:to>
                                        <p:strVal val="visible"/>
                                      </p:to>
                                    </p:set>
                                    <p:animEffect transition="in" filter="dissolve">
                                      <p:cBhvr>
                                        <p:cTn id="16" dur="500"/>
                                        <p:tgtEl>
                                          <p:spTgt spid="1024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299"/>
                                        </p:tgtEl>
                                        <p:attrNameLst>
                                          <p:attrName>style.visibility</p:attrName>
                                        </p:attrNameLst>
                                      </p:cBhvr>
                                      <p:to>
                                        <p:strVal val="visible"/>
                                      </p:to>
                                    </p:set>
                                    <p:anim calcmode="lin" valueType="num">
                                      <p:cBhvr additive="base">
                                        <p:cTn id="21" dur="500" fill="hold"/>
                                        <p:tgtEl>
                                          <p:spTgt spid="10299"/>
                                        </p:tgtEl>
                                        <p:attrNameLst>
                                          <p:attrName>ppt_x</p:attrName>
                                        </p:attrNameLst>
                                      </p:cBhvr>
                                      <p:tavLst>
                                        <p:tav tm="0">
                                          <p:val>
                                            <p:strVal val="0-#ppt_w/2"/>
                                          </p:val>
                                        </p:tav>
                                        <p:tav tm="100000">
                                          <p:val>
                                            <p:strVal val="#ppt_x"/>
                                          </p:val>
                                        </p:tav>
                                      </p:tavLst>
                                    </p:anim>
                                    <p:anim calcmode="lin" valueType="num">
                                      <p:cBhvr additive="base">
                                        <p:cTn id="22" dur="500" fill="hold"/>
                                        <p:tgtEl>
                                          <p:spTgt spid="10299"/>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16" presetClass="entr" presetSubtype="26" fill="hold" grpId="0" nodeType="afterEffect">
                                  <p:stCondLst>
                                    <p:cond delay="0"/>
                                  </p:stCondLst>
                                  <p:childTnLst>
                                    <p:set>
                                      <p:cBhvr>
                                        <p:cTn id="25" dur="1" fill="hold">
                                          <p:stCondLst>
                                            <p:cond delay="0"/>
                                          </p:stCondLst>
                                        </p:cTn>
                                        <p:tgtEl>
                                          <p:spTgt spid="10248"/>
                                        </p:tgtEl>
                                        <p:attrNameLst>
                                          <p:attrName>style.visibility</p:attrName>
                                        </p:attrNameLst>
                                      </p:cBhvr>
                                      <p:to>
                                        <p:strVal val="visible"/>
                                      </p:to>
                                    </p:set>
                                    <p:animEffect transition="in" filter="barn(inHorizontal)">
                                      <p:cBhvr>
                                        <p:cTn id="26" dur="500"/>
                                        <p:tgtEl>
                                          <p:spTgt spid="1024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300"/>
                                        </p:tgtEl>
                                        <p:attrNameLst>
                                          <p:attrName>style.visibility</p:attrName>
                                        </p:attrNameLst>
                                      </p:cBhvr>
                                      <p:to>
                                        <p:strVal val="visible"/>
                                      </p:to>
                                    </p:set>
                                    <p:animEffect transition="in" filter="dissolve">
                                      <p:cBhvr>
                                        <p:cTn id="31" dur="500"/>
                                        <p:tgtEl>
                                          <p:spTgt spid="10300"/>
                                        </p:tgtEl>
                                      </p:cBhvr>
                                    </p:animEffect>
                                  </p:childTnLst>
                                </p:cTn>
                              </p:par>
                              <p:par>
                                <p:cTn id="32" presetID="9" presetClass="entr" presetSubtype="0" fill="hold" nodeType="withEffect">
                                  <p:stCondLst>
                                    <p:cond delay="0"/>
                                  </p:stCondLst>
                                  <p:childTnLst>
                                    <p:set>
                                      <p:cBhvr>
                                        <p:cTn id="33" dur="1" fill="hold">
                                          <p:stCondLst>
                                            <p:cond delay="0"/>
                                          </p:stCondLst>
                                        </p:cTn>
                                        <p:tgtEl>
                                          <p:spTgt spid="10301"/>
                                        </p:tgtEl>
                                        <p:attrNameLst>
                                          <p:attrName>style.visibility</p:attrName>
                                        </p:attrNameLst>
                                      </p:cBhvr>
                                      <p:to>
                                        <p:strVal val="visible"/>
                                      </p:to>
                                    </p:set>
                                    <p:animEffect transition="in" filter="dissolve">
                                      <p:cBhvr>
                                        <p:cTn id="34" dur="500"/>
                                        <p:tgtEl>
                                          <p:spTgt spid="10301"/>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heel(1)">
                                      <p:cBhvr>
                                        <p:cTn id="46" dur="1000"/>
                                        <p:tgtEl>
                                          <p:spTgt spid="20"/>
                                        </p:tgtEl>
                                      </p:cBhvr>
                                    </p:animEffect>
                                  </p:childTnLst>
                                </p:cTn>
                              </p:par>
                            </p:childTnLst>
                          </p:cTn>
                        </p:par>
                        <p:par>
                          <p:cTn id="47" fill="hold">
                            <p:stCondLst>
                              <p:cond delay="1000"/>
                            </p:stCondLst>
                            <p:childTnLst>
                              <p:par>
                                <p:cTn id="48" presetID="21" presetClass="entr" presetSubtype="1"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heel(1)">
                                      <p:cBhvr>
                                        <p:cTn id="50" dur="1000"/>
                                        <p:tgtEl>
                                          <p:spTgt spid="21"/>
                                        </p:tgtEl>
                                      </p:cBhvr>
                                    </p:animEffect>
                                  </p:childTnLst>
                                </p:cTn>
                              </p:par>
                            </p:childTnLst>
                          </p:cTn>
                        </p:par>
                        <p:par>
                          <p:cTn id="51" fill="hold">
                            <p:stCondLst>
                              <p:cond delay="2000"/>
                            </p:stCondLst>
                            <p:childTnLst>
                              <p:par>
                                <p:cTn id="52" presetID="21" presetClass="entr" presetSubtype="1"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heel(1)">
                                      <p:cBhvr>
                                        <p:cTn id="5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bldLvl="0" animBg="1" autoUpdateAnimBg="0"/>
      <p:bldP spid="10298" grpId="0" autoUpdateAnimBg="0"/>
      <p:bldP spid="10299" grpId="0" autoUpdateAnimBg="0"/>
      <p:bldP spid="10300" grpId="0"/>
      <p:bldP spid="10302" grpId="0" autoUpdateAnimBg="0"/>
      <p:bldP spid="20" grpId="0" bldLvl="0" animBg="1"/>
      <p:bldP spid="21" grpId="0" bldLvl="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8436" name="Text Box 3"/>
          <p:cNvSpPr txBox="1">
            <a:spLocks noChangeArrowheads="1"/>
          </p:cNvSpPr>
          <p:nvPr/>
        </p:nvSpPr>
        <p:spPr bwMode="auto">
          <a:xfrm>
            <a:off x="608400" y="1360800"/>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kumimoji="1" lang="en-US" altLang="zh-CN" sz="2800" b="1" dirty="0">
                <a:solidFill>
                  <a:srgbClr val="005286"/>
                </a:solidFill>
                <a:latin typeface="微软雅黑" panose="020B0503020204020204" pitchFamily="34" charset="-122"/>
                <a:ea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逻辑代数的基本定律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8437" name="Rectangle 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2294" name="TextBox 10"/>
          <p:cNvSpPr txBox="1">
            <a:spLocks noChangeArrowheads="1"/>
          </p:cNvSpPr>
          <p:nvPr/>
        </p:nvSpPr>
        <p:spPr bwMode="auto">
          <a:xfrm>
            <a:off x="1639271" y="2270048"/>
            <a:ext cx="19200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分配律证明：</a:t>
            </a:r>
            <a:endParaRPr lang="zh-CN" altLang="en-US" sz="2400" b="1" dirty="0">
              <a:solidFill>
                <a:schemeClr val="tx1"/>
              </a:solidFill>
              <a:latin typeface="Times New Roman" panose="02020603050405020304" pitchFamily="18" charset="0"/>
            </a:endParaRPr>
          </a:p>
        </p:txBody>
      </p:sp>
      <p:sp>
        <p:nvSpPr>
          <p:cNvPr id="18439"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8441"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8443"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2304" name="TextBox 21"/>
          <p:cNvSpPr txBox="1">
            <a:spLocks noChangeArrowheads="1"/>
          </p:cNvSpPr>
          <p:nvPr/>
        </p:nvSpPr>
        <p:spPr bwMode="auto">
          <a:xfrm>
            <a:off x="6303571" y="2779419"/>
            <a:ext cx="2984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ea"/>
                <a:ea typeface="+mn-ea"/>
              </a:rPr>
              <a:t>利用</a:t>
            </a:r>
            <a:r>
              <a:rPr lang="en-US" altLang="zh-CN" sz="2400" b="1" dirty="0">
                <a:solidFill>
                  <a:schemeClr val="tx1"/>
                </a:solidFill>
                <a:latin typeface="+mn-ea"/>
                <a:ea typeface="+mn-ea"/>
              </a:rPr>
              <a:t>0-1</a:t>
            </a:r>
            <a:r>
              <a:rPr lang="zh-CN" altLang="en-US" sz="2400" b="1" dirty="0">
                <a:solidFill>
                  <a:schemeClr val="tx1"/>
                </a:solidFill>
                <a:latin typeface="+mn-ea"/>
                <a:ea typeface="+mn-ea"/>
              </a:rPr>
              <a:t>律和自等律</a:t>
            </a:r>
            <a:endParaRPr lang="zh-CN" altLang="en-US" sz="2400" b="1" dirty="0">
              <a:solidFill>
                <a:schemeClr val="tx1"/>
              </a:solidFill>
              <a:latin typeface="+mn-ea"/>
              <a:ea typeface="+mn-ea"/>
            </a:endParaRPr>
          </a:p>
        </p:txBody>
      </p:sp>
      <p:sp>
        <p:nvSpPr>
          <p:cNvPr id="12305" name="TextBox 22"/>
          <p:cNvSpPr txBox="1">
            <a:spLocks noChangeArrowheads="1"/>
          </p:cNvSpPr>
          <p:nvPr/>
        </p:nvSpPr>
        <p:spPr bwMode="auto">
          <a:xfrm>
            <a:off x="6319397" y="3325594"/>
            <a:ext cx="3250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mn-ea"/>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t>利用乘对加的分配律</a:t>
            </a:r>
            <a:endParaRPr lang="zh-CN" altLang="en-US" dirty="0"/>
          </a:p>
        </p:txBody>
      </p:sp>
      <p:sp>
        <p:nvSpPr>
          <p:cNvPr id="12306" name="TextBox 23"/>
          <p:cNvSpPr txBox="1">
            <a:spLocks noChangeArrowheads="1"/>
          </p:cNvSpPr>
          <p:nvPr/>
        </p:nvSpPr>
        <p:spPr bwMode="auto">
          <a:xfrm>
            <a:off x="6295450" y="3871769"/>
            <a:ext cx="29842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mn-ea"/>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t>利用重叠律</a:t>
            </a:r>
            <a:endParaRPr lang="zh-CN" altLang="en-US" dirty="0"/>
          </a:p>
        </p:txBody>
      </p:sp>
      <p:sp>
        <p:nvSpPr>
          <p:cNvPr id="12307" name="TextBox 25"/>
          <p:cNvSpPr txBox="1">
            <a:spLocks noChangeArrowheads="1"/>
          </p:cNvSpPr>
          <p:nvPr/>
        </p:nvSpPr>
        <p:spPr bwMode="auto">
          <a:xfrm>
            <a:off x="6295450" y="4417944"/>
            <a:ext cx="3250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mn-ea"/>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t>利用乘对加的分配律</a:t>
            </a:r>
            <a:endParaRPr lang="zh-CN" altLang="en-US" dirty="0"/>
          </a:p>
        </p:txBody>
      </p:sp>
      <p:sp>
        <p:nvSpPr>
          <p:cNvPr id="12308" name="TextBox 26"/>
          <p:cNvSpPr txBox="1">
            <a:spLocks noChangeArrowheads="1"/>
          </p:cNvSpPr>
          <p:nvPr/>
        </p:nvSpPr>
        <p:spPr bwMode="auto">
          <a:xfrm>
            <a:off x="6295450" y="4964120"/>
            <a:ext cx="32500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mn-ea"/>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t>利用乘对加的分配律</a:t>
            </a:r>
            <a:endParaRPr lang="zh-CN" altLang="en-US" dirty="0"/>
          </a:p>
        </p:txBody>
      </p:sp>
      <p:pic>
        <p:nvPicPr>
          <p:cNvPr id="2" name="图片 1"/>
          <p:cNvPicPr>
            <a:picLocks noChangeAspect="1"/>
          </p:cNvPicPr>
          <p:nvPr/>
        </p:nvPicPr>
        <p:blipFill rotWithShape="1">
          <a:blip r:embed="rId2">
            <a:biLevel thresh="50000"/>
            <a:extLst>
              <a:ext uri="{28A0092B-C50C-407E-A947-70E740481C1C}">
                <a14:useLocalDpi xmlns:a14="http://schemas.microsoft.com/office/drawing/2010/main" val="0"/>
              </a:ext>
            </a:extLst>
          </a:blip>
          <a:srcRect l="-178" t="21198" r="178" b="59418"/>
          <a:stretch>
            <a:fillRect/>
          </a:stretch>
        </p:blipFill>
        <p:spPr>
          <a:xfrm>
            <a:off x="1523604" y="3378150"/>
            <a:ext cx="4572396" cy="478627"/>
          </a:xfrm>
          <a:prstGeom prst="rect">
            <a:avLst/>
          </a:prstGeom>
        </p:spPr>
      </p:pic>
      <p:sp>
        <p:nvSpPr>
          <p:cNvPr id="17" name="PA-圆角矩形 1"/>
          <p:cNvSpPr/>
          <p:nvPr>
            <p:custDataLst>
              <p:tags r:id="rId3"/>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2">
            <a:biLevel thresh="50000"/>
            <a:extLst>
              <a:ext uri="{28A0092B-C50C-407E-A947-70E740481C1C}">
                <a14:useLocalDpi xmlns:a14="http://schemas.microsoft.com/office/drawing/2010/main" val="0"/>
              </a:ext>
            </a:extLst>
          </a:blip>
          <a:srcRect t="41821" b="44146"/>
          <a:stretch>
            <a:fillRect/>
          </a:stretch>
        </p:blipFill>
        <p:spPr>
          <a:xfrm>
            <a:off x="1524001" y="3971517"/>
            <a:ext cx="4572396" cy="346478"/>
          </a:xfrm>
          <a:prstGeom prst="rect">
            <a:avLst/>
          </a:prstGeom>
        </p:spPr>
      </p:pic>
      <p:pic>
        <p:nvPicPr>
          <p:cNvPr id="20" name="图片 19"/>
          <p:cNvPicPr>
            <a:picLocks noChangeAspect="1"/>
          </p:cNvPicPr>
          <p:nvPr/>
        </p:nvPicPr>
        <p:blipFill rotWithShape="1">
          <a:blip r:embed="rId2">
            <a:biLevel thresh="50000"/>
            <a:extLst>
              <a:ext uri="{28A0092B-C50C-407E-A947-70E740481C1C}">
                <a14:useLocalDpi xmlns:a14="http://schemas.microsoft.com/office/drawing/2010/main" val="0"/>
              </a:ext>
            </a:extLst>
          </a:blip>
          <a:srcRect b="79494"/>
          <a:stretch>
            <a:fillRect/>
          </a:stretch>
        </p:blipFill>
        <p:spPr>
          <a:xfrm>
            <a:off x="1552156" y="2757093"/>
            <a:ext cx="4572396" cy="506317"/>
          </a:xfrm>
          <a:prstGeom prst="rect">
            <a:avLst/>
          </a:prstGeom>
        </p:spPr>
      </p:pic>
      <p:pic>
        <p:nvPicPr>
          <p:cNvPr id="21" name="图片 20"/>
          <p:cNvPicPr>
            <a:picLocks noChangeAspect="1"/>
          </p:cNvPicPr>
          <p:nvPr/>
        </p:nvPicPr>
        <p:blipFill rotWithShape="1">
          <a:blip r:embed="rId2">
            <a:biLevel thresh="50000"/>
            <a:extLst>
              <a:ext uri="{28A0092B-C50C-407E-A947-70E740481C1C}">
                <a14:useLocalDpi xmlns:a14="http://schemas.microsoft.com/office/drawing/2010/main" val="0"/>
              </a:ext>
            </a:extLst>
          </a:blip>
          <a:srcRect t="58127" b="27346"/>
          <a:stretch>
            <a:fillRect/>
          </a:stretch>
        </p:blipFill>
        <p:spPr>
          <a:xfrm>
            <a:off x="1552156" y="4432735"/>
            <a:ext cx="4572396" cy="358680"/>
          </a:xfrm>
          <a:prstGeom prst="rect">
            <a:avLst/>
          </a:prstGeom>
        </p:spPr>
      </p:pic>
      <p:pic>
        <p:nvPicPr>
          <p:cNvPr id="22" name="图片 21"/>
          <p:cNvPicPr>
            <a:picLocks noChangeAspect="1"/>
          </p:cNvPicPr>
          <p:nvPr/>
        </p:nvPicPr>
        <p:blipFill rotWithShape="1">
          <a:blip r:embed="rId2">
            <a:biLevel thresh="50000"/>
            <a:extLst>
              <a:ext uri="{28A0092B-C50C-407E-A947-70E740481C1C}">
                <a14:useLocalDpi xmlns:a14="http://schemas.microsoft.com/office/drawing/2010/main" val="0"/>
              </a:ext>
            </a:extLst>
          </a:blip>
          <a:srcRect t="74561" b="4394"/>
          <a:stretch>
            <a:fillRect/>
          </a:stretch>
        </p:blipFill>
        <p:spPr>
          <a:xfrm>
            <a:off x="1552156" y="4906157"/>
            <a:ext cx="4572396" cy="519627"/>
          </a:xfrm>
          <a:prstGeom prst="rect">
            <a:avLst/>
          </a:prstGeom>
        </p:spPr>
      </p:pic>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1000"/>
                                        <p:tgtEl>
                                          <p:spTgt spid="12294"/>
                                        </p:tgtEl>
                                      </p:cBhvr>
                                    </p:animEffect>
                                    <p:anim calcmode="lin" valueType="num">
                                      <p:cBhvr>
                                        <p:cTn id="8" dur="1000" fill="hold"/>
                                        <p:tgtEl>
                                          <p:spTgt spid="12294"/>
                                        </p:tgtEl>
                                        <p:attrNameLst>
                                          <p:attrName>ppt_x</p:attrName>
                                        </p:attrNameLst>
                                      </p:cBhvr>
                                      <p:tavLst>
                                        <p:tav tm="0">
                                          <p:val>
                                            <p:strVal val="#ppt_x"/>
                                          </p:val>
                                        </p:tav>
                                        <p:tav tm="100000">
                                          <p:val>
                                            <p:strVal val="#ppt_x"/>
                                          </p:val>
                                        </p:tav>
                                      </p:tavLst>
                                    </p:anim>
                                    <p:anim calcmode="lin" valueType="num">
                                      <p:cBhvr>
                                        <p:cTn id="9" dur="1000" fill="hold"/>
                                        <p:tgtEl>
                                          <p:spTgt spid="1229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2304"/>
                                        </p:tgtEl>
                                        <p:attrNameLst>
                                          <p:attrName>style.visibility</p:attrName>
                                        </p:attrNameLst>
                                      </p:cBhvr>
                                      <p:to>
                                        <p:strVal val="visible"/>
                                      </p:to>
                                    </p:set>
                                    <p:anim calcmode="lin" valueType="num">
                                      <p:cBhvr additive="base">
                                        <p:cTn id="17" dur="500" fill="hold"/>
                                        <p:tgtEl>
                                          <p:spTgt spid="12304"/>
                                        </p:tgtEl>
                                        <p:attrNameLst>
                                          <p:attrName>ppt_x</p:attrName>
                                        </p:attrNameLst>
                                      </p:cBhvr>
                                      <p:tavLst>
                                        <p:tav tm="0">
                                          <p:val>
                                            <p:strVal val="1+#ppt_w/2"/>
                                          </p:val>
                                        </p:tav>
                                        <p:tav tm="100000">
                                          <p:val>
                                            <p:strVal val="#ppt_x"/>
                                          </p:val>
                                        </p:tav>
                                      </p:tavLst>
                                    </p:anim>
                                    <p:anim calcmode="lin" valueType="num">
                                      <p:cBhvr additive="base">
                                        <p:cTn id="18" dur="500" fill="hold"/>
                                        <p:tgtEl>
                                          <p:spTgt spid="1230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305"/>
                                        </p:tgtEl>
                                        <p:attrNameLst>
                                          <p:attrName>style.visibility</p:attrName>
                                        </p:attrNameLst>
                                      </p:cBhvr>
                                      <p:to>
                                        <p:strVal val="visible"/>
                                      </p:to>
                                    </p:set>
                                    <p:anim calcmode="lin" valueType="num">
                                      <p:cBhvr additive="base">
                                        <p:cTn id="27" dur="500" fill="hold"/>
                                        <p:tgtEl>
                                          <p:spTgt spid="12305"/>
                                        </p:tgtEl>
                                        <p:attrNameLst>
                                          <p:attrName>ppt_x</p:attrName>
                                        </p:attrNameLst>
                                      </p:cBhvr>
                                      <p:tavLst>
                                        <p:tav tm="0">
                                          <p:val>
                                            <p:strVal val="1+#ppt_w/2"/>
                                          </p:val>
                                        </p:tav>
                                        <p:tav tm="100000">
                                          <p:val>
                                            <p:strVal val="#ppt_x"/>
                                          </p:val>
                                        </p:tav>
                                      </p:tavLst>
                                    </p:anim>
                                    <p:anim calcmode="lin" valueType="num">
                                      <p:cBhvr additive="base">
                                        <p:cTn id="28" dur="500" fill="hold"/>
                                        <p:tgtEl>
                                          <p:spTgt spid="1230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0-#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306"/>
                                        </p:tgtEl>
                                        <p:attrNameLst>
                                          <p:attrName>style.visibility</p:attrName>
                                        </p:attrNameLst>
                                      </p:cBhvr>
                                      <p:to>
                                        <p:strVal val="visible"/>
                                      </p:to>
                                    </p:set>
                                    <p:anim calcmode="lin" valueType="num">
                                      <p:cBhvr additive="base">
                                        <p:cTn id="37" dur="500" fill="hold"/>
                                        <p:tgtEl>
                                          <p:spTgt spid="12306"/>
                                        </p:tgtEl>
                                        <p:attrNameLst>
                                          <p:attrName>ppt_x</p:attrName>
                                        </p:attrNameLst>
                                      </p:cBhvr>
                                      <p:tavLst>
                                        <p:tav tm="0">
                                          <p:val>
                                            <p:strVal val="1+#ppt_w/2"/>
                                          </p:val>
                                        </p:tav>
                                        <p:tav tm="100000">
                                          <p:val>
                                            <p:strVal val="#ppt_x"/>
                                          </p:val>
                                        </p:tav>
                                      </p:tavLst>
                                    </p:anim>
                                    <p:anim calcmode="lin" valueType="num">
                                      <p:cBhvr additive="base">
                                        <p:cTn id="38" dur="500" fill="hold"/>
                                        <p:tgtEl>
                                          <p:spTgt spid="1230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2307"/>
                                        </p:tgtEl>
                                        <p:attrNameLst>
                                          <p:attrName>style.visibility</p:attrName>
                                        </p:attrNameLst>
                                      </p:cBhvr>
                                      <p:to>
                                        <p:strVal val="visible"/>
                                      </p:to>
                                    </p:set>
                                    <p:anim calcmode="lin" valueType="num">
                                      <p:cBhvr additive="base">
                                        <p:cTn id="47" dur="500" fill="hold"/>
                                        <p:tgtEl>
                                          <p:spTgt spid="12307"/>
                                        </p:tgtEl>
                                        <p:attrNameLst>
                                          <p:attrName>ppt_x</p:attrName>
                                        </p:attrNameLst>
                                      </p:cBhvr>
                                      <p:tavLst>
                                        <p:tav tm="0">
                                          <p:val>
                                            <p:strVal val="1+#ppt_w/2"/>
                                          </p:val>
                                        </p:tav>
                                        <p:tav tm="100000">
                                          <p:val>
                                            <p:strVal val="#ppt_x"/>
                                          </p:val>
                                        </p:tav>
                                      </p:tavLst>
                                    </p:anim>
                                    <p:anim calcmode="lin" valueType="num">
                                      <p:cBhvr additive="base">
                                        <p:cTn id="48" dur="500" fill="hold"/>
                                        <p:tgtEl>
                                          <p:spTgt spid="1230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2308"/>
                                        </p:tgtEl>
                                        <p:attrNameLst>
                                          <p:attrName>style.visibility</p:attrName>
                                        </p:attrNameLst>
                                      </p:cBhvr>
                                      <p:to>
                                        <p:strVal val="visible"/>
                                      </p:to>
                                    </p:set>
                                    <p:anim calcmode="lin" valueType="num">
                                      <p:cBhvr additive="base">
                                        <p:cTn id="57" dur="500" fill="hold"/>
                                        <p:tgtEl>
                                          <p:spTgt spid="12308"/>
                                        </p:tgtEl>
                                        <p:attrNameLst>
                                          <p:attrName>ppt_x</p:attrName>
                                        </p:attrNameLst>
                                      </p:cBhvr>
                                      <p:tavLst>
                                        <p:tav tm="0">
                                          <p:val>
                                            <p:strVal val="1+#ppt_w/2"/>
                                          </p:val>
                                        </p:tav>
                                        <p:tav tm="100000">
                                          <p:val>
                                            <p:strVal val="#ppt_x"/>
                                          </p:val>
                                        </p:tav>
                                      </p:tavLst>
                                    </p:anim>
                                    <p:anim calcmode="lin" valueType="num">
                                      <p:cBhvr additive="base">
                                        <p:cTn id="58" dur="500" fill="hold"/>
                                        <p:tgtEl>
                                          <p:spTgt spid="123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304" grpId="0" autoUpdateAnimBg="0"/>
      <p:bldP spid="12305" grpId="0" autoUpdateAnimBg="0"/>
      <p:bldP spid="12306" grpId="0" autoUpdateAnimBg="0"/>
      <p:bldP spid="12307" grpId="0" autoUpdateAnimBg="0"/>
      <p:bldP spid="12308"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2.1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逻辑代数的基本运算</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占位符 9"/>
          <p:cNvSpPr>
            <a:spLocks noGrp="1"/>
          </p:cNvSpPr>
          <p:nvPr>
            <p:ph type="body" sz="quarter" idx="11"/>
          </p:nvPr>
        </p:nvSpPr>
        <p:spPr/>
        <p:txBody>
          <a:bodyPr/>
          <a:lstStyle/>
          <a:p>
            <a:endParaRPr lang="zh-CN" altLang="en-US"/>
          </a:p>
        </p:txBody>
      </p:sp>
      <p:sp>
        <p:nvSpPr>
          <p:cNvPr id="11" name="文本占位符 10"/>
          <p:cNvSpPr>
            <a:spLocks noGrp="1"/>
          </p:cNvSpPr>
          <p:nvPr>
            <p:ph type="body" sz="quarter" idx="12"/>
          </p:nvPr>
        </p:nvSpPr>
        <p:spPr/>
        <p:txBody>
          <a:bodyPr/>
          <a:lstStyle/>
          <a:p>
            <a:endParaRPr lang="zh-CN" altLang="en-US"/>
          </a:p>
        </p:txBody>
      </p:sp>
      <p:sp>
        <p:nvSpPr>
          <p:cNvPr id="12" name="文本占位符 11"/>
          <p:cNvSpPr>
            <a:spLocks noGrp="1"/>
          </p:cNvSpPr>
          <p:nvPr>
            <p:ph type="body" sz="quarter" idx="13"/>
          </p:nvPr>
        </p:nvSpPr>
        <p:spPr/>
        <p:txBody>
          <a:bodyPr/>
          <a:lstStyle/>
          <a:p>
            <a:endParaRPr lang="zh-CN" altLang="en-US"/>
          </a:p>
        </p:txBody>
      </p:sp>
      <p:sp>
        <p:nvSpPr>
          <p:cNvPr id="6" name="PA-TextPlaceholder 5"/>
          <p:cNvSpPr>
            <a:spLocks noGrp="1"/>
          </p:cNvSpPr>
          <p:nvPr>
            <p:ph type="body" sz="quarter" idx="14"/>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2.2</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逻辑代数的运算规则</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PA-TextPlaceholder 6"/>
          <p:cNvSpPr>
            <a:spLocks noGrp="1"/>
          </p:cNvSpPr>
          <p:nvPr>
            <p:ph type="body" sz="quarter" idx="15"/>
            <p:custDataLst>
              <p:tags r:id="rId3"/>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逻辑函数表述方法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TextPlaceholder 7"/>
          <p:cNvSpPr>
            <a:spLocks noGrp="1"/>
          </p:cNvSpPr>
          <p:nvPr>
            <p:ph type="body" sz="quarter" idx="16"/>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逻辑函数的标准形式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占位符 12"/>
          <p:cNvSpPr>
            <a:spLocks noGrp="1"/>
          </p:cNvSpPr>
          <p:nvPr>
            <p:ph type="body" sz="quarter" idx="18"/>
          </p:nvPr>
        </p:nvSpPr>
        <p:spPr>
          <a:xfrm>
            <a:off x="4061043" y="6218681"/>
            <a:ext cx="9002039" cy="470429"/>
          </a:xfrm>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占位符 13"/>
          <p:cNvSpPr>
            <a:spLocks noGrp="1"/>
          </p:cNvSpPr>
          <p:nvPr>
            <p:ph type="body" sz="quarter" idx="19"/>
          </p:nvPr>
        </p:nvSpPr>
        <p:spPr>
          <a:xfrm>
            <a:off x="4044107" y="5059208"/>
            <a:ext cx="9002039" cy="470429"/>
          </a:xfrm>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2.5</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逻辑函数的化简方法</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占位符 14"/>
          <p:cNvSpPr>
            <a:spLocks noGrp="1"/>
          </p:cNvSpPr>
          <p:nvPr>
            <p:ph type="body" sz="quarter" idx="17"/>
          </p:nvPr>
        </p:nvSpPr>
        <p:spPr>
          <a:xfrm>
            <a:off x="4061043" y="5555505"/>
            <a:ext cx="9002039" cy="470429"/>
          </a:xfrm>
        </p:spPr>
        <p:txBody>
          <a:bodyPr/>
          <a:lstStyle/>
          <a:p>
            <a:endParaRPr lang="zh-CN" altLang="en-US"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3060696" y="3465929"/>
            <a:ext cx="5956308" cy="3255546"/>
          </a:xfrm>
          <a:prstGeom prst="rect">
            <a:avLst/>
          </a:prstGeom>
        </p:spPr>
      </p:pic>
      <p:sp>
        <p:nvSpPr>
          <p:cNvPr id="17410" name="矩形 7"/>
          <p:cNvSpPr>
            <a:spLocks noChangeArrowheads="1"/>
          </p:cNvSpPr>
          <p:nvPr/>
        </p:nvSpPr>
        <p:spPr bwMode="auto">
          <a:xfrm>
            <a:off x="1981224" y="2133600"/>
            <a:ext cx="8000874" cy="685800"/>
          </a:xfrm>
          <a:prstGeom prst="rect">
            <a:avLst/>
          </a:prstGeom>
          <a:noFill/>
          <a:ln w="9525">
            <a:noFill/>
            <a:miter lim="800000"/>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rgbClr val="FFC000"/>
              </a:solidFill>
              <a:latin typeface="Times New Roman" panose="02020603050405020304" pitchFamily="18" charset="0"/>
            </a:endParaRPr>
          </a:p>
        </p:txBody>
      </p:sp>
      <p:sp>
        <p:nvSpPr>
          <p:cNvPr id="23557"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7416" name="TextBox 15"/>
          <p:cNvSpPr txBox="1">
            <a:spLocks noChangeArrowheads="1"/>
          </p:cNvSpPr>
          <p:nvPr/>
        </p:nvSpPr>
        <p:spPr bwMode="auto">
          <a:xfrm>
            <a:off x="2743200" y="2895601"/>
            <a:ext cx="289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证明</a:t>
            </a:r>
            <a:r>
              <a:rPr lang="en-US" altLang="zh-CN" sz="2400" b="1" dirty="0">
                <a:solidFill>
                  <a:schemeClr val="tx1"/>
                </a:solidFill>
              </a:rPr>
              <a:t>(</a:t>
            </a:r>
            <a:r>
              <a:rPr lang="zh-CN" altLang="en-US" sz="2400" b="1" dirty="0">
                <a:solidFill>
                  <a:schemeClr val="tx1"/>
                </a:solidFill>
              </a:rPr>
              <a:t>真值表</a:t>
            </a:r>
            <a:r>
              <a:rPr lang="en-US" altLang="zh-CN" sz="2400" b="1" dirty="0">
                <a:solidFill>
                  <a:schemeClr val="tx1"/>
                </a:solidFill>
              </a:rPr>
              <a:t>)</a:t>
            </a:r>
            <a:r>
              <a:rPr lang="zh-CN" altLang="en-US" sz="2400" b="1" dirty="0">
                <a:solidFill>
                  <a:schemeClr val="tx1"/>
                </a:solidFill>
              </a:rPr>
              <a:t>：</a:t>
            </a:r>
            <a:endParaRPr lang="zh-CN" altLang="en-US" sz="2400" b="1" dirty="0">
              <a:solidFill>
                <a:schemeClr val="tx1"/>
              </a:solidFill>
            </a:endParaRPr>
          </a:p>
        </p:txBody>
      </p:sp>
      <p:graphicFrame>
        <p:nvGraphicFramePr>
          <p:cNvPr id="23604" name="Object 52"/>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 name="" r:id="rId3" imgW="114300" imgH="215900" progId="Equation.3">
                  <p:embed/>
                </p:oleObj>
              </mc:Choice>
              <mc:Fallback>
                <p:oleObj name="" r:id="rId3" imgW="114300" imgH="215900" progId="Equation.3">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24" y="2063714"/>
            <a:ext cx="7641241" cy="652445"/>
          </a:xfrm>
          <a:prstGeom prst="rect">
            <a:avLst/>
          </a:prstGeom>
          <a:noFill/>
        </p:spPr>
      </p:pic>
      <p:sp>
        <p:nvSpPr>
          <p:cNvPr id="13" name="PA-圆角矩形 1"/>
          <p:cNvSpPr/>
          <p:nvPr>
            <p:custDataLst>
              <p:tags r:id="rId6"/>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p:cNvSpPr txBox="1">
            <a:spLocks noChangeArrowheads="1"/>
          </p:cNvSpPr>
          <p:nvPr>
            <p:custDataLst>
              <p:tags r:id="rId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5" name="Text Box 3"/>
          <p:cNvSpPr txBox="1">
            <a:spLocks noChangeArrowheads="1"/>
          </p:cNvSpPr>
          <p:nvPr/>
        </p:nvSpPr>
        <p:spPr bwMode="auto">
          <a:xfrm>
            <a:off x="608400" y="1360800"/>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kumimoji="1" lang="en-US" altLang="zh-CN" sz="2800" b="1" dirty="0">
                <a:solidFill>
                  <a:srgbClr val="005286"/>
                </a:solidFill>
                <a:latin typeface="微软雅黑" panose="020B0503020204020204" pitchFamily="34" charset="-122"/>
                <a:ea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逻辑代数的基本定律 </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8" name="PA-椭圆 18"/>
          <p:cNvSpPr>
            <a:spLocks noChangeArrowheads="1"/>
          </p:cNvSpPr>
          <p:nvPr>
            <p:custDataLst>
              <p:tags r:id="rId8"/>
            </p:custDataLst>
          </p:nvPr>
        </p:nvSpPr>
        <p:spPr bwMode="auto">
          <a:xfrm rot="5400000">
            <a:off x="4596309" y="4456341"/>
            <a:ext cx="2278249" cy="1816507"/>
          </a:xfrm>
          <a:prstGeom prst="roundRect">
            <a:avLst/>
          </a:prstGeom>
          <a:noFill/>
          <a:ln w="19050" cap="flat" cmpd="sng" algn="ctr">
            <a:solidFill>
              <a:srgbClr val="00528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1" name="PA-椭圆 18"/>
          <p:cNvSpPr>
            <a:spLocks noChangeArrowheads="1"/>
          </p:cNvSpPr>
          <p:nvPr>
            <p:custDataLst>
              <p:tags r:id="rId9"/>
            </p:custDataLst>
          </p:nvPr>
        </p:nvSpPr>
        <p:spPr bwMode="auto">
          <a:xfrm rot="5400000">
            <a:off x="6790651" y="4456341"/>
            <a:ext cx="2278249" cy="1816507"/>
          </a:xfrm>
          <a:prstGeom prst="roundRect">
            <a:avLst/>
          </a:prstGeom>
          <a:noFill/>
          <a:ln w="19050" cap="flat" cmpd="sng" algn="ctr">
            <a:solidFill>
              <a:srgbClr val="00528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fade">
                                      <p:cBhvr>
                                        <p:cTn id="7" dur="1000"/>
                                        <p:tgtEl>
                                          <p:spTgt spid="17416"/>
                                        </p:tgtEl>
                                      </p:cBhvr>
                                    </p:animEffect>
                                    <p:anim calcmode="lin" valueType="num">
                                      <p:cBhvr>
                                        <p:cTn id="8" dur="1000" fill="hold"/>
                                        <p:tgtEl>
                                          <p:spTgt spid="17416"/>
                                        </p:tgtEl>
                                        <p:attrNameLst>
                                          <p:attrName>ppt_x</p:attrName>
                                        </p:attrNameLst>
                                      </p:cBhvr>
                                      <p:tavLst>
                                        <p:tav tm="0">
                                          <p:val>
                                            <p:strVal val="#ppt_x"/>
                                          </p:val>
                                        </p:tav>
                                        <p:tav tm="100000">
                                          <p:val>
                                            <p:strVal val="#ppt_x"/>
                                          </p:val>
                                        </p:tav>
                                      </p:tavLst>
                                    </p:anim>
                                    <p:anim calcmode="lin" valueType="num">
                                      <p:cBhvr>
                                        <p:cTn id="9" dur="1000" fill="hold"/>
                                        <p:tgtEl>
                                          <p:spTgt spid="174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heel(1)">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heel(1)">
                                      <p:cBhvr>
                                        <p:cTn id="2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p:bldP spid="18"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7652" name="Rectangle 4"/>
          <p:cNvSpPr>
            <a:spLocks noChangeArrowheads="1"/>
          </p:cNvSpPr>
          <p:nvPr/>
        </p:nvSpPr>
        <p:spPr bwMode="auto">
          <a:xfrm>
            <a:off x="582914" y="2034404"/>
            <a:ext cx="76200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None/>
            </a:pPr>
            <a:r>
              <a:rPr lang="en-US" altLang="zh-CN" sz="2000" dirty="0">
                <a:latin typeface="+mn-lt"/>
                <a:ea typeface="黑体" panose="02010609060101010101" pitchFamily="49" charset="-122"/>
              </a:rPr>
              <a:t> </a:t>
            </a:r>
            <a:r>
              <a:rPr lang="zh-CN" altLang="en-US" sz="2400" b="1" dirty="0">
                <a:solidFill>
                  <a:schemeClr val="tx1"/>
                </a:solidFill>
                <a:latin typeface="+mn-lt"/>
              </a:rPr>
              <a:t>（</a:t>
            </a:r>
            <a:r>
              <a:rPr lang="en-US" altLang="zh-CN" sz="2400" b="1" dirty="0">
                <a:solidFill>
                  <a:schemeClr val="tx1"/>
                </a:solidFill>
                <a:latin typeface="+mn-lt"/>
              </a:rPr>
              <a:t>1</a:t>
            </a:r>
            <a:r>
              <a:rPr lang="zh-CN" altLang="en-US" sz="2400" b="1" dirty="0">
                <a:solidFill>
                  <a:schemeClr val="tx1"/>
                </a:solidFill>
                <a:latin typeface="+mn-lt"/>
              </a:rPr>
              <a:t>）</a:t>
            </a:r>
            <a:r>
              <a:rPr lang="zh-CN" altLang="en-US" sz="2400" b="1" dirty="0">
                <a:solidFill>
                  <a:schemeClr val="tx1"/>
                </a:solidFill>
              </a:rPr>
              <a:t>代入规则 </a:t>
            </a:r>
            <a:endParaRPr lang="zh-CN" altLang="en-US" sz="2400" b="1" dirty="0">
              <a:solidFill>
                <a:schemeClr val="tx1"/>
              </a:solidFill>
            </a:endParaRPr>
          </a:p>
        </p:txBody>
      </p:sp>
      <p:sp>
        <p:nvSpPr>
          <p:cNvPr id="21515" name="AutoShape 11"/>
          <p:cNvSpPr>
            <a:spLocks noChangeArrowheads="1"/>
          </p:cNvSpPr>
          <p:nvPr/>
        </p:nvSpPr>
        <p:spPr bwMode="auto">
          <a:xfrm>
            <a:off x="5968902" y="4538586"/>
            <a:ext cx="533400" cy="457200"/>
          </a:xfrm>
          <a:prstGeom prst="rightArrow">
            <a:avLst>
              <a:gd name="adj1" fmla="val 50000"/>
              <a:gd name="adj2" fmla="val 29167"/>
            </a:avLst>
          </a:prstGeom>
          <a:noFill/>
          <a:ln w="25400">
            <a:solidFill>
              <a:srgbClr val="FFCC0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8"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en-US" dirty="0"/>
              <a:t>逻辑代数的基本规则 </a:t>
            </a:r>
            <a:endParaRPr lang="zh-CN" altLang="en-US" dirty="0"/>
          </a:p>
        </p:txBody>
      </p:sp>
      <p:pic>
        <p:nvPicPr>
          <p:cNvPr id="4" name="图片 3"/>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2340703" y="4417487"/>
            <a:ext cx="3176291" cy="1554615"/>
          </a:xfrm>
          <a:prstGeom prst="rect">
            <a:avLst/>
          </a:prstGeom>
        </p:spPr>
      </p:pic>
      <p:pic>
        <p:nvPicPr>
          <p:cNvPr id="5" name="图片 4"/>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6857902" y="4216908"/>
            <a:ext cx="2993395" cy="2103302"/>
          </a:xfrm>
          <a:prstGeom prst="rect">
            <a:avLst/>
          </a:prstGeom>
        </p:spPr>
      </p:pic>
      <p:sp>
        <p:nvSpPr>
          <p:cNvPr id="10" name="PA-圆角矩形 1"/>
          <p:cNvSpPr/>
          <p:nvPr>
            <p:custDataLst>
              <p:tags r:id="rId4"/>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文本框 5"/>
          <p:cNvSpPr txBox="1">
            <a:spLocks noChangeArrowheads="1"/>
          </p:cNvSpPr>
          <p:nvPr>
            <p:custDataLst>
              <p:tags r:id="rId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6" name="矩形 5"/>
          <p:cNvSpPr/>
          <p:nvPr/>
        </p:nvSpPr>
        <p:spPr>
          <a:xfrm>
            <a:off x="1867785" y="2572268"/>
            <a:ext cx="7744048" cy="1379545"/>
          </a:xfrm>
          <a:prstGeom prst="rect">
            <a:avLst/>
          </a:prstGeom>
        </p:spPr>
        <p:txBody>
          <a:bodyPr wrap="square">
            <a:spAutoFit/>
          </a:bodyPr>
          <a:lstStyle/>
          <a:p>
            <a:pPr>
              <a:lnSpc>
                <a:spcPct val="120000"/>
              </a:lnSpc>
            </a:pPr>
            <a:r>
              <a:rPr lang="en-US" altLang="zh-CN" sz="2400" b="1" dirty="0"/>
              <a:t>    </a:t>
            </a:r>
            <a:r>
              <a:rPr lang="zh-CN" altLang="zh-CN" sz="2400" b="1" dirty="0"/>
              <a:t>在任何一个逻辑等式（如</a:t>
            </a:r>
            <a:r>
              <a:rPr lang="en-US" altLang="zh-CN" sz="2400" b="1" i="1" dirty="0"/>
              <a:t>F </a:t>
            </a:r>
            <a:r>
              <a:rPr lang="zh-CN" altLang="zh-CN" sz="2400" b="1" dirty="0"/>
              <a:t>=</a:t>
            </a:r>
            <a:r>
              <a:rPr lang="en-US" altLang="zh-CN" sz="2400" b="1" i="1" dirty="0"/>
              <a:t>W </a:t>
            </a:r>
            <a:r>
              <a:rPr lang="zh-CN" altLang="zh-CN" sz="2400" b="1" dirty="0"/>
              <a:t>）中，如果将等式两端的某个变量（如</a:t>
            </a:r>
            <a:r>
              <a:rPr lang="zh-CN" altLang="zh-CN" sz="2400" b="1" i="1" dirty="0"/>
              <a:t>B</a:t>
            </a:r>
            <a:r>
              <a:rPr lang="en-US" altLang="zh-CN" sz="2400" b="1" i="1" dirty="0"/>
              <a:t> </a:t>
            </a:r>
            <a:r>
              <a:rPr lang="zh-CN" altLang="zh-CN" sz="2400" b="1" dirty="0"/>
              <a:t>)都以一个逻辑函数（如</a:t>
            </a:r>
            <a:r>
              <a:rPr lang="en-US" altLang="zh-CN" sz="2400" b="1" i="1" dirty="0"/>
              <a:t>Y </a:t>
            </a:r>
            <a:r>
              <a:rPr lang="en-US" altLang="zh-CN" sz="2400" b="1" dirty="0"/>
              <a:t>=</a:t>
            </a:r>
            <a:r>
              <a:rPr lang="en-US" altLang="zh-CN" sz="2400" b="1" i="1" dirty="0"/>
              <a:t>BC </a:t>
            </a:r>
            <a:r>
              <a:rPr lang="zh-CN" altLang="zh-CN" sz="2400" b="1" dirty="0"/>
              <a:t>）代入，则等式仍然成立。这个规则就叫代入规则。</a:t>
            </a:r>
            <a:endParaRPr lang="zh-CN" altLang="zh-CN" sz="2400" b="1"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wipe(left)">
                                      <p:cBhvr>
                                        <p:cTn id="7" dur="500"/>
                                        <p:tgtEl>
                                          <p:spTgt spid="2765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 calcmode="lin" valueType="num">
                                      <p:cBhvr>
                                        <p:cTn id="20" dur="500" fill="hold"/>
                                        <p:tgtEl>
                                          <p:spTgt spid="4"/>
                                        </p:tgtEl>
                                        <p:attrNameLst>
                                          <p:attrName>style.rotation</p:attrName>
                                        </p:attrNameLst>
                                      </p:cBhvr>
                                      <p:tavLst>
                                        <p:tav tm="0">
                                          <p:val>
                                            <p:fltVal val="90"/>
                                          </p:val>
                                        </p:tav>
                                        <p:tav tm="100000">
                                          <p:val>
                                            <p:fltVal val="0"/>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1515"/>
                                        </p:tgtEl>
                                        <p:attrNameLst>
                                          <p:attrName>style.visibility</p:attrName>
                                        </p:attrNameLst>
                                      </p:cBhvr>
                                      <p:to>
                                        <p:strVal val="visible"/>
                                      </p:to>
                                    </p:set>
                                    <p:animEffect transition="in" filter="wipe(up)">
                                      <p:cBhvr>
                                        <p:cTn id="26" dur="500"/>
                                        <p:tgtEl>
                                          <p:spTgt spid="21515"/>
                                        </p:tgtEl>
                                      </p:cBhvr>
                                    </p:animEffect>
                                  </p:childTnLst>
                                </p:cTn>
                              </p:par>
                              <p:par>
                                <p:cTn id="27" presetID="3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style.rotation</p:attrName>
                                        </p:attrNameLst>
                                      </p:cBhvr>
                                      <p:tavLst>
                                        <p:tav tm="0">
                                          <p:val>
                                            <p:fltVal val="90"/>
                                          </p:val>
                                        </p:tav>
                                        <p:tav tm="100000">
                                          <p:val>
                                            <p:fltVal val="0"/>
                                          </p:val>
                                        </p:tav>
                                      </p:tavLst>
                                    </p:anim>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1515" grpId="0" animBg="1" autoUpdateAnimBg="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88" y="1953921"/>
            <a:ext cx="7805306" cy="1064595"/>
          </a:xfrm>
          <a:prstGeom prst="rect">
            <a:avLst/>
          </a:prstGeom>
        </p:spPr>
      </p:pic>
      <p:sp>
        <p:nvSpPr>
          <p:cNvPr id="11" name="Rectangle 4"/>
          <p:cNvSpPr>
            <a:spLocks noChangeArrowheads="1"/>
          </p:cNvSpPr>
          <p:nvPr/>
        </p:nvSpPr>
        <p:spPr bwMode="auto">
          <a:xfrm>
            <a:off x="655802" y="2072014"/>
            <a:ext cx="2417007"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None/>
            </a:pPr>
            <a:r>
              <a:rPr lang="zh-CN" altLang="en-US" sz="2400" b="1" dirty="0">
                <a:solidFill>
                  <a:schemeClr val="tx1"/>
                </a:solidFill>
                <a:latin typeface="+mn-lt"/>
              </a:rPr>
              <a:t>（</a:t>
            </a:r>
            <a:r>
              <a:rPr lang="en-US" altLang="zh-CN" sz="2400" b="1" dirty="0">
                <a:solidFill>
                  <a:schemeClr val="tx1"/>
                </a:solidFill>
                <a:latin typeface="+mn-lt"/>
              </a:rPr>
              <a:t>2</a:t>
            </a:r>
            <a:r>
              <a:rPr lang="zh-CN" altLang="en-US" sz="2400" b="1" dirty="0">
                <a:solidFill>
                  <a:schemeClr val="tx1"/>
                </a:solidFill>
                <a:latin typeface="+mn-lt"/>
              </a:rPr>
              <a:t>）</a:t>
            </a:r>
            <a:r>
              <a:rPr lang="zh-CN" altLang="en-US" sz="2400" b="1" dirty="0">
                <a:solidFill>
                  <a:schemeClr val="tx1"/>
                </a:solidFill>
              </a:rPr>
              <a:t>反演规则 </a:t>
            </a:r>
            <a:endParaRPr lang="zh-CN" altLang="en-US" sz="2400" b="1" dirty="0">
              <a:solidFill>
                <a:schemeClr val="tx1"/>
              </a:solidFill>
            </a:endParaRPr>
          </a:p>
        </p:txBody>
      </p:sp>
      <p:pic>
        <p:nvPicPr>
          <p:cNvPr id="5" name="图片 4"/>
          <p:cNvPicPr>
            <a:picLocks noChangeAspect="1"/>
          </p:cNvPicPr>
          <p:nvPr/>
        </p:nvPicPr>
        <p:blipFill rotWithShape="1">
          <a:blip r:embed="rId3">
            <a:biLevel thresh="75000"/>
            <a:extLst>
              <a:ext uri="{28A0092B-C50C-407E-A947-70E740481C1C}">
                <a14:useLocalDpi xmlns:a14="http://schemas.microsoft.com/office/drawing/2010/main" val="0"/>
              </a:ext>
            </a:extLst>
          </a:blip>
          <a:srcRect l="2857" t="3139" r="4126" b="5002"/>
          <a:stretch>
            <a:fillRect/>
          </a:stretch>
        </p:blipFill>
        <p:spPr>
          <a:xfrm>
            <a:off x="1020726" y="3017604"/>
            <a:ext cx="2721934" cy="3304168"/>
          </a:xfrm>
          <a:prstGeom prst="rect">
            <a:avLst/>
          </a:prstGeom>
          <a:solidFill>
            <a:srgbClr val="FFC000"/>
          </a:solidFill>
          <a:ln w="28575">
            <a:solidFill>
              <a:schemeClr val="accent5"/>
            </a:solidFill>
          </a:ln>
        </p:spPr>
      </p:pic>
      <p:pic>
        <p:nvPicPr>
          <p:cNvPr id="6" name="图片 5"/>
          <p:cNvPicPr>
            <a:picLocks noChangeAspect="1"/>
          </p:cNvPicPr>
          <p:nvPr/>
        </p:nvPicPr>
        <p:blipFill rotWithShape="1">
          <a:blip r:embed="rId4">
            <a:biLevel thresh="75000"/>
            <a:extLst>
              <a:ext uri="{28A0092B-C50C-407E-A947-70E740481C1C}">
                <a14:useLocalDpi xmlns:a14="http://schemas.microsoft.com/office/drawing/2010/main" val="0"/>
              </a:ext>
            </a:extLst>
          </a:blip>
          <a:srcRect l="1475" t="2167" r="3395" b="8702"/>
          <a:stretch>
            <a:fillRect/>
          </a:stretch>
        </p:blipFill>
        <p:spPr>
          <a:xfrm>
            <a:off x="4146698" y="3048004"/>
            <a:ext cx="3189767" cy="1249788"/>
          </a:xfrm>
          <a:prstGeom prst="rect">
            <a:avLst/>
          </a:prstGeom>
          <a:ln w="28575">
            <a:solidFill>
              <a:schemeClr val="accent6"/>
            </a:solidFill>
          </a:ln>
        </p:spPr>
      </p:pic>
      <p:pic>
        <p:nvPicPr>
          <p:cNvPr id="8" name="图片 7"/>
          <p:cNvPicPr>
            <a:picLocks noChangeAspect="1"/>
          </p:cNvPicPr>
          <p:nvPr/>
        </p:nvPicPr>
        <p:blipFill rotWithShape="1">
          <a:blip r:embed="rId5">
            <a:biLevel thresh="75000"/>
            <a:extLst>
              <a:ext uri="{28A0092B-C50C-407E-A947-70E740481C1C}">
                <a14:useLocalDpi xmlns:a14="http://schemas.microsoft.com/office/drawing/2010/main" val="0"/>
              </a:ext>
            </a:extLst>
          </a:blip>
          <a:srcRect l="2226" t="4163" r="2616" b="3001"/>
          <a:stretch>
            <a:fillRect/>
          </a:stretch>
        </p:blipFill>
        <p:spPr>
          <a:xfrm>
            <a:off x="4157330" y="4606091"/>
            <a:ext cx="3179136" cy="1839434"/>
          </a:xfrm>
          <a:prstGeom prst="rect">
            <a:avLst/>
          </a:prstGeom>
          <a:ln w="28575">
            <a:solidFill>
              <a:schemeClr val="accent6"/>
            </a:solidFill>
          </a:ln>
        </p:spPr>
      </p:pic>
      <p:sp>
        <p:nvSpPr>
          <p:cNvPr id="14" name="PA-圆角矩形 1"/>
          <p:cNvSpPr/>
          <p:nvPr>
            <p:custDataLst>
              <p:tags r:id="rId6"/>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PA-文本框 5"/>
          <p:cNvSpPr txBox="1">
            <a:spLocks noChangeArrowheads="1"/>
          </p:cNvSpPr>
          <p:nvPr>
            <p:custDataLst>
              <p:tags r:id="rId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6"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en-US" dirty="0"/>
              <a:t>逻辑代数的基本规则 </a:t>
            </a:r>
            <a:endParaRPr lang="zh-CN" altLang="en-US" dirty="0"/>
          </a:p>
        </p:txBody>
      </p:sp>
      <p:sp>
        <p:nvSpPr>
          <p:cNvPr id="12" name="Rectangle 4"/>
          <p:cNvSpPr>
            <a:spLocks noChangeArrowheads="1"/>
          </p:cNvSpPr>
          <p:nvPr/>
        </p:nvSpPr>
        <p:spPr bwMode="auto">
          <a:xfrm>
            <a:off x="8271436" y="3107351"/>
            <a:ext cx="3174037" cy="311072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800" dirty="0">
                <a:solidFill>
                  <a:schemeClr val="tx1"/>
                </a:solidFill>
                <a:latin typeface="+mn-ea"/>
                <a:ea typeface="+mn-ea"/>
              </a:rPr>
              <a:t>    运算的优先顺序：先括号、再相与，最后或。</a:t>
            </a:r>
            <a:endParaRPr lang="en-US" altLang="zh-CN" sz="2800" dirty="0">
              <a:solidFill>
                <a:schemeClr val="tx1"/>
              </a:solidFill>
              <a:latin typeface="+mn-ea"/>
              <a:ea typeface="+mn-ea"/>
            </a:endParaRPr>
          </a:p>
          <a:p>
            <a:pPr>
              <a:spcBef>
                <a:spcPct val="0"/>
              </a:spcBef>
              <a:buFontTx/>
              <a:buNone/>
            </a:pPr>
            <a:r>
              <a:rPr lang="zh-CN" altLang="en-US" sz="2800" b="1" dirty="0">
                <a:solidFill>
                  <a:schemeClr val="tx1"/>
                </a:solidFill>
                <a:latin typeface="+mn-ea"/>
                <a:ea typeface="+mn-ea"/>
              </a:rPr>
              <a:t>    </a:t>
            </a:r>
            <a:r>
              <a:rPr lang="zh-CN" altLang="en-US" sz="2800" dirty="0">
                <a:solidFill>
                  <a:schemeClr val="tx1"/>
                </a:solidFill>
                <a:latin typeface="+mn-ea"/>
                <a:ea typeface="+mn-ea"/>
              </a:rPr>
              <a:t>运用反演规则时，要注意变量运算顺序不变！必要时</a:t>
            </a:r>
            <a:r>
              <a:rPr lang="zh-CN" altLang="en-US" sz="2800" b="1" dirty="0">
                <a:solidFill>
                  <a:srgbClr val="C00000"/>
                </a:solidFill>
                <a:latin typeface="+mn-ea"/>
                <a:ea typeface="+mn-ea"/>
              </a:rPr>
              <a:t>可加或减括号</a:t>
            </a:r>
            <a:r>
              <a:rPr lang="zh-CN" altLang="en-US" sz="2800" dirty="0">
                <a:solidFill>
                  <a:schemeClr val="tx1"/>
                </a:solidFill>
                <a:latin typeface="+mn-ea"/>
                <a:ea typeface="+mn-ea"/>
              </a:rPr>
              <a:t>。</a:t>
            </a:r>
            <a:r>
              <a:rPr lang="zh-CN" altLang="en-US" sz="2800" b="1" dirty="0">
                <a:latin typeface="Times New Roman" panose="02020603050405020304" pitchFamily="18" charset="0"/>
                <a:ea typeface="黑体" panose="02010609060101010101" pitchFamily="49" charset="-122"/>
              </a:rPr>
              <a:t>。 </a:t>
            </a:r>
            <a:endParaRPr lang="zh-CN" altLang="en-US" sz="2800" b="1" dirty="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0724" name="Rectangle 1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26" name="TextBox 34"/>
          <p:cNvSpPr txBox="1">
            <a:spLocks noChangeArrowheads="1"/>
          </p:cNvSpPr>
          <p:nvPr/>
        </p:nvSpPr>
        <p:spPr bwMode="auto">
          <a:xfrm>
            <a:off x="2138205" y="3405750"/>
            <a:ext cx="579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解：</a:t>
            </a:r>
            <a:endParaRPr lang="zh-CN" altLang="en-US" sz="2400" b="1" dirty="0">
              <a:solidFill>
                <a:schemeClr val="tx1"/>
              </a:solidFill>
              <a:latin typeface="Times New Roman" panose="02020603050405020304" pitchFamily="18" charset="0"/>
            </a:endParaRPr>
          </a:p>
        </p:txBody>
      </p:sp>
      <p:sp>
        <p:nvSpPr>
          <p:cNvPr id="30727" name="Rectangle 2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1" name="Rectangle 2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3" name="Rectangle 2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4" name="Rectangle 2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6" name="Rectangle 2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7" name="Rectangle 3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2" name="Rectangle 4"/>
          <p:cNvSpPr>
            <a:spLocks noChangeArrowheads="1"/>
          </p:cNvSpPr>
          <p:nvPr/>
        </p:nvSpPr>
        <p:spPr bwMode="auto">
          <a:xfrm>
            <a:off x="655200" y="2073600"/>
            <a:ext cx="2255748"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None/>
            </a:pPr>
            <a:r>
              <a:rPr lang="zh-CN" altLang="en-US" sz="2400" b="1" dirty="0">
                <a:solidFill>
                  <a:schemeClr val="tx1"/>
                </a:solidFill>
                <a:latin typeface="+mn-lt"/>
              </a:rPr>
              <a:t>（</a:t>
            </a:r>
            <a:r>
              <a:rPr lang="en-US" altLang="zh-CN" sz="2400" b="1" dirty="0">
                <a:solidFill>
                  <a:schemeClr val="tx1"/>
                </a:solidFill>
                <a:latin typeface="+mn-lt"/>
              </a:rPr>
              <a:t>2</a:t>
            </a:r>
            <a:r>
              <a:rPr lang="zh-CN" altLang="en-US" sz="2400" b="1" dirty="0">
                <a:solidFill>
                  <a:schemeClr val="tx1"/>
                </a:solidFill>
                <a:latin typeface="+mn-lt"/>
              </a:rPr>
              <a:t>）</a:t>
            </a:r>
            <a:r>
              <a:rPr lang="zh-CN" altLang="en-US" sz="2400" b="1" dirty="0">
                <a:solidFill>
                  <a:schemeClr val="tx1"/>
                </a:solidFill>
              </a:rPr>
              <a:t>反演规则 </a:t>
            </a:r>
            <a:endParaRPr lang="zh-CN" altLang="en-US" sz="2400" b="1" dirty="0">
              <a:solidFill>
                <a:schemeClr val="tx1"/>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912" y="2671849"/>
            <a:ext cx="8248603" cy="646232"/>
          </a:xfrm>
          <a:prstGeom prst="rect">
            <a:avLst/>
          </a:prstGeom>
        </p:spPr>
      </p:pic>
      <p:pic>
        <p:nvPicPr>
          <p:cNvPr id="6" name="图片 5"/>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2057506" y="4237499"/>
            <a:ext cx="8224217" cy="993734"/>
          </a:xfrm>
          <a:prstGeom prst="rect">
            <a:avLst/>
          </a:prstGeom>
        </p:spPr>
      </p:pic>
      <p:sp>
        <p:nvSpPr>
          <p:cNvPr id="16" name="PA-圆角矩形 1"/>
          <p:cNvSpPr/>
          <p:nvPr>
            <p:custDataLst>
              <p:tags r:id="rId4"/>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PA-文本框 5"/>
          <p:cNvSpPr txBox="1">
            <a:spLocks noChangeArrowheads="1"/>
          </p:cNvSpPr>
          <p:nvPr>
            <p:custDataLst>
              <p:tags r:id="rId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8"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en-US" dirty="0"/>
              <a:t>逻辑代数的基本规则 </a:t>
            </a:r>
            <a:endParaRPr lang="zh-CN" altLang="en-US"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0726"/>
                                        </p:tgtEl>
                                        <p:attrNameLst>
                                          <p:attrName>style.visibility</p:attrName>
                                        </p:attrNameLst>
                                      </p:cBhvr>
                                      <p:to>
                                        <p:strVal val="visible"/>
                                      </p:to>
                                    </p:set>
                                    <p:anim calcmode="lin" valueType="num">
                                      <p:cBhvr additive="base">
                                        <p:cTn id="14" dur="500" fill="hold"/>
                                        <p:tgtEl>
                                          <p:spTgt spid="30726"/>
                                        </p:tgtEl>
                                        <p:attrNameLst>
                                          <p:attrName>ppt_x</p:attrName>
                                        </p:attrNameLst>
                                      </p:cBhvr>
                                      <p:tavLst>
                                        <p:tav tm="0">
                                          <p:val>
                                            <p:strVal val="0-#ppt_w/2"/>
                                          </p:val>
                                        </p:tav>
                                        <p:tav tm="100000">
                                          <p:val>
                                            <p:strVal val="#ppt_x"/>
                                          </p:val>
                                        </p:tav>
                                      </p:tavLst>
                                    </p:anim>
                                    <p:anim calcmode="lin" valueType="num">
                                      <p:cBhvr additive="base">
                                        <p:cTn id="15" dur="500" fill="hold"/>
                                        <p:tgtEl>
                                          <p:spTgt spid="30726"/>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0724" name="Rectangle 1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26" name="TextBox 34"/>
          <p:cNvSpPr txBox="1">
            <a:spLocks noChangeArrowheads="1"/>
          </p:cNvSpPr>
          <p:nvPr/>
        </p:nvSpPr>
        <p:spPr bwMode="auto">
          <a:xfrm>
            <a:off x="1233861" y="3482011"/>
            <a:ext cx="67552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解：</a:t>
            </a:r>
            <a:endParaRPr lang="zh-CN" altLang="en-US" sz="2400" b="1" dirty="0">
              <a:solidFill>
                <a:schemeClr val="tx1"/>
              </a:solidFill>
              <a:latin typeface="Times New Roman" panose="02020603050405020304" pitchFamily="18" charset="0"/>
            </a:endParaRPr>
          </a:p>
        </p:txBody>
      </p:sp>
      <p:sp>
        <p:nvSpPr>
          <p:cNvPr id="30727" name="Rectangle 2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1" name="Rectangle 2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3" name="Rectangle 2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4" name="Rectangle 2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6" name="Rectangle 2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737" name="Rectangle 3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2" name="Rectangle 4"/>
          <p:cNvSpPr>
            <a:spLocks noChangeArrowheads="1"/>
          </p:cNvSpPr>
          <p:nvPr/>
        </p:nvSpPr>
        <p:spPr bwMode="auto">
          <a:xfrm>
            <a:off x="655200" y="2073600"/>
            <a:ext cx="2255748"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None/>
            </a:pPr>
            <a:r>
              <a:rPr lang="zh-CN" altLang="en-US" sz="2400" b="1" dirty="0">
                <a:solidFill>
                  <a:schemeClr val="tx1"/>
                </a:solidFill>
                <a:latin typeface="+mn-lt"/>
              </a:rPr>
              <a:t>（</a:t>
            </a:r>
            <a:r>
              <a:rPr lang="en-US" altLang="zh-CN" sz="2400" b="1" dirty="0">
                <a:solidFill>
                  <a:schemeClr val="tx1"/>
                </a:solidFill>
                <a:latin typeface="+mn-lt"/>
              </a:rPr>
              <a:t>2</a:t>
            </a:r>
            <a:r>
              <a:rPr lang="zh-CN" altLang="en-US" sz="2400" b="1" dirty="0">
                <a:solidFill>
                  <a:schemeClr val="tx1"/>
                </a:solidFill>
                <a:latin typeface="+mn-lt"/>
              </a:rPr>
              <a:t>）</a:t>
            </a:r>
            <a:r>
              <a:rPr lang="zh-CN" altLang="en-US" sz="2400" b="1" dirty="0">
                <a:solidFill>
                  <a:schemeClr val="tx1"/>
                </a:solidFill>
              </a:rPr>
              <a:t>反演规则 </a:t>
            </a:r>
            <a:endParaRPr lang="zh-CN" altLang="en-US" sz="2400" b="1" dirty="0">
              <a:solidFill>
                <a:schemeClr val="tx1"/>
              </a:solidFill>
            </a:endParaRPr>
          </a:p>
        </p:txBody>
      </p:sp>
      <p:sp>
        <p:nvSpPr>
          <p:cNvPr id="16" name="PA-圆角矩形 1"/>
          <p:cNvSpPr/>
          <p:nvPr>
            <p:custDataLst>
              <p:tags r:id="rId2"/>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PA-文本框 5"/>
          <p:cNvSpPr txBox="1">
            <a:spLocks noChangeArrowheads="1"/>
          </p:cNvSpPr>
          <p:nvPr>
            <p:custDataLst>
              <p:tags r:id="rId3"/>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8"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en-US" dirty="0"/>
              <a:t>逻辑代数的基本规则 </a:t>
            </a:r>
            <a:endParaRPr lang="zh-CN" altLang="en-US" dirty="0"/>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167" y="4004199"/>
            <a:ext cx="9577646" cy="1542422"/>
          </a:xfrm>
          <a:prstGeom prst="rect">
            <a:avLst/>
          </a:prstGeom>
        </p:spPr>
      </p:pic>
      <p:sp>
        <p:nvSpPr>
          <p:cNvPr id="21" name="矩形标注 58"/>
          <p:cNvSpPr>
            <a:spLocks noChangeArrowheads="1"/>
          </p:cNvSpPr>
          <p:nvPr/>
        </p:nvSpPr>
        <p:spPr bwMode="auto">
          <a:xfrm>
            <a:off x="8672234" y="2112792"/>
            <a:ext cx="1447800" cy="1600200"/>
          </a:xfrm>
          <a:prstGeom prst="wedgeRectCallout">
            <a:avLst>
              <a:gd name="adj1" fmla="val -83842"/>
              <a:gd name="adj2" fmla="val 67591"/>
            </a:avLst>
          </a:prstGeom>
          <a:solidFill>
            <a:schemeClr val="tx2">
              <a:lumMod val="20000"/>
              <a:lumOff val="80000"/>
            </a:schemeClr>
          </a:solidFill>
          <a:ln w="9525">
            <a:solidFill>
              <a:schemeClr val="bg2"/>
            </a:solidFill>
            <a:miter lim="800000"/>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1800" b="1" dirty="0">
                <a:solidFill>
                  <a:schemeClr val="accent6">
                    <a:lumMod val="75000"/>
                  </a:schemeClr>
                </a:solidFill>
                <a:latin typeface="楷体" panose="02010609060101010101" pitchFamily="49" charset="-122"/>
                <a:ea typeface="楷体" panose="02010609060101010101" pitchFamily="49" charset="-122"/>
              </a:rPr>
              <a:t>不属于单个变量上的反号下面的函数当一个变量处理！</a:t>
            </a:r>
            <a:endParaRPr lang="zh-CN" altLang="en-US" sz="1800" b="1" dirty="0">
              <a:solidFill>
                <a:schemeClr val="accent6">
                  <a:lumMod val="75000"/>
                </a:schemeClr>
              </a:solidFill>
              <a:latin typeface="楷体" panose="02010609060101010101" pitchFamily="49" charset="-122"/>
              <a:ea typeface="楷体" panose="02010609060101010101" pitchFamily="49" charset="-122"/>
            </a:endParaRPr>
          </a:p>
        </p:txBody>
      </p:sp>
      <p:grpSp>
        <p:nvGrpSpPr>
          <p:cNvPr id="3" name="组合 2"/>
          <p:cNvGrpSpPr/>
          <p:nvPr/>
        </p:nvGrpSpPr>
        <p:grpSpPr>
          <a:xfrm>
            <a:off x="1170974" y="2587145"/>
            <a:ext cx="6240970" cy="669330"/>
            <a:chOff x="1170974" y="2587145"/>
            <a:chExt cx="6240970" cy="669330"/>
          </a:xfrm>
        </p:grpSpPr>
        <p:pic>
          <p:nvPicPr>
            <p:cNvPr id="2" name="图片 1"/>
            <p:cNvPicPr>
              <a:picLocks noChangeAspect="1"/>
            </p:cNvPicPr>
            <p:nvPr/>
          </p:nvPicPr>
          <p:blipFill>
            <a:blip r:embed="rId5">
              <a:clrChange>
                <a:clrFrom>
                  <a:srgbClr val="A9E4FB"/>
                </a:clrFrom>
                <a:clrTo>
                  <a:srgbClr val="A9E4FB">
                    <a:alpha val="0"/>
                  </a:srgbClr>
                </a:clrTo>
              </a:clrChange>
            </a:blip>
            <a:stretch>
              <a:fillRect/>
            </a:stretch>
          </p:blipFill>
          <p:spPr>
            <a:xfrm>
              <a:off x="2300694" y="2587145"/>
              <a:ext cx="5111250" cy="669330"/>
            </a:xfrm>
            <a:prstGeom prst="rect">
              <a:avLst/>
            </a:prstGeom>
          </p:spPr>
        </p:pic>
        <p:sp>
          <p:nvSpPr>
            <p:cNvPr id="22" name="TextBox 34"/>
            <p:cNvSpPr txBox="1">
              <a:spLocks noChangeArrowheads="1"/>
            </p:cNvSpPr>
            <p:nvPr/>
          </p:nvSpPr>
          <p:spPr bwMode="auto">
            <a:xfrm>
              <a:off x="1170974" y="2735220"/>
              <a:ext cx="10755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600" b="1" dirty="0">
                  <a:solidFill>
                    <a:schemeClr val="tx1"/>
                  </a:solidFill>
                  <a:latin typeface="Times New Roman" panose="02020603050405020304" pitchFamily="18" charset="0"/>
                </a:rPr>
                <a:t>【</a:t>
              </a:r>
              <a:r>
                <a:rPr lang="zh-CN" altLang="en-US" sz="2600" b="1" dirty="0">
                  <a:solidFill>
                    <a:schemeClr val="tx1"/>
                  </a:solidFill>
                  <a:latin typeface="Times New Roman" panose="02020603050405020304" pitchFamily="18" charset="0"/>
                </a:rPr>
                <a:t>例</a:t>
              </a:r>
              <a:r>
                <a:rPr lang="en-US" altLang="zh-CN" sz="2600" b="1" dirty="0">
                  <a:solidFill>
                    <a:schemeClr val="tx1"/>
                  </a:solidFill>
                  <a:latin typeface="Times New Roman" panose="02020603050405020304" pitchFamily="18" charset="0"/>
                </a:rPr>
                <a:t>】</a:t>
              </a:r>
              <a:endParaRPr lang="zh-CN" altLang="en-US" sz="2600" b="1" dirty="0">
                <a:solidFill>
                  <a:schemeClr val="tx1"/>
                </a:solidFill>
                <a:latin typeface="Times New Roman" panose="02020603050405020304" pitchFamily="18" charset="0"/>
              </a:endParaRPr>
            </a:p>
          </p:txBody>
        </p:sp>
      </p:gr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0726"/>
                                        </p:tgtEl>
                                        <p:attrNameLst>
                                          <p:attrName>style.visibility</p:attrName>
                                        </p:attrNameLst>
                                      </p:cBhvr>
                                      <p:to>
                                        <p:strVal val="visible"/>
                                      </p:to>
                                    </p:set>
                                    <p:anim calcmode="lin" valueType="num">
                                      <p:cBhvr additive="base">
                                        <p:cTn id="12" dur="500" fill="hold"/>
                                        <p:tgtEl>
                                          <p:spTgt spid="30726"/>
                                        </p:tgtEl>
                                        <p:attrNameLst>
                                          <p:attrName>ppt_x</p:attrName>
                                        </p:attrNameLst>
                                      </p:cBhvr>
                                      <p:tavLst>
                                        <p:tav tm="0">
                                          <p:val>
                                            <p:strVal val="0-#ppt_w/2"/>
                                          </p:val>
                                        </p:tav>
                                        <p:tav tm="100000">
                                          <p:val>
                                            <p:strVal val="#ppt_x"/>
                                          </p:val>
                                        </p:tav>
                                      </p:tavLst>
                                    </p:anim>
                                    <p:anim calcmode="lin" valueType="num">
                                      <p:cBhvr additive="base">
                                        <p:cTn id="13" dur="500" fill="hold"/>
                                        <p:tgtEl>
                                          <p:spTgt spid="3072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75"/>
                                  </p:iterate>
                                  <p:childTnLst>
                                    <p:set>
                                      <p:cBhvr>
                                        <p:cTn id="23" dur="1" fill="hold">
                                          <p:stCondLst>
                                            <p:cond delay="74"/>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P spid="21"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819400" y="2137965"/>
            <a:ext cx="8458200" cy="461665"/>
          </a:xfrm>
          <a:prstGeom prst="rect">
            <a:avLst/>
          </a:prstGeom>
          <a:solidFill>
            <a:srgbClr val="FFFFFF"/>
          </a:solidFill>
          <a:ln>
            <a:noFill/>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just">
              <a:spcBef>
                <a:spcPct val="0"/>
              </a:spcBef>
              <a:buFontTx/>
              <a:buNone/>
            </a:pPr>
            <a:r>
              <a:rPr lang="zh-CN" altLang="en-US" sz="2400" b="1" dirty="0">
                <a:latin typeface="Times New Roman" panose="02020603050405020304" pitchFamily="18" charset="0"/>
                <a:ea typeface="黑体" panose="02010609060101010101" pitchFamily="49" charset="-122"/>
              </a:rPr>
              <a:t>　 </a:t>
            </a:r>
            <a:r>
              <a:rPr lang="zh-CN" altLang="en-US" sz="2400" b="1" dirty="0">
                <a:solidFill>
                  <a:schemeClr val="tx1"/>
                </a:solidFill>
              </a:rPr>
              <a:t>对任何一个逻辑表达式</a:t>
            </a:r>
            <a:r>
              <a:rPr lang="en-US" altLang="zh-CN" sz="2400" b="1" i="1" dirty="0">
                <a:solidFill>
                  <a:schemeClr val="tx1"/>
                </a:solidFill>
                <a:cs typeface="Times New Roman" panose="02020603050405020304" pitchFamily="18" charset="0"/>
              </a:rPr>
              <a:t>F</a:t>
            </a:r>
            <a:r>
              <a:rPr lang="en-US" altLang="zh-CN" sz="2400" b="1" i="1" dirty="0">
                <a:solidFill>
                  <a:schemeClr val="tx1"/>
                </a:solidFill>
              </a:rPr>
              <a:t> </a:t>
            </a:r>
            <a:r>
              <a:rPr lang="zh-CN" altLang="en-US" sz="2400" b="1" dirty="0">
                <a:solidFill>
                  <a:schemeClr val="tx1"/>
                </a:solidFill>
              </a:rPr>
              <a:t>作对偶变换，可得</a:t>
            </a:r>
            <a:r>
              <a:rPr lang="en-US" altLang="zh-CN" sz="2400" b="1" i="1" dirty="0">
                <a:solidFill>
                  <a:schemeClr val="tx1"/>
                </a:solidFill>
                <a:cs typeface="Times New Roman" panose="02020603050405020304" pitchFamily="18" charset="0"/>
              </a:rPr>
              <a:t>F</a:t>
            </a:r>
            <a:r>
              <a:rPr lang="en-US" altLang="zh-CN" sz="2400" b="1" i="1" dirty="0">
                <a:solidFill>
                  <a:schemeClr val="tx1"/>
                </a:solidFill>
              </a:rPr>
              <a:t> </a:t>
            </a:r>
            <a:r>
              <a:rPr lang="zh-CN" altLang="en-US" sz="2400" b="1" dirty="0">
                <a:solidFill>
                  <a:schemeClr val="tx1"/>
                </a:solidFill>
              </a:rPr>
              <a:t>的对偶式 </a:t>
            </a:r>
            <a:r>
              <a:rPr lang="en-US" altLang="zh-CN" sz="2400" b="1" i="1" dirty="0">
                <a:solidFill>
                  <a:schemeClr val="tx1"/>
                </a:solidFill>
                <a:latin typeface="+mj-lt"/>
                <a:cs typeface="Times New Roman" panose="02020603050405020304" pitchFamily="18" charset="0"/>
              </a:rPr>
              <a:t>F*</a:t>
            </a:r>
            <a:r>
              <a:rPr lang="zh-CN" altLang="en-US" sz="2400" b="1" dirty="0">
                <a:solidFill>
                  <a:schemeClr val="tx1"/>
                </a:solidFill>
              </a:rPr>
              <a:t>。       </a:t>
            </a:r>
            <a:endParaRPr lang="zh-CN" altLang="en-US" sz="2400" b="1" dirty="0">
              <a:solidFill>
                <a:schemeClr val="tx1"/>
              </a:solidFill>
            </a:endParaRPr>
          </a:p>
        </p:txBody>
      </p:sp>
      <p:sp>
        <p:nvSpPr>
          <p:cNvPr id="25604" name="Rectangle 4"/>
          <p:cNvSpPr>
            <a:spLocks noChangeArrowheads="1"/>
          </p:cNvSpPr>
          <p:nvPr/>
        </p:nvSpPr>
        <p:spPr bwMode="auto">
          <a:xfrm>
            <a:off x="7772356" y="3657594"/>
            <a:ext cx="3174037" cy="181806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dirty="0">
                <a:solidFill>
                  <a:schemeClr val="tx1"/>
                </a:solidFill>
                <a:latin typeface="+mn-ea"/>
                <a:ea typeface="+mn-ea"/>
              </a:rPr>
              <a:t>    </a:t>
            </a:r>
            <a:r>
              <a:rPr lang="zh-CN" altLang="en-US" sz="2800" b="1" dirty="0">
                <a:solidFill>
                  <a:schemeClr val="tx1"/>
                </a:solidFill>
                <a:latin typeface="+mn-ea"/>
                <a:ea typeface="+mn-ea"/>
              </a:rPr>
              <a:t>运用对偶规则时，同样应</a:t>
            </a:r>
            <a:r>
              <a:rPr lang="zh-CN" altLang="en-US" sz="2800" b="1" dirty="0">
                <a:solidFill>
                  <a:srgbClr val="0000FF"/>
                </a:solidFill>
                <a:latin typeface="+mn-ea"/>
                <a:ea typeface="+mn-ea"/>
              </a:rPr>
              <a:t>注意运算的优先顺序</a:t>
            </a:r>
            <a:r>
              <a:rPr lang="zh-CN" altLang="en-US" sz="2800" b="1" dirty="0">
                <a:solidFill>
                  <a:schemeClr val="tx1"/>
                </a:solidFill>
                <a:latin typeface="+mn-ea"/>
                <a:ea typeface="+mn-ea"/>
              </a:rPr>
              <a:t>，必要时</a:t>
            </a:r>
            <a:r>
              <a:rPr lang="zh-CN" altLang="en-US" sz="2800" b="1" dirty="0">
                <a:solidFill>
                  <a:srgbClr val="0000FF"/>
                </a:solidFill>
                <a:latin typeface="+mn-ea"/>
                <a:ea typeface="+mn-ea"/>
              </a:rPr>
              <a:t>可加或减括号</a:t>
            </a:r>
            <a:r>
              <a:rPr lang="zh-CN" altLang="en-US" sz="2800" b="1" dirty="0">
                <a:latin typeface="Times New Roman" panose="02020603050405020304" pitchFamily="18" charset="0"/>
                <a:ea typeface="黑体" panose="02010609060101010101" pitchFamily="49" charset="-122"/>
              </a:rPr>
              <a:t>。 </a:t>
            </a:r>
            <a:endParaRPr lang="zh-CN" altLang="en-US" sz="2800" b="1" dirty="0">
              <a:latin typeface="Times New Roman" panose="02020603050405020304" pitchFamily="18" charset="0"/>
              <a:ea typeface="黑体" panose="02010609060101010101" pitchFamily="49" charset="-122"/>
            </a:endParaRPr>
          </a:p>
        </p:txBody>
      </p:sp>
      <p:sp>
        <p:nvSpPr>
          <p:cNvPr id="8" name="Rectangle 4"/>
          <p:cNvSpPr>
            <a:spLocks noChangeArrowheads="1"/>
          </p:cNvSpPr>
          <p:nvPr/>
        </p:nvSpPr>
        <p:spPr bwMode="auto">
          <a:xfrm>
            <a:off x="611336" y="2113483"/>
            <a:ext cx="226733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None/>
            </a:pPr>
            <a:r>
              <a:rPr lang="zh-CN" altLang="en-US" sz="2400" b="1" dirty="0">
                <a:solidFill>
                  <a:schemeClr val="tx1"/>
                </a:solidFill>
                <a:latin typeface="+mn-lt"/>
              </a:rPr>
              <a:t>（</a:t>
            </a:r>
            <a:r>
              <a:rPr lang="en-US" altLang="zh-CN" sz="2400" b="1" dirty="0">
                <a:solidFill>
                  <a:schemeClr val="tx1"/>
                </a:solidFill>
                <a:latin typeface="+mn-lt"/>
              </a:rPr>
              <a:t>3</a:t>
            </a:r>
            <a:r>
              <a:rPr lang="zh-CN" altLang="en-US" sz="2400" b="1" dirty="0">
                <a:solidFill>
                  <a:schemeClr val="tx1"/>
                </a:solidFill>
                <a:latin typeface="+mn-lt"/>
              </a:rPr>
              <a:t>）</a:t>
            </a:r>
            <a:r>
              <a:rPr lang="zh-CN" altLang="en-US" sz="2400" b="1" dirty="0">
                <a:solidFill>
                  <a:schemeClr val="tx1"/>
                </a:solidFill>
              </a:rPr>
              <a:t>对偶规则 </a:t>
            </a:r>
            <a:endParaRPr lang="zh-CN" altLang="en-US" sz="2400" b="1" dirty="0">
              <a:solidFill>
                <a:schemeClr val="tx1"/>
              </a:solidFill>
            </a:endParaRPr>
          </a:p>
        </p:txBody>
      </p:sp>
      <p:pic>
        <p:nvPicPr>
          <p:cNvPr id="3" name="图片 2"/>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214121" y="3084115"/>
            <a:ext cx="2450804" cy="3322608"/>
          </a:xfrm>
          <a:prstGeom prst="rect">
            <a:avLst/>
          </a:prstGeom>
          <a:ln w="28575">
            <a:solidFill>
              <a:schemeClr val="accent5"/>
            </a:solidFill>
          </a:ln>
        </p:spPr>
      </p:pic>
      <p:pic>
        <p:nvPicPr>
          <p:cNvPr id="5" name="图片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088184" y="3880443"/>
            <a:ext cx="3261643" cy="1225402"/>
          </a:xfrm>
          <a:prstGeom prst="rect">
            <a:avLst/>
          </a:prstGeom>
          <a:ln w="28575">
            <a:solidFill>
              <a:schemeClr val="accent6">
                <a:lumMod val="75000"/>
              </a:schemeClr>
            </a:solidFill>
          </a:ln>
        </p:spPr>
      </p:pic>
      <p:sp>
        <p:nvSpPr>
          <p:cNvPr id="11" name="PA-圆角矩形 1"/>
          <p:cNvSpPr/>
          <p:nvPr>
            <p:custDataLst>
              <p:tags r:id="rId4"/>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文本框 5"/>
          <p:cNvSpPr txBox="1">
            <a:spLocks noChangeArrowheads="1"/>
          </p:cNvSpPr>
          <p:nvPr>
            <p:custDataLst>
              <p:tags r:id="rId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3"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en-US" dirty="0"/>
              <a:t>逻辑代数的基本规则 </a:t>
            </a:r>
            <a:endParaRPr lang="zh-CN" altLang="en-US"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602"/>
                                        </p:tgtEl>
                                        <p:attrNameLst>
                                          <p:attrName>style.visibility</p:attrName>
                                        </p:attrNameLst>
                                      </p:cBhvr>
                                      <p:to>
                                        <p:strVal val="visible"/>
                                      </p:to>
                                    </p:set>
                                    <p:animEffect transition="in" filter="fade">
                                      <p:cBhvr>
                                        <p:cTn id="11" dur="1000"/>
                                        <p:tgtEl>
                                          <p:spTgt spid="25602"/>
                                        </p:tgtEl>
                                      </p:cBhvr>
                                    </p:animEffect>
                                    <p:anim calcmode="lin" valueType="num">
                                      <p:cBhvr>
                                        <p:cTn id="12" dur="1000" fill="hold"/>
                                        <p:tgtEl>
                                          <p:spTgt spid="25602"/>
                                        </p:tgtEl>
                                        <p:attrNameLst>
                                          <p:attrName>ppt_x</p:attrName>
                                        </p:attrNameLst>
                                      </p:cBhvr>
                                      <p:tavLst>
                                        <p:tav tm="0">
                                          <p:val>
                                            <p:strVal val="#ppt_x"/>
                                          </p:val>
                                        </p:tav>
                                        <p:tav tm="100000">
                                          <p:val>
                                            <p:strVal val="#ppt_x"/>
                                          </p:val>
                                        </p:tav>
                                      </p:tavLst>
                                    </p:anim>
                                    <p:anim calcmode="lin" valueType="num">
                                      <p:cBhvr>
                                        <p:cTn id="13" dur="1000" fill="hold"/>
                                        <p:tgtEl>
                                          <p:spTgt spid="2560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5604"/>
                                        </p:tgtEl>
                                        <p:attrNameLst>
                                          <p:attrName>style.visibility</p:attrName>
                                        </p:attrNameLst>
                                      </p:cBhvr>
                                      <p:to>
                                        <p:strVal val="visible"/>
                                      </p:to>
                                    </p:set>
                                    <p:anim calcmode="lin" valueType="num">
                                      <p:cBhvr additive="base">
                                        <p:cTn id="31" dur="500" fill="hold"/>
                                        <p:tgtEl>
                                          <p:spTgt spid="25604"/>
                                        </p:tgtEl>
                                        <p:attrNameLst>
                                          <p:attrName>ppt_x</p:attrName>
                                        </p:attrNameLst>
                                      </p:cBhvr>
                                      <p:tavLst>
                                        <p:tav tm="0">
                                          <p:val>
                                            <p:strVal val="1+#ppt_w/2"/>
                                          </p:val>
                                        </p:tav>
                                        <p:tav tm="100000">
                                          <p:val>
                                            <p:strVal val="#ppt_x"/>
                                          </p:val>
                                        </p:tav>
                                      </p:tavLst>
                                    </p:anim>
                                    <p:anim calcmode="lin" valueType="num">
                                      <p:cBhvr additive="base">
                                        <p:cTn id="32" dur="500" fill="hold"/>
                                        <p:tgtEl>
                                          <p:spTgt spid="256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560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2774" name="Rectangle 11"/>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6635" name="TextBox 13"/>
          <p:cNvSpPr txBox="1">
            <a:spLocks noChangeArrowheads="1"/>
          </p:cNvSpPr>
          <p:nvPr/>
        </p:nvSpPr>
        <p:spPr bwMode="auto">
          <a:xfrm>
            <a:off x="2971800" y="3200388"/>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解：</a:t>
            </a:r>
            <a:endParaRPr lang="zh-CN" altLang="en-US" sz="2400" b="1" dirty="0">
              <a:solidFill>
                <a:schemeClr val="tx1"/>
              </a:solidFill>
              <a:latin typeface="Times New Roman" panose="02020603050405020304" pitchFamily="18" charset="0"/>
            </a:endParaRPr>
          </a:p>
        </p:txBody>
      </p:sp>
      <p:sp>
        <p:nvSpPr>
          <p:cNvPr id="32777" name="Rectangle 1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6637" name="TextBox 17"/>
          <p:cNvSpPr txBox="1">
            <a:spLocks noChangeArrowheads="1"/>
          </p:cNvSpPr>
          <p:nvPr/>
        </p:nvSpPr>
        <p:spPr bwMode="auto">
          <a:xfrm>
            <a:off x="2967639" y="4495788"/>
            <a:ext cx="70104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解：</a:t>
            </a:r>
            <a:endParaRPr lang="zh-CN" altLang="en-US" sz="2400" b="1" dirty="0">
              <a:solidFill>
                <a:schemeClr val="tx1"/>
              </a:solidFill>
              <a:latin typeface="Times New Roman" panose="02020603050405020304" pitchFamily="18" charset="0"/>
            </a:endParaRPr>
          </a:p>
        </p:txBody>
      </p:sp>
      <p:sp>
        <p:nvSpPr>
          <p:cNvPr id="32779" name="Rectangle 1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2780" name="Rectangle 1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6640" name="TextBox 24"/>
          <p:cNvSpPr txBox="1">
            <a:spLocks noChangeArrowheads="1"/>
          </p:cNvSpPr>
          <p:nvPr/>
        </p:nvSpPr>
        <p:spPr bwMode="auto">
          <a:xfrm>
            <a:off x="1752713" y="5418138"/>
            <a:ext cx="7426121" cy="830997"/>
          </a:xfrm>
          <a:prstGeom prst="rect">
            <a:avLst/>
          </a:prstGeom>
          <a:solidFill>
            <a:srgbClr val="FFFF00"/>
          </a:solidFill>
          <a:ln>
            <a:noFill/>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性质</a:t>
            </a:r>
            <a:r>
              <a:rPr lang="en-US" altLang="zh-CN" sz="2400" b="1" dirty="0">
                <a:solidFill>
                  <a:schemeClr val="tx1"/>
                </a:solidFill>
              </a:rPr>
              <a:t>1</a:t>
            </a:r>
            <a:r>
              <a:rPr lang="zh-CN" altLang="en-US" sz="2400" b="1" dirty="0">
                <a:solidFill>
                  <a:schemeClr val="tx1"/>
                </a:solidFill>
              </a:rPr>
              <a:t>：若</a:t>
            </a:r>
            <a:r>
              <a:rPr lang="en-US" altLang="zh-CN" sz="2400" b="1" i="1" dirty="0">
                <a:solidFill>
                  <a:schemeClr val="tx1"/>
                </a:solidFill>
                <a:latin typeface="+mj-lt"/>
              </a:rPr>
              <a:t>F</a:t>
            </a:r>
            <a:r>
              <a:rPr lang="zh-CN" altLang="en-US" sz="2400" b="1" dirty="0">
                <a:solidFill>
                  <a:schemeClr val="tx1"/>
                </a:solidFill>
                <a:latin typeface="+mj-lt"/>
              </a:rPr>
              <a:t>（</a:t>
            </a:r>
            <a:r>
              <a:rPr lang="en-US" altLang="zh-CN" sz="2400" b="1" i="1" dirty="0">
                <a:solidFill>
                  <a:schemeClr val="tx1"/>
                </a:solidFill>
                <a:latin typeface="+mj-lt"/>
              </a:rPr>
              <a:t>A,B,C,···</a:t>
            </a:r>
            <a:r>
              <a:rPr lang="zh-CN" altLang="en-US" sz="2400" b="1" dirty="0">
                <a:solidFill>
                  <a:schemeClr val="tx1"/>
                </a:solidFill>
                <a:latin typeface="+mj-lt"/>
              </a:rPr>
              <a:t>）</a:t>
            </a:r>
            <a:r>
              <a:rPr lang="en-US" altLang="zh-CN" sz="2400" b="1" i="1" dirty="0">
                <a:solidFill>
                  <a:schemeClr val="tx1"/>
                </a:solidFill>
                <a:latin typeface="+mj-lt"/>
              </a:rPr>
              <a:t>=G</a:t>
            </a:r>
            <a:r>
              <a:rPr lang="zh-CN" altLang="en-US" sz="2400" b="1" dirty="0">
                <a:solidFill>
                  <a:schemeClr val="tx1"/>
                </a:solidFill>
                <a:latin typeface="+mj-lt"/>
              </a:rPr>
              <a:t>（</a:t>
            </a:r>
            <a:r>
              <a:rPr lang="en-US" altLang="zh-CN" sz="2400" b="1" i="1" dirty="0">
                <a:solidFill>
                  <a:schemeClr val="tx1"/>
                </a:solidFill>
                <a:latin typeface="+mj-lt"/>
              </a:rPr>
              <a:t>A,B,C,···</a:t>
            </a:r>
            <a:r>
              <a:rPr lang="zh-CN" altLang="en-US" sz="2400" b="1" dirty="0">
                <a:solidFill>
                  <a:schemeClr val="tx1"/>
                </a:solidFill>
                <a:latin typeface="+mj-lt"/>
              </a:rPr>
              <a:t>）</a:t>
            </a:r>
            <a:r>
              <a:rPr lang="zh-CN" altLang="en-US" sz="2400" b="1" dirty="0">
                <a:solidFill>
                  <a:schemeClr val="tx1"/>
                </a:solidFill>
              </a:rPr>
              <a:t>，则 </a:t>
            </a:r>
            <a:r>
              <a:rPr lang="en-US" altLang="zh-CN" sz="2400" b="1" i="1" dirty="0">
                <a:solidFill>
                  <a:schemeClr val="tx1"/>
                </a:solidFill>
                <a:latin typeface="+mj-lt"/>
              </a:rPr>
              <a:t>F</a:t>
            </a:r>
            <a:r>
              <a:rPr lang="en-US" altLang="zh-CN" sz="2400" b="1" i="1" baseline="30000" dirty="0">
                <a:solidFill>
                  <a:schemeClr val="tx1"/>
                </a:solidFill>
                <a:latin typeface="+mj-lt"/>
              </a:rPr>
              <a:t>*</a:t>
            </a:r>
            <a:r>
              <a:rPr lang="en-US" altLang="zh-CN" sz="2400" b="1" i="1" dirty="0">
                <a:solidFill>
                  <a:schemeClr val="tx1"/>
                </a:solidFill>
                <a:latin typeface="+mj-lt"/>
              </a:rPr>
              <a:t>=G</a:t>
            </a:r>
            <a:r>
              <a:rPr lang="en-US" altLang="zh-CN" sz="2400" b="1" i="1" baseline="30000" dirty="0">
                <a:solidFill>
                  <a:schemeClr val="tx1"/>
                </a:solidFill>
                <a:latin typeface="+mj-lt"/>
              </a:rPr>
              <a:t>*</a:t>
            </a:r>
            <a:endParaRPr lang="zh-CN" altLang="en-US" sz="2400" b="1" dirty="0">
              <a:solidFill>
                <a:schemeClr val="tx1"/>
              </a:solidFill>
              <a:latin typeface="+mj-lt"/>
            </a:endParaRPr>
          </a:p>
          <a:p>
            <a:pPr>
              <a:spcBef>
                <a:spcPct val="0"/>
              </a:spcBef>
              <a:buFontTx/>
              <a:buNone/>
            </a:pPr>
            <a:r>
              <a:rPr lang="zh-CN" altLang="en-US" sz="2400" b="1" dirty="0">
                <a:solidFill>
                  <a:schemeClr val="tx1"/>
                </a:solidFill>
              </a:rPr>
              <a:t>性质</a:t>
            </a:r>
            <a:r>
              <a:rPr lang="en-US" altLang="zh-CN" sz="2400" b="1" dirty="0">
                <a:solidFill>
                  <a:schemeClr val="tx1"/>
                </a:solidFill>
              </a:rPr>
              <a:t>2</a:t>
            </a:r>
            <a:r>
              <a:rPr lang="zh-CN" altLang="en-US" sz="2400" b="1" dirty="0">
                <a:solidFill>
                  <a:schemeClr val="tx1"/>
                </a:solidFill>
              </a:rPr>
              <a:t>：</a:t>
            </a:r>
            <a:r>
              <a:rPr lang="zh-CN" altLang="en-US" sz="2400" b="1" dirty="0">
                <a:solidFill>
                  <a:schemeClr val="tx1"/>
                </a:solidFill>
                <a:latin typeface="+mj-lt"/>
              </a:rPr>
              <a:t>（</a:t>
            </a:r>
            <a:r>
              <a:rPr lang="en-US" altLang="zh-CN" sz="2400" b="1" i="1" dirty="0">
                <a:solidFill>
                  <a:schemeClr val="tx1"/>
                </a:solidFill>
                <a:latin typeface="+mj-lt"/>
              </a:rPr>
              <a:t>F</a:t>
            </a:r>
            <a:r>
              <a:rPr lang="en-US" altLang="zh-CN" sz="2400" b="1" i="1" baseline="30000" dirty="0">
                <a:solidFill>
                  <a:schemeClr val="tx1"/>
                </a:solidFill>
                <a:latin typeface="+mj-lt"/>
              </a:rPr>
              <a:t>*</a:t>
            </a:r>
            <a:r>
              <a:rPr lang="en-US" altLang="zh-CN" sz="2400" b="1" i="1" dirty="0">
                <a:solidFill>
                  <a:schemeClr val="tx1"/>
                </a:solidFill>
                <a:latin typeface="+mj-lt"/>
              </a:rPr>
              <a:t> </a:t>
            </a:r>
            <a:r>
              <a:rPr lang="zh-CN" altLang="en-US" sz="2400" b="1" dirty="0">
                <a:solidFill>
                  <a:schemeClr val="tx1"/>
                </a:solidFill>
                <a:latin typeface="+mj-lt"/>
              </a:rPr>
              <a:t>）</a:t>
            </a:r>
            <a:r>
              <a:rPr lang="zh-CN" altLang="en-US" sz="2400" b="1" i="1" baseline="30000" dirty="0">
                <a:solidFill>
                  <a:schemeClr val="tx1"/>
                </a:solidFill>
                <a:latin typeface="+mj-lt"/>
                <a:ea typeface="+mn-ea"/>
              </a:rPr>
              <a:t>*</a:t>
            </a:r>
            <a:r>
              <a:rPr lang="en-US" altLang="zh-CN" sz="2400" b="1" i="1" dirty="0">
                <a:solidFill>
                  <a:schemeClr val="tx1"/>
                </a:solidFill>
                <a:latin typeface="+mj-lt"/>
                <a:ea typeface="+mn-ea"/>
              </a:rPr>
              <a:t>= F</a:t>
            </a:r>
            <a:endParaRPr lang="zh-CN" altLang="en-US" sz="2400" b="1" dirty="0">
              <a:solidFill>
                <a:schemeClr val="tx1"/>
              </a:solidFill>
              <a:latin typeface="+mj-lt"/>
              <a:ea typeface="+mn-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64052" y="2531841"/>
            <a:ext cx="7571888" cy="1896020"/>
          </a:xfrm>
          <a:prstGeom prst="rect">
            <a:avLst/>
          </a:prstGeom>
        </p:spPr>
      </p:pic>
      <p:pic>
        <p:nvPicPr>
          <p:cNvPr id="9" name="图片 8"/>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4459082" y="3101470"/>
            <a:ext cx="3273836" cy="560881"/>
          </a:xfrm>
          <a:prstGeom prst="rect">
            <a:avLst/>
          </a:prstGeom>
        </p:spPr>
      </p:pic>
      <p:pic>
        <p:nvPicPr>
          <p:cNvPr id="11" name="图片 10"/>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4365214" y="4393847"/>
            <a:ext cx="2834886" cy="603556"/>
          </a:xfrm>
          <a:prstGeom prst="rect">
            <a:avLst/>
          </a:prstGeom>
        </p:spPr>
      </p:pic>
      <p:sp>
        <p:nvSpPr>
          <p:cNvPr id="17" name="PA-圆角矩形 1"/>
          <p:cNvSpPr/>
          <p:nvPr>
            <p:custDataLst>
              <p:tags r:id="rId4"/>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PA-文本框 5"/>
          <p:cNvSpPr txBox="1">
            <a:spLocks noChangeArrowheads="1"/>
          </p:cNvSpPr>
          <p:nvPr>
            <p:custDataLst>
              <p:tags r:id="rId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9"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en-US" dirty="0"/>
              <a:t>逻辑代数的基本规则 </a:t>
            </a:r>
            <a:endParaRPr lang="zh-CN" altLang="en-US" dirty="0"/>
          </a:p>
        </p:txBody>
      </p:sp>
      <p:sp>
        <p:nvSpPr>
          <p:cNvPr id="20" name="Rectangle 4"/>
          <p:cNvSpPr>
            <a:spLocks noChangeArrowheads="1"/>
          </p:cNvSpPr>
          <p:nvPr/>
        </p:nvSpPr>
        <p:spPr bwMode="auto">
          <a:xfrm>
            <a:off x="611336" y="2113483"/>
            <a:ext cx="226733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None/>
            </a:pPr>
            <a:r>
              <a:rPr lang="zh-CN" altLang="en-US" sz="2400" b="1" dirty="0">
                <a:solidFill>
                  <a:schemeClr val="tx1"/>
                </a:solidFill>
                <a:latin typeface="+mn-lt"/>
              </a:rPr>
              <a:t>（</a:t>
            </a:r>
            <a:r>
              <a:rPr lang="en-US" altLang="zh-CN" sz="2400" b="1" dirty="0">
                <a:solidFill>
                  <a:schemeClr val="tx1"/>
                </a:solidFill>
                <a:latin typeface="+mn-lt"/>
              </a:rPr>
              <a:t>3</a:t>
            </a:r>
            <a:r>
              <a:rPr lang="zh-CN" altLang="en-US" sz="2400" b="1" dirty="0">
                <a:solidFill>
                  <a:schemeClr val="tx1"/>
                </a:solidFill>
                <a:latin typeface="+mn-lt"/>
              </a:rPr>
              <a:t>）</a:t>
            </a:r>
            <a:r>
              <a:rPr lang="zh-CN" altLang="en-US" sz="2400" b="1" dirty="0">
                <a:solidFill>
                  <a:schemeClr val="tx1"/>
                </a:solidFill>
              </a:rPr>
              <a:t>对偶规则 </a:t>
            </a:r>
            <a:endParaRPr lang="zh-CN" altLang="en-US" sz="2400" b="1" dirty="0">
              <a:solidFill>
                <a:schemeClr val="tx1"/>
              </a:solidFill>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35"/>
                                        </p:tgtEl>
                                        <p:attrNameLst>
                                          <p:attrName>style.visibility</p:attrName>
                                        </p:attrNameLst>
                                      </p:cBhvr>
                                      <p:to>
                                        <p:strVal val="visible"/>
                                      </p:to>
                                    </p:set>
                                    <p:animEffect transition="in" filter="dissolve">
                                      <p:cBhvr>
                                        <p:cTn id="7" dur="500"/>
                                        <p:tgtEl>
                                          <p:spTgt spid="266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6637"/>
                                        </p:tgtEl>
                                        <p:attrNameLst>
                                          <p:attrName>style.visibility</p:attrName>
                                        </p:attrNameLst>
                                      </p:cBhvr>
                                      <p:to>
                                        <p:strVal val="visible"/>
                                      </p:to>
                                    </p:set>
                                    <p:animEffect transition="in" filter="dissolve">
                                      <p:cBhvr>
                                        <p:cTn id="16" dur="500"/>
                                        <p:tgtEl>
                                          <p:spTgt spid="2663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6640"/>
                                        </p:tgtEl>
                                        <p:attrNameLst>
                                          <p:attrName>style.visibility</p:attrName>
                                        </p:attrNameLst>
                                      </p:cBhvr>
                                      <p:to>
                                        <p:strVal val="visible"/>
                                      </p:to>
                                    </p:set>
                                    <p:animEffect transition="in" filter="dissolve">
                                      <p:cBhvr>
                                        <p:cTn id="25" dur="500"/>
                                        <p:tgtEl>
                                          <p:spTgt spid="26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p:bldP spid="26637" grpId="0"/>
      <p:bldP spid="266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3678238" y="2551113"/>
          <a:ext cx="6891337" cy="2768600"/>
        </p:xfrm>
        <a:graphic>
          <a:graphicData uri="http://schemas.openxmlformats.org/presentationml/2006/ole">
            <mc:AlternateContent xmlns:mc="http://schemas.openxmlformats.org/markup-compatibility/2006">
              <mc:Choice xmlns:v="urn:schemas-microsoft-com:vml" Requires="v">
                <p:oleObj spid="_x0000_s2" name="BMP 图像" r:id="rId1" imgW="7258050" imgH="2914650" progId="Paint.Picture">
                  <p:embed/>
                </p:oleObj>
              </mc:Choice>
              <mc:Fallback>
                <p:oleObj name="BMP 图像" r:id="rId1" imgW="7258050" imgH="2914650" progId="Paint.Picture">
                  <p:embed/>
                  <p:pic>
                    <p:nvPicPr>
                      <p:cNvPr id="0" name="Object 2"/>
                      <p:cNvPicPr>
                        <a:picLocks noChangeAspect="1" noChangeArrowheads="1"/>
                      </p:cNvPicPr>
                      <p:nvPr/>
                    </p:nvPicPr>
                    <p:blipFill>
                      <a:blip r:embed="rId2"/>
                      <a:srcRect/>
                      <a:stretch>
                        <a:fillRect/>
                      </a:stretch>
                    </p:blipFill>
                    <p:spPr bwMode="auto">
                      <a:xfrm>
                        <a:off x="3678238" y="2551113"/>
                        <a:ext cx="6891337"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19" name="Rectangle 3"/>
          <p:cNvSpPr>
            <a:spLocks noChangeArrowheads="1"/>
          </p:cNvSpPr>
          <p:nvPr/>
        </p:nvSpPr>
        <p:spPr bwMode="auto">
          <a:xfrm>
            <a:off x="3390760" y="1819943"/>
            <a:ext cx="84582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800" dirty="0">
                <a:latin typeface="黑体" panose="02010609060101010101" pitchFamily="49" charset="-122"/>
                <a:ea typeface="黑体" panose="02010609060101010101" pitchFamily="49" charset="-122"/>
              </a:rPr>
              <a:t>　　</a:t>
            </a:r>
            <a:r>
              <a:rPr lang="zh-CN" altLang="en-US" sz="2400" b="1" dirty="0">
                <a:solidFill>
                  <a:schemeClr val="tx1"/>
                </a:solidFill>
              </a:rPr>
              <a:t>利用性质</a:t>
            </a:r>
            <a:r>
              <a:rPr lang="en-US" altLang="zh-CN" sz="2400" b="1" dirty="0">
                <a:solidFill>
                  <a:schemeClr val="tx1"/>
                </a:solidFill>
              </a:rPr>
              <a:t>1</a:t>
            </a:r>
            <a:r>
              <a:rPr lang="zh-CN" altLang="en-US" sz="2400" b="1" dirty="0">
                <a:solidFill>
                  <a:schemeClr val="tx1"/>
                </a:solidFill>
              </a:rPr>
              <a:t>，可以使公式数目减少一半</a:t>
            </a:r>
            <a:r>
              <a:rPr lang="zh-CN" altLang="en-US" sz="2800" dirty="0">
                <a:latin typeface="黑体" panose="02010609060101010101" pitchFamily="49" charset="-122"/>
                <a:ea typeface="黑体" panose="02010609060101010101" pitchFamily="49" charset="-122"/>
              </a:rPr>
              <a:t>。 </a:t>
            </a:r>
            <a:endParaRPr lang="zh-CN" altLang="en-US" sz="2800" dirty="0">
              <a:latin typeface="黑体" panose="02010609060101010101" pitchFamily="49" charset="-122"/>
              <a:ea typeface="黑体" panose="02010609060101010101" pitchFamily="49" charset="-122"/>
            </a:endParaRPr>
          </a:p>
        </p:txBody>
      </p:sp>
      <p:sp>
        <p:nvSpPr>
          <p:cNvPr id="28676" name="Rectangle 4"/>
          <p:cNvSpPr>
            <a:spLocks noChangeArrowheads="1"/>
          </p:cNvSpPr>
          <p:nvPr/>
        </p:nvSpPr>
        <p:spPr bwMode="auto">
          <a:xfrm>
            <a:off x="6629260" y="6092825"/>
            <a:ext cx="1981200" cy="528638"/>
          </a:xfrm>
          <a:prstGeom prst="rect">
            <a:avLst/>
          </a:prstGeom>
          <a:solidFill>
            <a:schemeClr val="accent1"/>
          </a:solidFill>
          <a:ln w="9525">
            <a:noFill/>
            <a:miter lim="800000"/>
          </a:ln>
        </p:spPr>
        <p:txBody>
          <a:bodyPr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800" dirty="0">
                <a:latin typeface="黑体" panose="02010609060101010101" pitchFamily="49" charset="-122"/>
                <a:ea typeface="黑体" panose="02010609060101010101" pitchFamily="49" charset="-122"/>
              </a:rPr>
              <a:t>互为对偶式 </a:t>
            </a:r>
            <a:endParaRPr lang="zh-CN" altLang="en-US" sz="2800" dirty="0">
              <a:latin typeface="黑体" panose="02010609060101010101" pitchFamily="49" charset="-122"/>
              <a:ea typeface="黑体" panose="02010609060101010101" pitchFamily="49" charset="-122"/>
            </a:endParaRPr>
          </a:p>
        </p:txBody>
      </p:sp>
      <p:grpSp>
        <p:nvGrpSpPr>
          <p:cNvPr id="3" name="Group 5"/>
          <p:cNvGrpSpPr/>
          <p:nvPr/>
        </p:nvGrpSpPr>
        <p:grpSpPr bwMode="auto">
          <a:xfrm>
            <a:off x="6857860" y="2206625"/>
            <a:ext cx="1295400" cy="3886200"/>
            <a:chOff x="0" y="0"/>
            <a:chExt cx="816" cy="2496"/>
          </a:xfrm>
        </p:grpSpPr>
        <p:sp>
          <p:nvSpPr>
            <p:cNvPr id="34824" name="Line 6"/>
            <p:cNvSpPr>
              <a:spLocks noChangeShapeType="1"/>
            </p:cNvSpPr>
            <p:nvPr/>
          </p:nvSpPr>
          <p:spPr bwMode="auto">
            <a:xfrm>
              <a:off x="432" y="0"/>
              <a:ext cx="0" cy="2496"/>
            </a:xfrm>
            <a:prstGeom prst="line">
              <a:avLst/>
            </a:prstGeom>
            <a:noFill/>
            <a:ln w="25400">
              <a:solidFill>
                <a:srgbClr val="005286"/>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4825" name="Line 7"/>
            <p:cNvSpPr>
              <a:spLocks noChangeShapeType="1"/>
            </p:cNvSpPr>
            <p:nvPr/>
          </p:nvSpPr>
          <p:spPr bwMode="auto">
            <a:xfrm flipH="1" flipV="1">
              <a:off x="0" y="2208"/>
              <a:ext cx="432" cy="288"/>
            </a:xfrm>
            <a:prstGeom prst="line">
              <a:avLst/>
            </a:prstGeom>
            <a:noFill/>
            <a:ln w="25400">
              <a:solidFill>
                <a:srgbClr val="005286"/>
              </a:solidFill>
              <a:rou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4826" name="Line 8"/>
            <p:cNvSpPr>
              <a:spLocks noChangeShapeType="1"/>
            </p:cNvSpPr>
            <p:nvPr/>
          </p:nvSpPr>
          <p:spPr bwMode="auto">
            <a:xfrm flipV="1">
              <a:off x="432" y="2208"/>
              <a:ext cx="384" cy="288"/>
            </a:xfrm>
            <a:prstGeom prst="line">
              <a:avLst/>
            </a:prstGeom>
            <a:noFill/>
            <a:ln w="25400">
              <a:solidFill>
                <a:srgbClr val="005286"/>
              </a:solidFill>
              <a:rou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sp>
        <p:nvSpPr>
          <p:cNvPr id="13" name="PA-圆角矩形 1"/>
          <p:cNvSpPr/>
          <p:nvPr>
            <p:custDataLst>
              <p:tags r:id="rId3"/>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8"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en-US" dirty="0"/>
              <a:t>逻辑代数的基本规则 </a:t>
            </a:r>
            <a:endParaRPr lang="zh-CN" altLang="en-US" dirty="0"/>
          </a:p>
        </p:txBody>
      </p:sp>
      <p:sp>
        <p:nvSpPr>
          <p:cNvPr id="19" name="Rectangle 4"/>
          <p:cNvSpPr>
            <a:spLocks noChangeArrowheads="1"/>
          </p:cNvSpPr>
          <p:nvPr/>
        </p:nvSpPr>
        <p:spPr bwMode="auto">
          <a:xfrm>
            <a:off x="611336" y="2113483"/>
            <a:ext cx="226733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None/>
            </a:pPr>
            <a:r>
              <a:rPr lang="zh-CN" altLang="en-US" sz="2400" b="1" dirty="0">
                <a:solidFill>
                  <a:schemeClr val="tx1"/>
                </a:solidFill>
                <a:latin typeface="+mn-lt"/>
              </a:rPr>
              <a:t>（</a:t>
            </a:r>
            <a:r>
              <a:rPr lang="en-US" altLang="zh-CN" sz="2400" b="1" dirty="0">
                <a:solidFill>
                  <a:schemeClr val="tx1"/>
                </a:solidFill>
                <a:latin typeface="+mn-lt"/>
              </a:rPr>
              <a:t>3</a:t>
            </a:r>
            <a:r>
              <a:rPr lang="zh-CN" altLang="en-US" sz="2400" b="1" dirty="0">
                <a:solidFill>
                  <a:schemeClr val="tx1"/>
                </a:solidFill>
                <a:latin typeface="+mn-lt"/>
              </a:rPr>
              <a:t>）</a:t>
            </a:r>
            <a:r>
              <a:rPr lang="zh-CN" altLang="en-US" sz="2400" b="1" dirty="0">
                <a:solidFill>
                  <a:schemeClr val="tx1"/>
                </a:solidFill>
              </a:rPr>
              <a:t>对偶规则 </a:t>
            </a:r>
            <a:endParaRPr lang="zh-CN" altLang="en-US" sz="2400" b="1" dirty="0">
              <a:solidFill>
                <a:schemeClr val="tx1"/>
              </a:solidFill>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dissolve">
                                      <p:cBhvr>
                                        <p:cTn id="7" dur="500"/>
                                        <p:tgtEl>
                                          <p:spTgt spid="28674"/>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28676"/>
                                        </p:tgtEl>
                                        <p:attrNameLst>
                                          <p:attrName>style.visibility</p:attrName>
                                        </p:attrNameLst>
                                      </p:cBhvr>
                                      <p:to>
                                        <p:strVal val="visible"/>
                                      </p:to>
                                    </p:set>
                                    <p:animEffect transition="in" filter="barn(inHorizontal)">
                                      <p:cBhvr>
                                        <p:cTn id="11"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5843" name="TextBox 5"/>
          <p:cNvSpPr txBox="1">
            <a:spLocks noChangeArrowheads="1"/>
          </p:cNvSpPr>
          <p:nvPr/>
        </p:nvSpPr>
        <p:spPr bwMode="auto">
          <a:xfrm>
            <a:off x="3352872" y="2128066"/>
            <a:ext cx="403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ea"/>
                <a:ea typeface="+mn-ea"/>
              </a:rPr>
              <a:t>自对偶函数：</a:t>
            </a:r>
            <a:r>
              <a:rPr lang="en-US" altLang="zh-CN" sz="2400" b="1" i="1" dirty="0">
                <a:solidFill>
                  <a:schemeClr val="tx1"/>
                </a:solidFill>
                <a:latin typeface="+mn-ea"/>
                <a:ea typeface="+mn-ea"/>
              </a:rPr>
              <a:t>F*= F</a:t>
            </a:r>
            <a:endParaRPr lang="zh-CN" altLang="en-US" sz="2400" b="1" i="1" dirty="0">
              <a:solidFill>
                <a:schemeClr val="tx1"/>
              </a:solidFill>
              <a:latin typeface="+mn-ea"/>
              <a:ea typeface="+mn-ea"/>
            </a:endParaRPr>
          </a:p>
        </p:txBody>
      </p:sp>
      <p:sp>
        <p:nvSpPr>
          <p:cNvPr id="35845" name="Rectangle 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703" name="TextBox 9"/>
          <p:cNvSpPr txBox="1">
            <a:spLocks noChangeArrowheads="1"/>
          </p:cNvSpPr>
          <p:nvPr/>
        </p:nvSpPr>
        <p:spPr bwMode="auto">
          <a:xfrm>
            <a:off x="2296986" y="3505115"/>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证明：</a:t>
            </a:r>
            <a:endParaRPr lang="zh-CN" altLang="en-US" sz="2400" b="1" dirty="0">
              <a:solidFill>
                <a:schemeClr val="tx1"/>
              </a:solidFill>
              <a:latin typeface="Times New Roman" panose="02020603050405020304" pitchFamily="18" charset="0"/>
            </a:endParaRPr>
          </a:p>
        </p:txBody>
      </p:sp>
      <p:sp>
        <p:nvSpPr>
          <p:cNvPr id="35848"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5850"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708" name="圆角矩形标注 11"/>
          <p:cNvSpPr>
            <a:spLocks noChangeArrowheads="1"/>
          </p:cNvSpPr>
          <p:nvPr/>
        </p:nvSpPr>
        <p:spPr bwMode="auto">
          <a:xfrm>
            <a:off x="9279294" y="2709274"/>
            <a:ext cx="2057400" cy="685800"/>
          </a:xfrm>
          <a:prstGeom prst="wedgeRoundRectCallout">
            <a:avLst>
              <a:gd name="adj1" fmla="val -16560"/>
              <a:gd name="adj2" fmla="val 41833"/>
              <a:gd name="adj3" fmla="val 16667"/>
            </a:avLst>
          </a:prstGeom>
          <a:noFill/>
          <a:ln w="9525">
            <a:solidFill>
              <a:srgbClr val="FFFFFF"/>
            </a:solidFill>
            <a:miter lim="800000"/>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accent6">
                    <a:lumMod val="75000"/>
                  </a:schemeClr>
                </a:solidFill>
              </a:rPr>
              <a:t>分配律</a:t>
            </a:r>
            <a:endParaRPr lang="zh-CN" altLang="en-US" sz="2400" b="1" dirty="0">
              <a:solidFill>
                <a:schemeClr val="accent6">
                  <a:lumMod val="75000"/>
                </a:schemeClr>
              </a:solidFill>
            </a:endParaRPr>
          </a:p>
        </p:txBody>
      </p:sp>
      <p:grpSp>
        <p:nvGrpSpPr>
          <p:cNvPr id="2" name="Group 6"/>
          <p:cNvGrpSpPr/>
          <p:nvPr/>
        </p:nvGrpSpPr>
        <p:grpSpPr bwMode="auto">
          <a:xfrm>
            <a:off x="3897186" y="2685964"/>
            <a:ext cx="6630988" cy="1428750"/>
            <a:chOff x="0" y="0"/>
            <a:chExt cx="2135" cy="564"/>
          </a:xfrm>
          <a:noFill/>
        </p:grpSpPr>
        <p:sp>
          <p:nvSpPr>
            <p:cNvPr id="35874" name="Oval 7"/>
            <p:cNvSpPr>
              <a:spLocks noChangeArrowheads="1"/>
            </p:cNvSpPr>
            <p:nvPr/>
          </p:nvSpPr>
          <p:spPr bwMode="auto">
            <a:xfrm>
              <a:off x="0" y="252"/>
              <a:ext cx="785" cy="312"/>
            </a:xfrm>
            <a:prstGeom prst="ellipse">
              <a:avLst/>
            </a:prstGeom>
            <a:grpFill/>
            <a:ln w="38100">
              <a:solidFill>
                <a:srgbClr val="005286"/>
              </a:solidFill>
              <a:round/>
            </a:ln>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5875" name="AutoShape 8"/>
            <p:cNvSpPr>
              <a:spLocks noChangeArrowheads="1"/>
            </p:cNvSpPr>
            <p:nvPr/>
          </p:nvSpPr>
          <p:spPr bwMode="auto">
            <a:xfrm>
              <a:off x="336" y="0"/>
              <a:ext cx="1068" cy="204"/>
            </a:xfrm>
            <a:prstGeom prst="curvedDownArrow">
              <a:avLst>
                <a:gd name="adj1" fmla="val 104706"/>
                <a:gd name="adj2" fmla="val 209412"/>
                <a:gd name="adj3" fmla="val 33333"/>
              </a:avLst>
            </a:prstGeom>
            <a:grpFill/>
            <a:ln w="38100">
              <a:solidFill>
                <a:srgbClr val="005286"/>
              </a:solidFill>
              <a:miter lim="800000"/>
            </a:ln>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5876" name="Oval 9"/>
            <p:cNvSpPr>
              <a:spLocks noChangeArrowheads="1"/>
            </p:cNvSpPr>
            <p:nvPr/>
          </p:nvSpPr>
          <p:spPr bwMode="auto">
            <a:xfrm>
              <a:off x="859" y="240"/>
              <a:ext cx="1276" cy="324"/>
            </a:xfrm>
            <a:prstGeom prst="ellipse">
              <a:avLst/>
            </a:prstGeom>
            <a:grpFill/>
            <a:ln w="38100">
              <a:solidFill>
                <a:srgbClr val="005286"/>
              </a:solidFill>
              <a:round/>
            </a:ln>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pSp>
      <p:sp>
        <p:nvSpPr>
          <p:cNvPr id="29713" name="圆角矩形标注 17"/>
          <p:cNvSpPr>
            <a:spLocks noChangeArrowheads="1"/>
          </p:cNvSpPr>
          <p:nvPr/>
        </p:nvSpPr>
        <p:spPr bwMode="auto">
          <a:xfrm>
            <a:off x="9395440" y="3939211"/>
            <a:ext cx="2057400" cy="533400"/>
          </a:xfrm>
          <a:prstGeom prst="wedgeRoundRectCallout">
            <a:avLst>
              <a:gd name="adj1" fmla="val -16560"/>
              <a:gd name="adj2" fmla="val 41833"/>
              <a:gd name="adj3" fmla="val 16667"/>
            </a:avLst>
          </a:prstGeom>
          <a:noFill/>
          <a:ln w="9525">
            <a:noFill/>
            <a:miter lim="800000"/>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zh-CN" altLang="en-US" sz="2400" b="1" dirty="0">
                <a:solidFill>
                  <a:schemeClr val="accent6">
                    <a:lumMod val="75000"/>
                  </a:schemeClr>
                </a:solidFill>
              </a:rPr>
              <a:t>重叠律</a:t>
            </a:r>
            <a:endParaRPr lang="zh-CN" altLang="en-US" sz="2400" b="1" dirty="0">
              <a:solidFill>
                <a:schemeClr val="accent6">
                  <a:lumMod val="75000"/>
                </a:schemeClr>
              </a:solidFill>
            </a:endParaRPr>
          </a:p>
        </p:txBody>
      </p:sp>
      <p:sp>
        <p:nvSpPr>
          <p:cNvPr id="29714" name="椭圆 18"/>
          <p:cNvSpPr>
            <a:spLocks noChangeArrowheads="1"/>
          </p:cNvSpPr>
          <p:nvPr/>
        </p:nvSpPr>
        <p:spPr bwMode="auto">
          <a:xfrm>
            <a:off x="3897186" y="4038514"/>
            <a:ext cx="990600" cy="457200"/>
          </a:xfrm>
          <a:prstGeom prst="ellipse">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715" name="圆角矩形标注 19"/>
          <p:cNvSpPr>
            <a:spLocks noChangeArrowheads="1"/>
          </p:cNvSpPr>
          <p:nvPr/>
        </p:nvSpPr>
        <p:spPr bwMode="auto">
          <a:xfrm>
            <a:off x="9395440" y="4442228"/>
            <a:ext cx="2057400" cy="533400"/>
          </a:xfrm>
          <a:prstGeom prst="wedgeRoundRectCallout">
            <a:avLst>
              <a:gd name="adj1" fmla="val -16560"/>
              <a:gd name="adj2" fmla="val 41833"/>
              <a:gd name="adj3" fmla="val 16667"/>
            </a:avLst>
          </a:prstGeom>
          <a:noFill/>
          <a:ln w="9525">
            <a:solidFill>
              <a:srgbClr val="FFFFFF"/>
            </a:solidFill>
            <a:miter lim="800000"/>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zh-CN" altLang="en-US" sz="2400" b="1" dirty="0">
                <a:solidFill>
                  <a:schemeClr val="accent6">
                    <a:lumMod val="75000"/>
                  </a:schemeClr>
                </a:solidFill>
              </a:rPr>
              <a:t>分配律</a:t>
            </a:r>
            <a:endParaRPr lang="zh-CN" altLang="en-US" sz="2400" b="1" dirty="0">
              <a:solidFill>
                <a:schemeClr val="accent6">
                  <a:lumMod val="75000"/>
                </a:schemeClr>
              </a:solidFill>
            </a:endParaRPr>
          </a:p>
        </p:txBody>
      </p:sp>
      <p:sp>
        <p:nvSpPr>
          <p:cNvPr id="29716" name="椭圆 20"/>
          <p:cNvSpPr>
            <a:spLocks noChangeArrowheads="1"/>
          </p:cNvSpPr>
          <p:nvPr/>
        </p:nvSpPr>
        <p:spPr bwMode="auto">
          <a:xfrm>
            <a:off x="3820986" y="4571914"/>
            <a:ext cx="457200" cy="457200"/>
          </a:xfrm>
          <a:prstGeom prst="ellipse">
            <a:avLst/>
          </a:prstGeom>
          <a:noFill/>
          <a:ln w="28575">
            <a:solidFill>
              <a:srgbClr val="FFC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717" name="椭圆 21"/>
          <p:cNvSpPr>
            <a:spLocks noChangeArrowheads="1"/>
          </p:cNvSpPr>
          <p:nvPr/>
        </p:nvSpPr>
        <p:spPr bwMode="auto">
          <a:xfrm>
            <a:off x="6335586" y="4571914"/>
            <a:ext cx="457200" cy="457200"/>
          </a:xfrm>
          <a:prstGeom prst="ellipse">
            <a:avLst/>
          </a:prstGeom>
          <a:noFill/>
          <a:ln w="28575">
            <a:solidFill>
              <a:srgbClr val="FFC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cxnSp>
        <p:nvCxnSpPr>
          <p:cNvPr id="29718" name="直接箭头连接符 23"/>
          <p:cNvCxnSpPr>
            <a:cxnSpLocks noChangeShapeType="1"/>
            <a:endCxn id="29717" idx="1"/>
          </p:cNvCxnSpPr>
          <p:nvPr/>
        </p:nvCxnSpPr>
        <p:spPr bwMode="auto">
          <a:xfrm>
            <a:off x="4887787" y="4343315"/>
            <a:ext cx="1514475" cy="295275"/>
          </a:xfrm>
          <a:prstGeom prst="straightConnector1">
            <a:avLst/>
          </a:prstGeom>
          <a:noFill/>
          <a:ln w="25400">
            <a:solidFill>
              <a:srgbClr val="0000FF"/>
            </a:solidFill>
            <a:round/>
            <a:tailEnd type="arrow" w="med" len="med"/>
          </a:ln>
          <a:extLst>
            <a:ext uri="{909E8E84-426E-40DD-AFC4-6F175D3DCCD1}">
              <a14:hiddenFill xmlns:a14="http://schemas.microsoft.com/office/drawing/2010/main">
                <a:noFill/>
              </a14:hiddenFill>
            </a:ext>
          </a:extLst>
        </p:spPr>
      </p:cxnSp>
      <p:cxnSp>
        <p:nvCxnSpPr>
          <p:cNvPr id="29719" name="直接箭头连接符 25"/>
          <p:cNvCxnSpPr>
            <a:cxnSpLocks noChangeShapeType="1"/>
            <a:stCxn id="29714" idx="4"/>
          </p:cNvCxnSpPr>
          <p:nvPr/>
        </p:nvCxnSpPr>
        <p:spPr bwMode="auto">
          <a:xfrm flipH="1">
            <a:off x="4125786" y="4495714"/>
            <a:ext cx="266700" cy="152400"/>
          </a:xfrm>
          <a:prstGeom prst="straightConnector1">
            <a:avLst/>
          </a:prstGeom>
          <a:noFill/>
          <a:ln w="25400">
            <a:solidFill>
              <a:srgbClr val="0000FF"/>
            </a:solidFill>
            <a:round/>
            <a:tailEnd type="arrow" w="med" len="med"/>
          </a:ln>
          <a:extLst>
            <a:ext uri="{909E8E84-426E-40DD-AFC4-6F175D3DCCD1}">
              <a14:hiddenFill xmlns:a14="http://schemas.microsoft.com/office/drawing/2010/main">
                <a:noFill/>
              </a14:hiddenFill>
            </a:ext>
          </a:extLst>
        </p:spPr>
      </p:cxnSp>
      <p:sp>
        <p:nvSpPr>
          <p:cNvPr id="29720" name="椭圆 29"/>
          <p:cNvSpPr>
            <a:spLocks noChangeArrowheads="1"/>
          </p:cNvSpPr>
          <p:nvPr/>
        </p:nvSpPr>
        <p:spPr bwMode="auto">
          <a:xfrm>
            <a:off x="6594349" y="3535277"/>
            <a:ext cx="1066800" cy="381000"/>
          </a:xfrm>
          <a:prstGeom prst="ellipse">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721" name="椭圆 30"/>
          <p:cNvSpPr>
            <a:spLocks noChangeArrowheads="1"/>
          </p:cNvSpPr>
          <p:nvPr/>
        </p:nvSpPr>
        <p:spPr bwMode="auto">
          <a:xfrm>
            <a:off x="8589836" y="3505114"/>
            <a:ext cx="990600" cy="457200"/>
          </a:xfrm>
          <a:prstGeom prst="ellipse">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cxnSp>
        <p:nvCxnSpPr>
          <p:cNvPr id="29722" name="直接箭头连接符 32"/>
          <p:cNvCxnSpPr>
            <a:cxnSpLocks noChangeShapeType="1"/>
            <a:stCxn id="29720" idx="2"/>
          </p:cNvCxnSpPr>
          <p:nvPr/>
        </p:nvCxnSpPr>
        <p:spPr bwMode="auto">
          <a:xfrm flipH="1">
            <a:off x="4430587" y="3725778"/>
            <a:ext cx="2163763" cy="403225"/>
          </a:xfrm>
          <a:prstGeom prst="straightConnector1">
            <a:avLst/>
          </a:prstGeom>
          <a:noFill/>
          <a:ln w="28575">
            <a:solidFill>
              <a:srgbClr val="005286"/>
            </a:solidFill>
            <a:round/>
            <a:tailEnd type="arrow" w="med" len="med"/>
          </a:ln>
          <a:extLst>
            <a:ext uri="{909E8E84-426E-40DD-AFC4-6F175D3DCCD1}">
              <a14:hiddenFill xmlns:a14="http://schemas.microsoft.com/office/drawing/2010/main">
                <a:noFill/>
              </a14:hiddenFill>
            </a:ext>
          </a:extLst>
        </p:spPr>
      </p:cxnSp>
      <p:cxnSp>
        <p:nvCxnSpPr>
          <p:cNvPr id="29723" name="直接箭头连接符 34"/>
          <p:cNvCxnSpPr>
            <a:cxnSpLocks noChangeShapeType="1"/>
            <a:stCxn id="29721" idx="3"/>
            <a:endCxn id="29714" idx="6"/>
          </p:cNvCxnSpPr>
          <p:nvPr/>
        </p:nvCxnSpPr>
        <p:spPr bwMode="auto">
          <a:xfrm flipH="1">
            <a:off x="4887787" y="3895640"/>
            <a:ext cx="3846513" cy="371475"/>
          </a:xfrm>
          <a:prstGeom prst="straightConnector1">
            <a:avLst/>
          </a:prstGeom>
          <a:noFill/>
          <a:ln w="28575">
            <a:solidFill>
              <a:srgbClr val="005286"/>
            </a:solidFill>
            <a:round/>
            <a:tailEnd type="arrow" w="med" len="med"/>
          </a:ln>
          <a:extLst>
            <a:ext uri="{909E8E84-426E-40DD-AFC4-6F175D3DCCD1}">
              <a14:hiddenFill xmlns:a14="http://schemas.microsoft.com/office/drawing/2010/main">
                <a:noFill/>
              </a14:hiddenFill>
            </a:ext>
          </a:extLst>
        </p:spPr>
      </p:cxnSp>
      <p:sp>
        <p:nvSpPr>
          <p:cNvPr id="29724" name="椭圆 52"/>
          <p:cNvSpPr>
            <a:spLocks noChangeArrowheads="1"/>
          </p:cNvSpPr>
          <p:nvPr/>
        </p:nvSpPr>
        <p:spPr bwMode="auto">
          <a:xfrm>
            <a:off x="5116386" y="4495714"/>
            <a:ext cx="990600" cy="533400"/>
          </a:xfrm>
          <a:prstGeom prst="ellipse">
            <a:avLst/>
          </a:prstGeom>
          <a:noFill/>
          <a:ln w="28575">
            <a:solidFill>
              <a:srgbClr val="FFC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725" name="椭圆 53"/>
          <p:cNvSpPr>
            <a:spLocks noChangeArrowheads="1"/>
          </p:cNvSpPr>
          <p:nvPr/>
        </p:nvSpPr>
        <p:spPr bwMode="auto">
          <a:xfrm>
            <a:off x="6640386" y="4495714"/>
            <a:ext cx="990600" cy="533400"/>
          </a:xfrm>
          <a:prstGeom prst="ellipse">
            <a:avLst/>
          </a:prstGeom>
          <a:noFill/>
          <a:ln w="28575">
            <a:solidFill>
              <a:srgbClr val="FFC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726" name="椭圆 54"/>
          <p:cNvSpPr>
            <a:spLocks noChangeArrowheads="1"/>
          </p:cNvSpPr>
          <p:nvPr/>
        </p:nvSpPr>
        <p:spPr bwMode="auto">
          <a:xfrm>
            <a:off x="4963986" y="5043402"/>
            <a:ext cx="1143000" cy="457200"/>
          </a:xfrm>
          <a:prstGeom prst="ellipse">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727" name="椭圆 55"/>
          <p:cNvSpPr>
            <a:spLocks noChangeArrowheads="1"/>
          </p:cNvSpPr>
          <p:nvPr/>
        </p:nvSpPr>
        <p:spPr bwMode="auto">
          <a:xfrm>
            <a:off x="6487986" y="5043402"/>
            <a:ext cx="1143000" cy="457200"/>
          </a:xfrm>
          <a:prstGeom prst="ellipse">
            <a:avLst/>
          </a:prstGeom>
          <a:noFill/>
          <a:ln w="28575">
            <a:solidFill>
              <a:srgbClr val="005286"/>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728" name="圆角矩形标注 56"/>
          <p:cNvSpPr>
            <a:spLocks noChangeArrowheads="1"/>
          </p:cNvSpPr>
          <p:nvPr/>
        </p:nvSpPr>
        <p:spPr bwMode="auto">
          <a:xfrm>
            <a:off x="9346987" y="5002371"/>
            <a:ext cx="2057400" cy="533400"/>
          </a:xfrm>
          <a:prstGeom prst="wedgeRoundRectCallout">
            <a:avLst>
              <a:gd name="adj1" fmla="val -16560"/>
              <a:gd name="adj2" fmla="val 41833"/>
              <a:gd name="adj3" fmla="val 16667"/>
            </a:avLst>
          </a:prstGeom>
          <a:noFill/>
          <a:ln w="9525">
            <a:solidFill>
              <a:srgbClr val="FFFFFF"/>
            </a:solidFill>
            <a:miter lim="800000"/>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zh-CN" altLang="en-US" sz="2400" b="1" dirty="0">
                <a:solidFill>
                  <a:schemeClr val="accent2"/>
                </a:solidFill>
              </a:rPr>
              <a:t>分配律</a:t>
            </a:r>
            <a:endParaRPr lang="zh-CN" altLang="en-US" sz="2400" b="1" dirty="0">
              <a:solidFill>
                <a:schemeClr val="accent2"/>
              </a:solidFill>
            </a:endParaRPr>
          </a:p>
        </p:txBody>
      </p:sp>
      <p:cxnSp>
        <p:nvCxnSpPr>
          <p:cNvPr id="29729" name="直接箭头连接符 58"/>
          <p:cNvCxnSpPr>
            <a:cxnSpLocks noChangeShapeType="1"/>
            <a:stCxn id="29726" idx="3"/>
          </p:cNvCxnSpPr>
          <p:nvPr/>
        </p:nvCxnSpPr>
        <p:spPr bwMode="auto">
          <a:xfrm flipH="1">
            <a:off x="4125786" y="5433928"/>
            <a:ext cx="1004888" cy="204787"/>
          </a:xfrm>
          <a:prstGeom prst="straightConnector1">
            <a:avLst/>
          </a:prstGeom>
          <a:noFill/>
          <a:ln w="28575">
            <a:solidFill>
              <a:schemeClr val="accent1"/>
            </a:solidFill>
            <a:round/>
            <a:tailEnd type="arrow" w="med" len="med"/>
          </a:ln>
          <a:extLst>
            <a:ext uri="{909E8E84-426E-40DD-AFC4-6F175D3DCCD1}">
              <a14:hiddenFill xmlns:a14="http://schemas.microsoft.com/office/drawing/2010/main">
                <a:noFill/>
              </a14:hiddenFill>
            </a:ext>
          </a:extLst>
        </p:spPr>
      </p:cxnSp>
      <p:cxnSp>
        <p:nvCxnSpPr>
          <p:cNvPr id="29730" name="直接箭头连接符 59"/>
          <p:cNvCxnSpPr>
            <a:cxnSpLocks noChangeShapeType="1"/>
          </p:cNvCxnSpPr>
          <p:nvPr/>
        </p:nvCxnSpPr>
        <p:spPr bwMode="auto">
          <a:xfrm flipH="1">
            <a:off x="5573586" y="5410114"/>
            <a:ext cx="1004888" cy="204788"/>
          </a:xfrm>
          <a:prstGeom prst="straightConnector1">
            <a:avLst/>
          </a:prstGeom>
          <a:noFill/>
          <a:ln w="28575">
            <a:solidFill>
              <a:schemeClr val="accent1"/>
            </a:solidFill>
            <a:round/>
            <a:tailEnd type="arrow" w="med" len="med"/>
          </a:ln>
          <a:extLst>
            <a:ext uri="{909E8E84-426E-40DD-AFC4-6F175D3DCCD1}">
              <a14:hiddenFill xmlns:a14="http://schemas.microsoft.com/office/drawing/2010/main">
                <a:noFill/>
              </a14:hiddenFill>
            </a:ext>
          </a:extLst>
        </p:spPr>
      </p:cxnSp>
      <p:sp>
        <p:nvSpPr>
          <p:cNvPr id="29731" name="圆角矩形标注 60"/>
          <p:cNvSpPr>
            <a:spLocks noChangeArrowheads="1"/>
          </p:cNvSpPr>
          <p:nvPr/>
        </p:nvSpPr>
        <p:spPr bwMode="auto">
          <a:xfrm>
            <a:off x="8773986" y="5562514"/>
            <a:ext cx="2562708" cy="603155"/>
          </a:xfrm>
          <a:prstGeom prst="wedgeRoundRectCallout">
            <a:avLst>
              <a:gd name="adj1" fmla="val -16560"/>
              <a:gd name="adj2" fmla="val 41833"/>
              <a:gd name="adj3" fmla="val 16667"/>
            </a:avLst>
          </a:prstGeom>
          <a:noFill/>
          <a:ln w="9525">
            <a:solidFill>
              <a:srgbClr val="FFFFFF"/>
            </a:solidFill>
            <a:miter lim="800000"/>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zh-CN" altLang="en-US" sz="2400" b="1" dirty="0">
                <a:solidFill>
                  <a:schemeClr val="accent6">
                    <a:lumMod val="75000"/>
                  </a:schemeClr>
                </a:solidFill>
              </a:rPr>
              <a:t>提公因子并化简</a:t>
            </a:r>
            <a:endParaRPr lang="zh-CN" altLang="en-US" sz="2400" b="1" dirty="0">
              <a:solidFill>
                <a:schemeClr val="accent6">
                  <a:lumMod val="75000"/>
                </a:schemeClr>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96" y="2699729"/>
            <a:ext cx="8480271" cy="64623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760" y="3488426"/>
            <a:ext cx="7681626" cy="45724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498" y="4038514"/>
            <a:ext cx="5432007" cy="1975275"/>
          </a:xfrm>
          <a:prstGeom prst="rect">
            <a:avLst/>
          </a:prstGeom>
        </p:spPr>
      </p:pic>
      <p:sp>
        <p:nvSpPr>
          <p:cNvPr id="40" name="PA-圆角矩形 1"/>
          <p:cNvSpPr/>
          <p:nvPr>
            <p:custDataLst>
              <p:tags r:id="rId5"/>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PA-文本框 5"/>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42"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en-US" dirty="0"/>
              <a:t>逻辑代数的基本规则 </a:t>
            </a:r>
            <a:endParaRPr lang="zh-CN" altLang="en-US" dirty="0"/>
          </a:p>
        </p:txBody>
      </p:sp>
      <p:sp>
        <p:nvSpPr>
          <p:cNvPr id="43" name="Rectangle 4"/>
          <p:cNvSpPr>
            <a:spLocks noChangeArrowheads="1"/>
          </p:cNvSpPr>
          <p:nvPr/>
        </p:nvSpPr>
        <p:spPr bwMode="auto">
          <a:xfrm>
            <a:off x="611336" y="2113483"/>
            <a:ext cx="226733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None/>
            </a:pPr>
            <a:r>
              <a:rPr lang="zh-CN" altLang="en-US" sz="2400" b="1" dirty="0">
                <a:solidFill>
                  <a:schemeClr val="tx1"/>
                </a:solidFill>
                <a:latin typeface="+mn-lt"/>
              </a:rPr>
              <a:t>（</a:t>
            </a:r>
            <a:r>
              <a:rPr lang="en-US" altLang="zh-CN" sz="2400" b="1" dirty="0">
                <a:solidFill>
                  <a:schemeClr val="tx1"/>
                </a:solidFill>
                <a:latin typeface="+mn-lt"/>
              </a:rPr>
              <a:t>3</a:t>
            </a:r>
            <a:r>
              <a:rPr lang="zh-CN" altLang="en-US" sz="2400" b="1" dirty="0">
                <a:solidFill>
                  <a:schemeClr val="tx1"/>
                </a:solidFill>
                <a:latin typeface="+mn-lt"/>
              </a:rPr>
              <a:t>）</a:t>
            </a:r>
            <a:r>
              <a:rPr lang="zh-CN" altLang="en-US" sz="2400" b="1" dirty="0">
                <a:solidFill>
                  <a:schemeClr val="tx1"/>
                </a:solidFill>
              </a:rPr>
              <a:t>对偶规则 </a:t>
            </a:r>
            <a:endParaRPr lang="zh-CN" altLang="en-US" sz="2400" b="1" dirty="0">
              <a:solidFill>
                <a:schemeClr val="tx1"/>
              </a:solidFill>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703"/>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par>
                                <p:cTn id="20" presetID="3" presetClass="entr" presetSubtype="10" fill="hold" grpId="0" nodeType="withEffect">
                                  <p:stCondLst>
                                    <p:cond delay="0"/>
                                  </p:stCondLst>
                                  <p:childTnLst>
                                    <p:set>
                                      <p:cBhvr>
                                        <p:cTn id="21" dur="1" fill="hold">
                                          <p:stCondLst>
                                            <p:cond delay="0"/>
                                          </p:stCondLst>
                                        </p:cTn>
                                        <p:tgtEl>
                                          <p:spTgt spid="29708"/>
                                        </p:tgtEl>
                                        <p:attrNameLst>
                                          <p:attrName>style.visibility</p:attrName>
                                        </p:attrNameLst>
                                      </p:cBhvr>
                                      <p:to>
                                        <p:strVal val="visible"/>
                                      </p:to>
                                    </p:set>
                                    <p:animEffect transition="in" filter="blinds(horizontal)">
                                      <p:cBhvr>
                                        <p:cTn id="22" dur="500"/>
                                        <p:tgtEl>
                                          <p:spTgt spid="297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720"/>
                                        </p:tgtEl>
                                        <p:attrNameLst>
                                          <p:attrName>style.visibility</p:attrName>
                                        </p:attrNameLst>
                                      </p:cBhvr>
                                      <p:to>
                                        <p:strVal val="visible"/>
                                      </p:to>
                                    </p:set>
                                    <p:animEffect transition="in" filter="wipe(up)">
                                      <p:cBhvr>
                                        <p:cTn id="27" dur="500"/>
                                        <p:tgtEl>
                                          <p:spTgt spid="29720"/>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9721"/>
                                        </p:tgtEl>
                                        <p:attrNameLst>
                                          <p:attrName>style.visibility</p:attrName>
                                        </p:attrNameLst>
                                      </p:cBhvr>
                                      <p:to>
                                        <p:strVal val="visible"/>
                                      </p:to>
                                    </p:set>
                                    <p:animEffect transition="in" filter="wipe(up)">
                                      <p:cBhvr>
                                        <p:cTn id="30" dur="500"/>
                                        <p:tgtEl>
                                          <p:spTgt spid="29721"/>
                                        </p:tgtEl>
                                      </p:cBhvr>
                                    </p:animEffect>
                                  </p:childTnLst>
                                </p:cTn>
                              </p:par>
                              <p:par>
                                <p:cTn id="31" presetID="22" presetClass="entr" presetSubtype="1" fill="hold" nodeType="withEffect">
                                  <p:stCondLst>
                                    <p:cond delay="0"/>
                                  </p:stCondLst>
                                  <p:childTnLst>
                                    <p:set>
                                      <p:cBhvr>
                                        <p:cTn id="32" dur="1" fill="hold">
                                          <p:stCondLst>
                                            <p:cond delay="0"/>
                                          </p:stCondLst>
                                        </p:cTn>
                                        <p:tgtEl>
                                          <p:spTgt spid="29723"/>
                                        </p:tgtEl>
                                        <p:attrNameLst>
                                          <p:attrName>style.visibility</p:attrName>
                                        </p:attrNameLst>
                                      </p:cBhvr>
                                      <p:to>
                                        <p:strVal val="visible"/>
                                      </p:to>
                                    </p:set>
                                    <p:animEffect transition="in" filter="wipe(up)">
                                      <p:cBhvr>
                                        <p:cTn id="33" dur="500"/>
                                        <p:tgtEl>
                                          <p:spTgt spid="29723"/>
                                        </p:tgtEl>
                                      </p:cBhvr>
                                    </p:animEffect>
                                  </p:childTnLst>
                                </p:cTn>
                              </p:par>
                              <p:par>
                                <p:cTn id="34" presetID="22" presetClass="entr" presetSubtype="1" fill="hold" nodeType="withEffect">
                                  <p:stCondLst>
                                    <p:cond delay="0"/>
                                  </p:stCondLst>
                                  <p:childTnLst>
                                    <p:set>
                                      <p:cBhvr>
                                        <p:cTn id="35" dur="1" fill="hold">
                                          <p:stCondLst>
                                            <p:cond delay="0"/>
                                          </p:stCondLst>
                                        </p:cTn>
                                        <p:tgtEl>
                                          <p:spTgt spid="29722"/>
                                        </p:tgtEl>
                                        <p:attrNameLst>
                                          <p:attrName>style.visibility</p:attrName>
                                        </p:attrNameLst>
                                      </p:cBhvr>
                                      <p:to>
                                        <p:strVal val="visible"/>
                                      </p:to>
                                    </p:set>
                                    <p:animEffect transition="in" filter="wipe(up)">
                                      <p:cBhvr>
                                        <p:cTn id="36" dur="500"/>
                                        <p:tgtEl>
                                          <p:spTgt spid="29722"/>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9714"/>
                                        </p:tgtEl>
                                        <p:attrNameLst>
                                          <p:attrName>style.visibility</p:attrName>
                                        </p:attrNameLst>
                                      </p:cBhvr>
                                      <p:to>
                                        <p:strVal val="visible"/>
                                      </p:to>
                                    </p:set>
                                    <p:animEffect transition="in" filter="wipe(left)">
                                      <p:cBhvr>
                                        <p:cTn id="40" dur="500"/>
                                        <p:tgtEl>
                                          <p:spTgt spid="2971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9713"/>
                                        </p:tgtEl>
                                        <p:attrNameLst>
                                          <p:attrName>style.visibility</p:attrName>
                                        </p:attrNameLst>
                                      </p:cBhvr>
                                      <p:to>
                                        <p:strVal val="visible"/>
                                      </p:to>
                                    </p:set>
                                    <p:animEffect transition="in" filter="blinds(horizontal)">
                                      <p:cBhvr>
                                        <p:cTn id="43" dur="500"/>
                                        <p:tgtEl>
                                          <p:spTgt spid="297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719"/>
                                        </p:tgtEl>
                                        <p:attrNameLst>
                                          <p:attrName>style.visibility</p:attrName>
                                        </p:attrNameLst>
                                      </p:cBhvr>
                                      <p:to>
                                        <p:strVal val="visible"/>
                                      </p:to>
                                    </p:set>
                                    <p:animEffect transition="in" filter="wipe(up)">
                                      <p:cBhvr>
                                        <p:cTn id="48" dur="500"/>
                                        <p:tgtEl>
                                          <p:spTgt spid="29719"/>
                                        </p:tgtEl>
                                      </p:cBhvr>
                                    </p:animEffect>
                                  </p:childTnLst>
                                </p:cTn>
                              </p:par>
                              <p:par>
                                <p:cTn id="49" presetID="22" presetClass="entr" presetSubtype="1" fill="hold" nodeType="withEffect">
                                  <p:stCondLst>
                                    <p:cond delay="0"/>
                                  </p:stCondLst>
                                  <p:childTnLst>
                                    <p:set>
                                      <p:cBhvr>
                                        <p:cTn id="50" dur="1" fill="hold">
                                          <p:stCondLst>
                                            <p:cond delay="0"/>
                                          </p:stCondLst>
                                        </p:cTn>
                                        <p:tgtEl>
                                          <p:spTgt spid="29718"/>
                                        </p:tgtEl>
                                        <p:attrNameLst>
                                          <p:attrName>style.visibility</p:attrName>
                                        </p:attrNameLst>
                                      </p:cBhvr>
                                      <p:to>
                                        <p:strVal val="visible"/>
                                      </p:to>
                                    </p:set>
                                    <p:animEffect transition="in" filter="wipe(up)">
                                      <p:cBhvr>
                                        <p:cTn id="51" dur="500"/>
                                        <p:tgtEl>
                                          <p:spTgt spid="29718"/>
                                        </p:tgtEl>
                                      </p:cBhvr>
                                    </p:animEffec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29717"/>
                                        </p:tgtEl>
                                        <p:attrNameLst>
                                          <p:attrName>style.visibility</p:attrName>
                                        </p:attrNameLst>
                                      </p:cBhvr>
                                      <p:to>
                                        <p:strVal val="visible"/>
                                      </p:to>
                                    </p:set>
                                    <p:animEffect transition="in" filter="blinds(horizontal)">
                                      <p:cBhvr>
                                        <p:cTn id="55" dur="500"/>
                                        <p:tgtEl>
                                          <p:spTgt spid="29717"/>
                                        </p:tgtEl>
                                      </p:cBhvr>
                                    </p:animEffect>
                                  </p:childTnLst>
                                </p:cTn>
                              </p:par>
                            </p:childTnLst>
                          </p:cTn>
                        </p:par>
                        <p:par>
                          <p:cTn id="56" fill="hold">
                            <p:stCondLst>
                              <p:cond delay="1000"/>
                            </p:stCondLst>
                            <p:childTnLst>
                              <p:par>
                                <p:cTn id="57" presetID="3" presetClass="entr" presetSubtype="10" fill="hold" grpId="0" nodeType="afterEffect">
                                  <p:stCondLst>
                                    <p:cond delay="0"/>
                                  </p:stCondLst>
                                  <p:childTnLst>
                                    <p:set>
                                      <p:cBhvr>
                                        <p:cTn id="58" dur="1" fill="hold">
                                          <p:stCondLst>
                                            <p:cond delay="0"/>
                                          </p:stCondLst>
                                        </p:cTn>
                                        <p:tgtEl>
                                          <p:spTgt spid="29716"/>
                                        </p:tgtEl>
                                        <p:attrNameLst>
                                          <p:attrName>style.visibility</p:attrName>
                                        </p:attrNameLst>
                                      </p:cBhvr>
                                      <p:to>
                                        <p:strVal val="visible"/>
                                      </p:to>
                                    </p:set>
                                    <p:animEffect transition="in" filter="blinds(horizontal)">
                                      <p:cBhvr>
                                        <p:cTn id="59" dur="500"/>
                                        <p:tgtEl>
                                          <p:spTgt spid="2971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9715"/>
                                        </p:tgtEl>
                                        <p:attrNameLst>
                                          <p:attrName>style.visibility</p:attrName>
                                        </p:attrNameLst>
                                      </p:cBhvr>
                                      <p:to>
                                        <p:strVal val="visible"/>
                                      </p:to>
                                    </p:set>
                                    <p:animEffect transition="in" filter="blinds(horizontal)">
                                      <p:cBhvr>
                                        <p:cTn id="62" dur="500"/>
                                        <p:tgtEl>
                                          <p:spTgt spid="29715"/>
                                        </p:tgtEl>
                                      </p:cBhvr>
                                    </p:animEffect>
                                  </p:childTnLst>
                                </p:cTn>
                              </p:par>
                            </p:childTnLst>
                          </p:cTn>
                        </p:par>
                      </p:childTnLst>
                    </p:cTn>
                  </p:par>
                  <p:par>
                    <p:cTn id="63" fill="hold">
                      <p:stCondLst>
                        <p:cond delay="indefinite"/>
                      </p:stCondLst>
                      <p:childTnLst>
                        <p:par>
                          <p:cTn id="64" fill="hold">
                            <p:stCondLst>
                              <p:cond delay="0"/>
                            </p:stCondLst>
                            <p:childTnLst>
                              <p:par>
                                <p:cTn id="65" presetID="29" presetClass="entr" presetSubtype="0" fill="hold" grpId="0" nodeType="clickEffect">
                                  <p:stCondLst>
                                    <p:cond delay="0"/>
                                  </p:stCondLst>
                                  <p:childTnLst>
                                    <p:set>
                                      <p:cBhvr>
                                        <p:cTn id="66" dur="1" fill="hold">
                                          <p:stCondLst>
                                            <p:cond delay="0"/>
                                          </p:stCondLst>
                                        </p:cTn>
                                        <p:tgtEl>
                                          <p:spTgt spid="29724"/>
                                        </p:tgtEl>
                                        <p:attrNameLst>
                                          <p:attrName>style.visibility</p:attrName>
                                        </p:attrNameLst>
                                      </p:cBhvr>
                                      <p:to>
                                        <p:strVal val="visible"/>
                                      </p:to>
                                    </p:set>
                                    <p:anim calcmode="lin" valueType="num">
                                      <p:cBhvr>
                                        <p:cTn id="67" dur="1000" fill="hold"/>
                                        <p:tgtEl>
                                          <p:spTgt spid="29724"/>
                                        </p:tgtEl>
                                        <p:attrNameLst>
                                          <p:attrName>ppt_x</p:attrName>
                                        </p:attrNameLst>
                                      </p:cBhvr>
                                      <p:tavLst>
                                        <p:tav tm="0">
                                          <p:val>
                                            <p:strVal val="#ppt_x-.2"/>
                                          </p:val>
                                        </p:tav>
                                        <p:tav tm="100000">
                                          <p:val>
                                            <p:strVal val="#ppt_x"/>
                                          </p:val>
                                        </p:tav>
                                      </p:tavLst>
                                    </p:anim>
                                    <p:anim calcmode="lin" valueType="num">
                                      <p:cBhvr>
                                        <p:cTn id="68" dur="1000" fill="hold"/>
                                        <p:tgtEl>
                                          <p:spTgt spid="29724"/>
                                        </p:tgtEl>
                                        <p:attrNameLst>
                                          <p:attrName>ppt_y</p:attrName>
                                        </p:attrNameLst>
                                      </p:cBhvr>
                                      <p:tavLst>
                                        <p:tav tm="0">
                                          <p:val>
                                            <p:strVal val="#ppt_y"/>
                                          </p:val>
                                        </p:tav>
                                        <p:tav tm="100000">
                                          <p:val>
                                            <p:strVal val="#ppt_y"/>
                                          </p:val>
                                        </p:tav>
                                      </p:tavLst>
                                    </p:anim>
                                    <p:animEffect transition="in" filter="wipe(right)" prLst="gradientSize: 0.1">
                                      <p:cBhvr>
                                        <p:cTn id="69" dur="1000"/>
                                        <p:tgtEl>
                                          <p:spTgt spid="29724"/>
                                        </p:tgtEl>
                                      </p:cBhvr>
                                    </p:animEffect>
                                  </p:childTnLst>
                                </p:cTn>
                              </p:par>
                              <p:par>
                                <p:cTn id="70" presetID="29" presetClass="entr" presetSubtype="0" fill="hold" grpId="0" nodeType="withEffect">
                                  <p:stCondLst>
                                    <p:cond delay="0"/>
                                  </p:stCondLst>
                                  <p:childTnLst>
                                    <p:set>
                                      <p:cBhvr>
                                        <p:cTn id="71" dur="1" fill="hold">
                                          <p:stCondLst>
                                            <p:cond delay="0"/>
                                          </p:stCondLst>
                                        </p:cTn>
                                        <p:tgtEl>
                                          <p:spTgt spid="29725"/>
                                        </p:tgtEl>
                                        <p:attrNameLst>
                                          <p:attrName>style.visibility</p:attrName>
                                        </p:attrNameLst>
                                      </p:cBhvr>
                                      <p:to>
                                        <p:strVal val="visible"/>
                                      </p:to>
                                    </p:set>
                                    <p:anim calcmode="lin" valueType="num">
                                      <p:cBhvr>
                                        <p:cTn id="72" dur="1000" fill="hold"/>
                                        <p:tgtEl>
                                          <p:spTgt spid="29725"/>
                                        </p:tgtEl>
                                        <p:attrNameLst>
                                          <p:attrName>ppt_x</p:attrName>
                                        </p:attrNameLst>
                                      </p:cBhvr>
                                      <p:tavLst>
                                        <p:tav tm="0">
                                          <p:val>
                                            <p:strVal val="#ppt_x-.2"/>
                                          </p:val>
                                        </p:tav>
                                        <p:tav tm="100000">
                                          <p:val>
                                            <p:strVal val="#ppt_x"/>
                                          </p:val>
                                        </p:tav>
                                      </p:tavLst>
                                    </p:anim>
                                    <p:anim calcmode="lin" valueType="num">
                                      <p:cBhvr>
                                        <p:cTn id="73" dur="1000" fill="hold"/>
                                        <p:tgtEl>
                                          <p:spTgt spid="29725"/>
                                        </p:tgtEl>
                                        <p:attrNameLst>
                                          <p:attrName>ppt_y</p:attrName>
                                        </p:attrNameLst>
                                      </p:cBhvr>
                                      <p:tavLst>
                                        <p:tav tm="0">
                                          <p:val>
                                            <p:strVal val="#ppt_y"/>
                                          </p:val>
                                        </p:tav>
                                        <p:tav tm="100000">
                                          <p:val>
                                            <p:strVal val="#ppt_y"/>
                                          </p:val>
                                        </p:tav>
                                      </p:tavLst>
                                    </p:anim>
                                    <p:animEffect transition="in" filter="wipe(right)" prLst="gradientSize: 0.1">
                                      <p:cBhvr>
                                        <p:cTn id="74" dur="1000"/>
                                        <p:tgtEl>
                                          <p:spTgt spid="29725"/>
                                        </p:tgtEl>
                                      </p:cBhvr>
                                    </p:animEffect>
                                  </p:childTnLst>
                                </p:cTn>
                              </p:par>
                              <p:par>
                                <p:cTn id="75" presetID="29" presetClass="entr" presetSubtype="0" fill="hold" grpId="0" nodeType="withEffect">
                                  <p:stCondLst>
                                    <p:cond delay="0"/>
                                  </p:stCondLst>
                                  <p:childTnLst>
                                    <p:set>
                                      <p:cBhvr>
                                        <p:cTn id="76" dur="1" fill="hold">
                                          <p:stCondLst>
                                            <p:cond delay="0"/>
                                          </p:stCondLst>
                                        </p:cTn>
                                        <p:tgtEl>
                                          <p:spTgt spid="29726"/>
                                        </p:tgtEl>
                                        <p:attrNameLst>
                                          <p:attrName>style.visibility</p:attrName>
                                        </p:attrNameLst>
                                      </p:cBhvr>
                                      <p:to>
                                        <p:strVal val="visible"/>
                                      </p:to>
                                    </p:set>
                                    <p:anim calcmode="lin" valueType="num">
                                      <p:cBhvr>
                                        <p:cTn id="77" dur="1000" fill="hold"/>
                                        <p:tgtEl>
                                          <p:spTgt spid="29726"/>
                                        </p:tgtEl>
                                        <p:attrNameLst>
                                          <p:attrName>ppt_x</p:attrName>
                                        </p:attrNameLst>
                                      </p:cBhvr>
                                      <p:tavLst>
                                        <p:tav tm="0">
                                          <p:val>
                                            <p:strVal val="#ppt_x-.2"/>
                                          </p:val>
                                        </p:tav>
                                        <p:tav tm="100000">
                                          <p:val>
                                            <p:strVal val="#ppt_x"/>
                                          </p:val>
                                        </p:tav>
                                      </p:tavLst>
                                    </p:anim>
                                    <p:anim calcmode="lin" valueType="num">
                                      <p:cBhvr>
                                        <p:cTn id="78" dur="1000" fill="hold"/>
                                        <p:tgtEl>
                                          <p:spTgt spid="29726"/>
                                        </p:tgtEl>
                                        <p:attrNameLst>
                                          <p:attrName>ppt_y</p:attrName>
                                        </p:attrNameLst>
                                      </p:cBhvr>
                                      <p:tavLst>
                                        <p:tav tm="0">
                                          <p:val>
                                            <p:strVal val="#ppt_y"/>
                                          </p:val>
                                        </p:tav>
                                        <p:tav tm="100000">
                                          <p:val>
                                            <p:strVal val="#ppt_y"/>
                                          </p:val>
                                        </p:tav>
                                      </p:tavLst>
                                    </p:anim>
                                    <p:animEffect transition="in" filter="wipe(right)" prLst="gradientSize: 0.1">
                                      <p:cBhvr>
                                        <p:cTn id="79" dur="1000"/>
                                        <p:tgtEl>
                                          <p:spTgt spid="29726"/>
                                        </p:tgtEl>
                                      </p:cBhvr>
                                    </p:animEffect>
                                  </p:childTnLst>
                                </p:cTn>
                              </p:par>
                              <p:par>
                                <p:cTn id="80" presetID="29" presetClass="entr" presetSubtype="0" fill="hold" grpId="0" nodeType="withEffect">
                                  <p:stCondLst>
                                    <p:cond delay="0"/>
                                  </p:stCondLst>
                                  <p:childTnLst>
                                    <p:set>
                                      <p:cBhvr>
                                        <p:cTn id="81" dur="1" fill="hold">
                                          <p:stCondLst>
                                            <p:cond delay="0"/>
                                          </p:stCondLst>
                                        </p:cTn>
                                        <p:tgtEl>
                                          <p:spTgt spid="29727"/>
                                        </p:tgtEl>
                                        <p:attrNameLst>
                                          <p:attrName>style.visibility</p:attrName>
                                        </p:attrNameLst>
                                      </p:cBhvr>
                                      <p:to>
                                        <p:strVal val="visible"/>
                                      </p:to>
                                    </p:set>
                                    <p:anim calcmode="lin" valueType="num">
                                      <p:cBhvr>
                                        <p:cTn id="82" dur="1000" fill="hold"/>
                                        <p:tgtEl>
                                          <p:spTgt spid="29727"/>
                                        </p:tgtEl>
                                        <p:attrNameLst>
                                          <p:attrName>ppt_x</p:attrName>
                                        </p:attrNameLst>
                                      </p:cBhvr>
                                      <p:tavLst>
                                        <p:tav tm="0">
                                          <p:val>
                                            <p:strVal val="#ppt_x-.2"/>
                                          </p:val>
                                        </p:tav>
                                        <p:tav tm="100000">
                                          <p:val>
                                            <p:strVal val="#ppt_x"/>
                                          </p:val>
                                        </p:tav>
                                      </p:tavLst>
                                    </p:anim>
                                    <p:anim calcmode="lin" valueType="num">
                                      <p:cBhvr>
                                        <p:cTn id="83" dur="1000" fill="hold"/>
                                        <p:tgtEl>
                                          <p:spTgt spid="29727"/>
                                        </p:tgtEl>
                                        <p:attrNameLst>
                                          <p:attrName>ppt_y</p:attrName>
                                        </p:attrNameLst>
                                      </p:cBhvr>
                                      <p:tavLst>
                                        <p:tav tm="0">
                                          <p:val>
                                            <p:strVal val="#ppt_y"/>
                                          </p:val>
                                        </p:tav>
                                        <p:tav tm="100000">
                                          <p:val>
                                            <p:strVal val="#ppt_y"/>
                                          </p:val>
                                        </p:tav>
                                      </p:tavLst>
                                    </p:anim>
                                    <p:animEffect transition="in" filter="wipe(right)" prLst="gradientSize: 0.1">
                                      <p:cBhvr>
                                        <p:cTn id="84" dur="1000"/>
                                        <p:tgtEl>
                                          <p:spTgt spid="29727"/>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29728"/>
                                        </p:tgtEl>
                                        <p:attrNameLst>
                                          <p:attrName>style.visibility</p:attrName>
                                        </p:attrNameLst>
                                      </p:cBhvr>
                                      <p:to>
                                        <p:strVal val="visible"/>
                                      </p:to>
                                    </p:set>
                                    <p:animEffect transition="in" filter="blinds(horizontal)">
                                      <p:cBhvr>
                                        <p:cTn id="87" dur="500"/>
                                        <p:tgtEl>
                                          <p:spTgt spid="2972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9730"/>
                                        </p:tgtEl>
                                        <p:attrNameLst>
                                          <p:attrName>style.visibility</p:attrName>
                                        </p:attrNameLst>
                                      </p:cBhvr>
                                      <p:to>
                                        <p:strVal val="visible"/>
                                      </p:to>
                                    </p:set>
                                    <p:animEffect transition="in" filter="wipe(up)">
                                      <p:cBhvr>
                                        <p:cTn id="92" dur="500"/>
                                        <p:tgtEl>
                                          <p:spTgt spid="29730"/>
                                        </p:tgtEl>
                                      </p:cBhvr>
                                    </p:animEffect>
                                  </p:childTnLst>
                                </p:cTn>
                              </p:par>
                              <p:par>
                                <p:cTn id="93" presetID="22" presetClass="entr" presetSubtype="1" fill="hold" nodeType="withEffect">
                                  <p:stCondLst>
                                    <p:cond delay="0"/>
                                  </p:stCondLst>
                                  <p:childTnLst>
                                    <p:set>
                                      <p:cBhvr>
                                        <p:cTn id="94" dur="1" fill="hold">
                                          <p:stCondLst>
                                            <p:cond delay="0"/>
                                          </p:stCondLst>
                                        </p:cTn>
                                        <p:tgtEl>
                                          <p:spTgt spid="29729"/>
                                        </p:tgtEl>
                                        <p:attrNameLst>
                                          <p:attrName>style.visibility</p:attrName>
                                        </p:attrNameLst>
                                      </p:cBhvr>
                                      <p:to>
                                        <p:strVal val="visible"/>
                                      </p:to>
                                    </p:set>
                                    <p:animEffect transition="in" filter="wipe(up)">
                                      <p:cBhvr>
                                        <p:cTn id="95" dur="500"/>
                                        <p:tgtEl>
                                          <p:spTgt spid="29729"/>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29731"/>
                                        </p:tgtEl>
                                        <p:attrNameLst>
                                          <p:attrName>style.visibility</p:attrName>
                                        </p:attrNameLst>
                                      </p:cBhvr>
                                      <p:to>
                                        <p:strVal val="visible"/>
                                      </p:to>
                                    </p:set>
                                    <p:animEffect transition="in" filter="blinds(horizontal)">
                                      <p:cBhvr>
                                        <p:cTn id="98" dur="500"/>
                                        <p:tgtEl>
                                          <p:spTgt spid="29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autoUpdateAnimBg="0"/>
      <p:bldP spid="29708" grpId="0" animBg="1" autoUpdateAnimBg="0"/>
      <p:bldP spid="29713" grpId="0"/>
      <p:bldP spid="29714" grpId="0" animBg="1" autoUpdateAnimBg="0"/>
      <p:bldP spid="29715" grpId="0" animBg="1" autoUpdateAnimBg="0"/>
      <p:bldP spid="29716" grpId="0" animBg="1" autoUpdateAnimBg="0"/>
      <p:bldP spid="29717" grpId="0" animBg="1" autoUpdateAnimBg="0"/>
      <p:bldP spid="29720" grpId="0" animBg="1" autoUpdateAnimBg="0"/>
      <p:bldP spid="29721" grpId="0" animBg="1" autoUpdateAnimBg="0"/>
      <p:bldP spid="29724" grpId="0" animBg="1" autoUpdateAnimBg="0"/>
      <p:bldP spid="29725" grpId="0" animBg="1" autoUpdateAnimBg="0"/>
      <p:bldP spid="29726" grpId="0" animBg="1" autoUpdateAnimBg="0"/>
      <p:bldP spid="29727" grpId="0" animBg="1" autoUpdateAnimBg="0"/>
      <p:bldP spid="29728" grpId="0" animBg="1" autoUpdateAnimBg="0"/>
      <p:bldP spid="29731"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597600" y="2030400"/>
            <a:ext cx="2465740" cy="461665"/>
          </a:xfrm>
          <a:prstGeom prst="rect">
            <a:avLst/>
          </a:prstGeom>
        </p:spPr>
        <p:txBody>
          <a:bodyPr wrap="none">
            <a:spAutoFit/>
          </a:bodyPr>
          <a:lstStyle/>
          <a:p>
            <a:pPr indent="266700" algn="just">
              <a:spcBef>
                <a:spcPts val="600"/>
              </a:spcBef>
              <a:spcAft>
                <a:spcPts val="600"/>
              </a:spcAft>
            </a:pPr>
            <a:r>
              <a:rPr lang="zh-CN" altLang="en-US" sz="2400" b="1" kern="100" dirty="0">
                <a:ea typeface="宋体" panose="02010600030101010101" pitchFamily="2" charset="-122"/>
              </a:rPr>
              <a:t>（</a:t>
            </a:r>
            <a:r>
              <a:rPr lang="en-US" altLang="zh-CN" sz="2400" b="1" kern="100" dirty="0">
                <a:ea typeface="宋体" panose="02010600030101010101" pitchFamily="2" charset="-122"/>
              </a:rPr>
              <a:t>1</a:t>
            </a:r>
            <a:r>
              <a:rPr lang="zh-CN" altLang="en-US" sz="2400" b="1" kern="100" dirty="0">
                <a:ea typeface="宋体" panose="02010600030101010101" pitchFamily="2" charset="-122"/>
              </a:rPr>
              <a:t>）</a:t>
            </a:r>
            <a:r>
              <a:rPr lang="zh-CN" altLang="zh-CN" sz="2400" b="1" kern="100" dirty="0">
                <a:latin typeface="宋体" panose="02010600030101010101" pitchFamily="2" charset="-122"/>
                <a:ea typeface="宋体" panose="02010600030101010101" pitchFamily="2" charset="-122"/>
              </a:rPr>
              <a:t>常用公式</a:t>
            </a:r>
            <a:endParaRPr lang="zh-CN" altLang="zh-CN" sz="2400" b="1" kern="100" dirty="0">
              <a:latin typeface="宋体" panose="02010600030101010101" pitchFamily="2" charset="-122"/>
              <a:ea typeface="宋体" panose="02010600030101010101" pitchFamily="2" charset="-122"/>
            </a:endParaRPr>
          </a:p>
        </p:txBody>
      </p:sp>
      <p:sp>
        <p:nvSpPr>
          <p:cNvPr id="19" name="Rectangle 7"/>
          <p:cNvSpPr>
            <a:spLocks noChangeArrowheads="1"/>
          </p:cNvSpPr>
          <p:nvPr/>
        </p:nvSpPr>
        <p:spPr bwMode="auto">
          <a:xfrm>
            <a:off x="1135933" y="2603553"/>
            <a:ext cx="3239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effectLst/>
                <a:latin typeface="+mn-ea"/>
              </a:rPr>
              <a:t>①合并相邻项公式：</a:t>
            </a:r>
            <a:endParaRPr kumimoji="0" lang="zh-CN" altLang="en-US" sz="2400" b="1" i="0" u="none" strike="noStrike" cap="none" normalizeH="0" baseline="0" dirty="0">
              <a:ln>
                <a:noFill/>
              </a:ln>
              <a:effectLst/>
              <a:latin typeface="+mn-ea"/>
            </a:endParaRPr>
          </a:p>
        </p:txBody>
      </p:sp>
      <p:sp>
        <p:nvSpPr>
          <p:cNvPr id="21" name="矩形 20"/>
          <p:cNvSpPr/>
          <p:nvPr/>
        </p:nvSpPr>
        <p:spPr>
          <a:xfrm>
            <a:off x="9829702" y="3173154"/>
            <a:ext cx="1107996" cy="461665"/>
          </a:xfrm>
          <a:prstGeom prst="rect">
            <a:avLst/>
          </a:prstGeom>
        </p:spPr>
        <p:txBody>
          <a:bodyPr wrap="none">
            <a:spAutoFit/>
          </a:bodyPr>
          <a:lstStyle/>
          <a:p>
            <a:r>
              <a:rPr lang="zh-CN" altLang="zh-CN" sz="2400" b="1" kern="100" dirty="0">
                <a:latin typeface="宋体" panose="02010600030101010101" pitchFamily="2" charset="-122"/>
                <a:ea typeface="宋体" panose="02010600030101010101" pitchFamily="2" charset="-122"/>
                <a:cs typeface="Times New Roman" panose="02020603050405020304" pitchFamily="18" charset="0"/>
              </a:rPr>
              <a:t>相邻项</a:t>
            </a:r>
            <a:endParaRPr lang="zh-CN" altLang="en-US" sz="2400" b="1"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2883129" y="3148559"/>
            <a:ext cx="6425741" cy="560881"/>
          </a:xfrm>
          <a:prstGeom prst="rect">
            <a:avLst/>
          </a:prstGeom>
        </p:spPr>
      </p:pic>
      <p:pic>
        <p:nvPicPr>
          <p:cNvPr id="9" name="图片 8"/>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1851478" y="3735476"/>
            <a:ext cx="6200169" cy="646232"/>
          </a:xfrm>
          <a:prstGeom prst="rect">
            <a:avLst/>
          </a:prstGeom>
        </p:spPr>
      </p:pic>
      <p:sp>
        <p:nvSpPr>
          <p:cNvPr id="17" name="PA-圆角矩形 1"/>
          <p:cNvSpPr/>
          <p:nvPr>
            <p:custDataLst>
              <p:tags r:id="rId4"/>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PA-文本框 5"/>
          <p:cNvSpPr txBox="1">
            <a:spLocks noChangeArrowheads="1"/>
          </p:cNvSpPr>
          <p:nvPr>
            <p:custDataLst>
              <p:tags r:id="rId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0"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4. </a:t>
            </a:r>
            <a:r>
              <a:rPr lang="zh-CN" altLang="en-US" dirty="0"/>
              <a:t>若干常用公式</a:t>
            </a:r>
            <a:endParaRPr lang="zh-CN" altLang="en-US" dirty="0"/>
          </a:p>
        </p:txBody>
      </p:sp>
      <p:sp>
        <p:nvSpPr>
          <p:cNvPr id="3" name="AutoShape 7"/>
          <p:cNvSpPr>
            <a:spLocks noChangeArrowheads="1"/>
          </p:cNvSpPr>
          <p:nvPr/>
        </p:nvSpPr>
        <p:spPr bwMode="auto">
          <a:xfrm>
            <a:off x="9030425" y="1370154"/>
            <a:ext cx="2789077" cy="1464231"/>
          </a:xfrm>
          <a:prstGeom prst="wedgeRoundRectCallout">
            <a:avLst>
              <a:gd name="adj1" fmla="val -13964"/>
              <a:gd name="adj2" fmla="val 69483"/>
              <a:gd name="adj3" fmla="val 16667"/>
            </a:avLst>
          </a:prstGeom>
          <a:solidFill>
            <a:srgbClr val="CCFFFF"/>
          </a:solidFill>
          <a:ln w="9525">
            <a:noFill/>
            <a:miter lim="800000"/>
          </a:ln>
          <a:effectLst>
            <a:outerShdw blurRad="50800" dist="38100" dir="2700000" algn="tl" rotWithShape="0">
              <a:prstClr val="black">
                <a:alpha val="40000"/>
              </a:prstClr>
            </a:outerShdw>
          </a:effectLst>
        </p:spPr>
        <p:txBody>
          <a:bodyPr wrap="squar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zh-CN" altLang="en-US" sz="2000" b="1" dirty="0">
                <a:solidFill>
                  <a:schemeClr val="tx1"/>
                </a:solidFill>
                <a:latin typeface="Times New Roman" panose="02020603050405020304" pitchFamily="18" charset="0"/>
                <a:cs typeface="Times New Roman" panose="02020603050405020304" pitchFamily="18" charset="0"/>
              </a:rPr>
              <a:t>如果两个乘积项只有一个变量互补，其余部分相同，那么这两个乘积项称为相邻项</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6" name="文本框 5"/>
          <p:cNvSpPr txBox="1"/>
          <p:nvPr/>
        </p:nvSpPr>
        <p:spPr>
          <a:xfrm>
            <a:off x="1571919" y="4766275"/>
            <a:ext cx="7562654" cy="461665"/>
          </a:xfrm>
          <a:prstGeom prst="rect">
            <a:avLst/>
          </a:prstGeom>
          <a:noFill/>
        </p:spPr>
        <p:txBody>
          <a:bodyPr wrap="square">
            <a:spAutoFit/>
          </a:bodyPr>
          <a:lstStyle/>
          <a:p>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两个</a:t>
            </a:r>
            <a:r>
              <a:rPr lang="zh-CN" altLang="zh-CN" sz="2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相邻项</a:t>
            </a: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相加，可以</a:t>
            </a:r>
            <a:r>
              <a:rPr lang="zh-CN" altLang="zh-CN" sz="2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消去互补</a:t>
            </a: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的部分而合并为一项</a:t>
            </a:r>
            <a:endParaRPr lang="zh-CN" altLang="en-US" sz="24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16" presetClass="entr" presetSubtype="2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inHorizont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1" grpId="0"/>
      <p:bldP spid="3" grpId="0" animBg="1" autoUpdateAnimBg="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PA-矩形 7"/>
          <p:cNvSpPr>
            <a:spLocks noChangeArrowheads="1"/>
          </p:cNvSpPr>
          <p:nvPr>
            <p:custDataLst>
              <p:tags r:id="rId1"/>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9222" name="PA-矩形 9"/>
          <p:cNvSpPr>
            <a:spLocks noChangeArrowheads="1"/>
          </p:cNvSpPr>
          <p:nvPr>
            <p:custDataLst>
              <p:tags r:id="rId2"/>
            </p:custDataLst>
          </p:nvPr>
        </p:nvSpPr>
        <p:spPr bwMode="auto">
          <a:xfrm>
            <a:off x="1524000" y="-184150"/>
            <a:ext cx="184150" cy="368300"/>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13" name="PA-圆角矩形 1"/>
          <p:cNvSpPr/>
          <p:nvPr>
            <p:custDataLst>
              <p:tags r:id="rId3"/>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5" name="PA-文本框 5"/>
          <p:cNvSpPr txBox="1">
            <a:spLocks noChangeArrowheads="1"/>
          </p:cNvSpPr>
          <p:nvPr>
            <p:custDataLst>
              <p:tags r:id="rId5"/>
            </p:custDataLst>
          </p:nvPr>
        </p:nvSpPr>
        <p:spPr bwMode="auto">
          <a:xfrm>
            <a:off x="626939" y="1690946"/>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逻辑函数的基本概念</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870721" y="2460063"/>
            <a:ext cx="10280547" cy="3490186"/>
          </a:xfrm>
          <a:prstGeom prst="rect">
            <a:avLst/>
          </a:prstGeom>
        </p:spPr>
        <p:txBody>
          <a:bodyPr wrap="square">
            <a:spAutoFit/>
          </a:bodyPr>
          <a:lstStyle/>
          <a:p>
            <a:r>
              <a:rPr lang="zh-CN" altLang="zh-CN" sz="2400" b="1" dirty="0">
                <a:solidFill>
                  <a:srgbClr val="FF0000"/>
                </a:solidFill>
              </a:rPr>
              <a:t>逻辑：</a:t>
            </a:r>
            <a:r>
              <a:rPr lang="zh-CN" altLang="zh-CN" sz="2400" b="1" dirty="0"/>
              <a:t>事物</a:t>
            </a:r>
            <a:r>
              <a:rPr lang="zh-CN" altLang="en-US" sz="2400" b="1" dirty="0"/>
              <a:t>之间的因果</a:t>
            </a:r>
            <a:r>
              <a:rPr lang="zh-CN" altLang="zh-CN" sz="2400" b="1" dirty="0"/>
              <a:t>关系</a:t>
            </a:r>
            <a:r>
              <a:rPr lang="zh-CN" altLang="en-US" sz="2400" b="1" dirty="0"/>
              <a:t>。</a:t>
            </a:r>
            <a:endParaRPr lang="en-US" altLang="zh-CN" sz="2400" b="1" dirty="0"/>
          </a:p>
          <a:p>
            <a:endParaRPr lang="zh-CN" altLang="zh-CN" sz="2400" b="1" dirty="0"/>
          </a:p>
          <a:p>
            <a:r>
              <a:rPr lang="zh-CN" altLang="zh-CN" sz="2400" b="1" dirty="0">
                <a:solidFill>
                  <a:srgbClr val="FF0000"/>
                </a:solidFill>
              </a:rPr>
              <a:t>逻辑代数</a:t>
            </a:r>
            <a:r>
              <a:rPr lang="zh-CN" altLang="zh-CN" sz="2400" b="1" dirty="0"/>
              <a:t>（</a:t>
            </a:r>
            <a:r>
              <a:rPr lang="zh-CN" altLang="zh-CN" sz="2400" b="1" dirty="0">
                <a:solidFill>
                  <a:srgbClr val="FF0000"/>
                </a:solidFill>
              </a:rPr>
              <a:t>布尔代数</a:t>
            </a:r>
            <a:r>
              <a:rPr lang="en-US" altLang="zh-CN" sz="2000" b="1" dirty="0"/>
              <a:t>Boole Algebra</a:t>
            </a:r>
            <a:r>
              <a:rPr lang="zh-CN" altLang="zh-CN" sz="2400" b="1" dirty="0"/>
              <a:t>）</a:t>
            </a:r>
            <a:r>
              <a:rPr lang="zh-CN" altLang="en-US" sz="2400" b="1" dirty="0">
                <a:solidFill>
                  <a:srgbClr val="FF0000"/>
                </a:solidFill>
              </a:rPr>
              <a:t>：</a:t>
            </a:r>
            <a:r>
              <a:rPr lang="zh-CN" altLang="en-US" sz="2400" b="1" dirty="0"/>
              <a:t>描述客观事物逻辑关系的数学方法。</a:t>
            </a:r>
            <a:endParaRPr lang="zh-CN" altLang="zh-CN" sz="2400" b="1" dirty="0"/>
          </a:p>
          <a:p>
            <a:endParaRPr lang="en-US" altLang="zh-CN" sz="2400" b="1" dirty="0"/>
          </a:p>
          <a:p>
            <a:pPr>
              <a:lnSpc>
                <a:spcPct val="130000"/>
              </a:lnSpc>
            </a:pPr>
            <a:r>
              <a:rPr lang="en-US" altLang="zh-CN" sz="2400" b="1" dirty="0"/>
              <a:t>        </a:t>
            </a:r>
            <a:r>
              <a:rPr lang="zh-CN" altLang="zh-CN" sz="2400" b="1" dirty="0"/>
              <a:t>逻辑代数中的变量称为</a:t>
            </a:r>
            <a:r>
              <a:rPr lang="zh-CN" altLang="zh-CN" sz="2400" b="1" dirty="0">
                <a:solidFill>
                  <a:srgbClr val="FF0000"/>
                </a:solidFill>
              </a:rPr>
              <a:t>逻辑变量</a:t>
            </a:r>
            <a:r>
              <a:rPr lang="zh-CN" altLang="zh-CN" sz="2400" b="1" dirty="0"/>
              <a:t>，一般用大写字母</a:t>
            </a:r>
            <a:r>
              <a:rPr lang="en-US" altLang="zh-CN" sz="2400" b="1" i="1" dirty="0"/>
              <a:t>A</a:t>
            </a:r>
            <a:r>
              <a:rPr lang="zh-CN" altLang="en-US" sz="2400" b="1" dirty="0"/>
              <a:t>、</a:t>
            </a:r>
            <a:r>
              <a:rPr lang="en-US" altLang="zh-CN" sz="2400" b="1" i="1" dirty="0"/>
              <a:t>B</a:t>
            </a:r>
            <a:r>
              <a:rPr lang="zh-CN" altLang="en-US" sz="2400" b="1" dirty="0"/>
              <a:t>、</a:t>
            </a:r>
            <a:r>
              <a:rPr lang="en-US" altLang="zh-CN" sz="2400" b="1" i="1" dirty="0"/>
              <a:t>C</a:t>
            </a:r>
            <a:r>
              <a:rPr lang="zh-CN" altLang="zh-CN" sz="2400" b="1" dirty="0"/>
              <a:t>、···表示，逻辑变量的取值只有两种，即逻辑0和逻辑1。</a:t>
            </a:r>
            <a:r>
              <a:rPr lang="zh-CN" altLang="zh-CN" sz="2400" b="1" dirty="0">
                <a:solidFill>
                  <a:schemeClr val="accent2"/>
                </a:solidFill>
              </a:rPr>
              <a:t>0和1称为逻辑常量</a:t>
            </a:r>
            <a:r>
              <a:rPr lang="zh-CN" altLang="zh-CN" sz="2400" b="1" dirty="0"/>
              <a:t>。逻辑0和1本身并没有数值意义，并不代表数量的大小，仅作为一种符号，代表事物矛盾双方的</a:t>
            </a:r>
            <a:r>
              <a:rPr lang="zh-CN" altLang="zh-CN" sz="2400" b="1" dirty="0">
                <a:solidFill>
                  <a:schemeClr val="accent6">
                    <a:lumMod val="75000"/>
                  </a:schemeClr>
                </a:solidFill>
              </a:rPr>
              <a:t>两种对立的状态</a:t>
            </a:r>
            <a:r>
              <a:rPr lang="zh-CN" altLang="zh-CN" sz="2400" b="1" dirty="0"/>
              <a:t>。</a:t>
            </a:r>
            <a:endParaRPr lang="zh-CN" altLang="zh-CN" sz="2400" b="1" dirty="0"/>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597600" y="2030400"/>
            <a:ext cx="2465740" cy="461665"/>
          </a:xfrm>
          <a:prstGeom prst="rect">
            <a:avLst/>
          </a:prstGeom>
        </p:spPr>
        <p:txBody>
          <a:bodyPr wrap="none">
            <a:spAutoFit/>
          </a:bodyPr>
          <a:lstStyle/>
          <a:p>
            <a:pPr indent="266700" algn="just">
              <a:spcBef>
                <a:spcPts val="600"/>
              </a:spcBef>
              <a:spcAft>
                <a:spcPts val="600"/>
              </a:spcAft>
            </a:pPr>
            <a:r>
              <a:rPr lang="zh-CN" altLang="en-US" sz="2400" b="1" kern="100" dirty="0">
                <a:ea typeface="宋体" panose="02010600030101010101" pitchFamily="2" charset="-122"/>
              </a:rPr>
              <a:t>（</a:t>
            </a:r>
            <a:r>
              <a:rPr lang="en-US" altLang="zh-CN" sz="2400" b="1" kern="100" dirty="0">
                <a:ea typeface="宋体" panose="02010600030101010101" pitchFamily="2" charset="-122"/>
              </a:rPr>
              <a:t>1</a:t>
            </a:r>
            <a:r>
              <a:rPr lang="zh-CN" altLang="en-US" sz="2400" b="1" kern="100" dirty="0">
                <a:ea typeface="宋体" panose="02010600030101010101" pitchFamily="2" charset="-122"/>
              </a:rPr>
              <a:t>）</a:t>
            </a:r>
            <a:r>
              <a:rPr lang="zh-CN" altLang="zh-CN" sz="2400" b="1" kern="100" dirty="0">
                <a:latin typeface="宋体" panose="02010600030101010101" pitchFamily="2" charset="-122"/>
                <a:ea typeface="宋体" panose="02010600030101010101" pitchFamily="2" charset="-122"/>
              </a:rPr>
              <a:t>常用公式</a:t>
            </a:r>
            <a:endParaRPr lang="zh-CN" altLang="zh-CN" sz="2400" b="1" kern="100" dirty="0">
              <a:latin typeface="宋体" panose="02010600030101010101" pitchFamily="2" charset="-122"/>
              <a:ea typeface="宋体" panose="02010600030101010101" pitchFamily="2" charset="-122"/>
            </a:endParaRPr>
          </a:p>
        </p:txBody>
      </p:sp>
      <p:sp>
        <p:nvSpPr>
          <p:cNvPr id="12" name="TextBox 16"/>
          <p:cNvSpPr txBox="1">
            <a:spLocks noChangeArrowheads="1"/>
          </p:cNvSpPr>
          <p:nvPr/>
        </p:nvSpPr>
        <p:spPr bwMode="auto">
          <a:xfrm>
            <a:off x="2133704" y="324315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证明：</a:t>
            </a:r>
            <a:endParaRPr lang="zh-CN" altLang="en-US" sz="2400" b="1" dirty="0">
              <a:solidFill>
                <a:schemeClr val="tx1"/>
              </a:solidFill>
              <a:latin typeface="Times New Roman" panose="02020603050405020304" pitchFamily="18" charset="0"/>
            </a:endParaRPr>
          </a:p>
        </p:txBody>
      </p:sp>
      <p:sp>
        <p:nvSpPr>
          <p:cNvPr id="16" name="矩形 15"/>
          <p:cNvSpPr/>
          <p:nvPr/>
        </p:nvSpPr>
        <p:spPr>
          <a:xfrm>
            <a:off x="1416497" y="2605129"/>
            <a:ext cx="2042547" cy="461665"/>
          </a:xfrm>
          <a:prstGeom prst="rect">
            <a:avLst/>
          </a:prstGeom>
        </p:spPr>
        <p:txBody>
          <a:bodyPr wrap="none">
            <a:spAutoFit/>
          </a:bodyPr>
          <a:lstStyle/>
          <a:p>
            <a:r>
              <a:rPr lang="zh-CN" altLang="en-US" sz="2400" b="1" kern="100" dirty="0">
                <a:latin typeface="+mn-ea"/>
                <a:cs typeface="Times New Roman" panose="02020603050405020304" pitchFamily="18" charset="0"/>
              </a:rPr>
              <a:t>②</a:t>
            </a:r>
            <a:r>
              <a:rPr lang="zh-CN" altLang="zh-CN" sz="2400" b="1" kern="100" dirty="0">
                <a:latin typeface="+mn-ea"/>
                <a:cs typeface="Times New Roman" panose="02020603050405020304" pitchFamily="18" charset="0"/>
              </a:rPr>
              <a:t>消项公式：</a:t>
            </a:r>
            <a:endParaRPr lang="zh-CN" altLang="en-US" sz="2400" b="1" dirty="0">
              <a:latin typeface="+mn-ea"/>
            </a:endParaRPr>
          </a:p>
        </p:txBody>
      </p:sp>
      <p:grpSp>
        <p:nvGrpSpPr>
          <p:cNvPr id="23" name="组合 22"/>
          <p:cNvGrpSpPr>
            <a:grpSpLocks noChangeAspect="1"/>
          </p:cNvGrpSpPr>
          <p:nvPr/>
        </p:nvGrpSpPr>
        <p:grpSpPr>
          <a:xfrm>
            <a:off x="3956050" y="2552472"/>
            <a:ext cx="5134952" cy="540000"/>
            <a:chOff x="3956050" y="4447260"/>
            <a:chExt cx="5340350" cy="566977"/>
          </a:xfrm>
          <a:noFill/>
        </p:grpSpPr>
        <p:sp>
          <p:nvSpPr>
            <p:cNvPr id="10" name="矩形 19"/>
            <p:cNvSpPr>
              <a:spLocks noChangeArrowheads="1"/>
            </p:cNvSpPr>
            <p:nvPr/>
          </p:nvSpPr>
          <p:spPr bwMode="auto">
            <a:xfrm>
              <a:off x="3956050" y="4464050"/>
              <a:ext cx="5340350" cy="533400"/>
            </a:xfrm>
            <a:prstGeom prst="rect">
              <a:avLst/>
            </a:prstGeom>
            <a:grpFill/>
            <a:ln w="9525">
              <a:noFill/>
              <a:miter lim="800000"/>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dirty="0">
                <a:solidFill>
                  <a:schemeClr val="tx1"/>
                </a:solidFill>
                <a:latin typeface="Times New Roman" panose="02020603050405020304" pitchFamily="18" charset="0"/>
              </a:endParaRPr>
            </a:p>
          </p:txBody>
        </p:sp>
        <p:pic>
          <p:nvPicPr>
            <p:cNvPr id="22" name="图片 21"/>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4133101" y="4447260"/>
              <a:ext cx="5151566" cy="566977"/>
            </a:xfrm>
            <a:prstGeom prst="rect">
              <a:avLst/>
            </a:prstGeom>
            <a:grpFill/>
            <a:ln>
              <a:noFill/>
            </a:ln>
          </p:spPr>
        </p:pic>
      </p:grp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704" y="3271849"/>
            <a:ext cx="4267570" cy="487722"/>
          </a:xfrm>
          <a:prstGeom prst="rect">
            <a:avLst/>
          </a:prstGeom>
        </p:spPr>
      </p:pic>
      <p:pic>
        <p:nvPicPr>
          <p:cNvPr id="205011" name="Picture 2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6899" y="3881469"/>
            <a:ext cx="6675882" cy="46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PA-圆角矩形 1"/>
          <p:cNvSpPr/>
          <p:nvPr>
            <p:custDataLst>
              <p:tags r:id="rId5"/>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PA-文本框 5"/>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0"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4. </a:t>
            </a:r>
            <a:r>
              <a:rPr lang="zh-CN" altLang="en-US" dirty="0"/>
              <a:t>若干常用公式</a:t>
            </a:r>
            <a:endParaRPr lang="zh-CN" altLang="en-US"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6" name="文本框 5"/>
          <p:cNvSpPr txBox="1"/>
          <p:nvPr/>
        </p:nvSpPr>
        <p:spPr>
          <a:xfrm>
            <a:off x="1416497" y="4802726"/>
            <a:ext cx="9782546" cy="936347"/>
          </a:xfrm>
          <a:prstGeom prst="rect">
            <a:avLst/>
          </a:prstGeom>
          <a:noFill/>
        </p:spPr>
        <p:txBody>
          <a:bodyPr wrap="square">
            <a:spAutoFit/>
          </a:bodyPr>
          <a:lstStyle/>
          <a:p>
            <a:pPr>
              <a:lnSpc>
                <a:spcPct val="120000"/>
              </a:lnSpc>
            </a:pP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两个乘积项相加时，如果一个乘积项恰好为另一个乘积项的</a:t>
            </a:r>
            <a:r>
              <a:rPr lang="zh-CN" altLang="zh-CN" sz="2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因子</a:t>
            </a: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，则以它为因子的乘积项可以消去</a:t>
            </a:r>
            <a:endParaRPr lang="zh-CN" altLang="en-US" sz="24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205011"/>
                                        </p:tgtEl>
                                        <p:attrNameLst>
                                          <p:attrName>style.visibility</p:attrName>
                                        </p:attrNameLst>
                                      </p:cBhvr>
                                      <p:to>
                                        <p:strVal val="visible"/>
                                      </p:to>
                                    </p:set>
                                    <p:anim calcmode="lin" valueType="num">
                                      <p:cBhvr additive="base">
                                        <p:cTn id="26" dur="500" fill="hold"/>
                                        <p:tgtEl>
                                          <p:spTgt spid="205011"/>
                                        </p:tgtEl>
                                        <p:attrNameLst>
                                          <p:attrName>ppt_x</p:attrName>
                                        </p:attrNameLst>
                                      </p:cBhvr>
                                      <p:tavLst>
                                        <p:tav tm="0">
                                          <p:val>
                                            <p:strVal val="#ppt_x"/>
                                          </p:val>
                                        </p:tav>
                                        <p:tav tm="100000">
                                          <p:val>
                                            <p:strVal val="#ppt_x"/>
                                          </p:val>
                                        </p:tav>
                                      </p:tavLst>
                                    </p:anim>
                                    <p:anim calcmode="lin" valueType="num">
                                      <p:cBhvr additive="base">
                                        <p:cTn id="27" dur="500" fill="hold"/>
                                        <p:tgtEl>
                                          <p:spTgt spid="2050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6"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9461"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9463" name="Rectangle 1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3320" name="TextBox 13"/>
          <p:cNvSpPr txBox="1">
            <a:spLocks noChangeArrowheads="1"/>
          </p:cNvSpPr>
          <p:nvPr/>
        </p:nvSpPr>
        <p:spPr bwMode="auto">
          <a:xfrm>
            <a:off x="2699845" y="3404569"/>
            <a:ext cx="1382110" cy="461665"/>
          </a:xfrm>
          <a:prstGeom prst="rect">
            <a:avLst/>
          </a:prstGeom>
        </p:spPr>
        <p:txBody>
          <a:bodyPr wrap="none">
            <a:spAutoFit/>
          </a:bodyPr>
          <a:lstStyle>
            <a:defPPr>
              <a:defRPr lang="zh-CN"/>
            </a:defPPr>
            <a:lvl1pPr indent="266700" algn="just">
              <a:spcBef>
                <a:spcPts val="600"/>
              </a:spcBef>
              <a:spcAft>
                <a:spcPts val="600"/>
              </a:spcAft>
              <a:defRPr sz="2400" b="1" kern="100">
                <a:latin typeface="宋体" panose="02010600030101010101" pitchFamily="2" charset="-122"/>
                <a:ea typeface="宋体" panose="02010600030101010101" pitchFamily="2" charset="-122"/>
              </a:defRPr>
            </a:lvl1pPr>
          </a:lstStyle>
          <a:p>
            <a:r>
              <a:rPr lang="zh-CN" altLang="en-US" dirty="0"/>
              <a:t>证明：</a:t>
            </a:r>
            <a:endParaRPr lang="zh-CN" altLang="en-US" dirty="0"/>
          </a:p>
        </p:txBody>
      </p:sp>
      <p:sp>
        <p:nvSpPr>
          <p:cNvPr id="19465" name="Rectangle 1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9466" name="Rectangle 1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pSp>
        <p:nvGrpSpPr>
          <p:cNvPr id="2" name="Group 6"/>
          <p:cNvGrpSpPr/>
          <p:nvPr/>
        </p:nvGrpSpPr>
        <p:grpSpPr bwMode="auto">
          <a:xfrm>
            <a:off x="4025900" y="2971800"/>
            <a:ext cx="3200400" cy="895350"/>
            <a:chOff x="0" y="0"/>
            <a:chExt cx="2016" cy="564"/>
          </a:xfrm>
        </p:grpSpPr>
        <p:sp>
          <p:nvSpPr>
            <p:cNvPr id="19484" name="Oval 7"/>
            <p:cNvSpPr>
              <a:spLocks noChangeArrowheads="1"/>
            </p:cNvSpPr>
            <p:nvPr/>
          </p:nvSpPr>
          <p:spPr bwMode="auto">
            <a:xfrm>
              <a:off x="0" y="252"/>
              <a:ext cx="276" cy="312"/>
            </a:xfrm>
            <a:prstGeom prst="ellipse">
              <a:avLst/>
            </a:prstGeom>
            <a:noFill/>
            <a:ln w="38100">
              <a:solidFill>
                <a:srgbClr val="005286"/>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9485" name="AutoShape 8"/>
            <p:cNvSpPr>
              <a:spLocks noChangeArrowheads="1"/>
            </p:cNvSpPr>
            <p:nvPr/>
          </p:nvSpPr>
          <p:spPr bwMode="auto">
            <a:xfrm>
              <a:off x="56" y="0"/>
              <a:ext cx="1348" cy="192"/>
            </a:xfrm>
            <a:prstGeom prst="curvedDownArrow">
              <a:avLst>
                <a:gd name="adj1" fmla="val 104695"/>
                <a:gd name="adj2" fmla="val 209422"/>
                <a:gd name="adj3" fmla="val 33333"/>
              </a:avLst>
            </a:prstGeom>
            <a:noFill/>
            <a:ln w="38100">
              <a:solidFill>
                <a:srgbClr val="00528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9486" name="Oval 9"/>
            <p:cNvSpPr>
              <a:spLocks noChangeArrowheads="1"/>
            </p:cNvSpPr>
            <p:nvPr/>
          </p:nvSpPr>
          <p:spPr bwMode="auto">
            <a:xfrm>
              <a:off x="1032" y="240"/>
              <a:ext cx="984" cy="324"/>
            </a:xfrm>
            <a:prstGeom prst="ellipse">
              <a:avLst/>
            </a:prstGeom>
            <a:noFill/>
            <a:ln w="38100">
              <a:solidFill>
                <a:srgbClr val="005286"/>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pSp>
      <p:grpSp>
        <p:nvGrpSpPr>
          <p:cNvPr id="3" name="Group 10"/>
          <p:cNvGrpSpPr/>
          <p:nvPr/>
        </p:nvGrpSpPr>
        <p:grpSpPr bwMode="auto">
          <a:xfrm>
            <a:off x="6426200" y="3276600"/>
            <a:ext cx="1866900" cy="1409700"/>
            <a:chOff x="0" y="0"/>
            <a:chExt cx="1176" cy="888"/>
          </a:xfrm>
        </p:grpSpPr>
        <p:sp>
          <p:nvSpPr>
            <p:cNvPr id="19482" name="Oval 11"/>
            <p:cNvSpPr>
              <a:spLocks noChangeArrowheads="1"/>
            </p:cNvSpPr>
            <p:nvPr/>
          </p:nvSpPr>
          <p:spPr bwMode="auto">
            <a:xfrm>
              <a:off x="12" y="0"/>
              <a:ext cx="1164" cy="444"/>
            </a:xfrm>
            <a:prstGeom prst="ellipse">
              <a:avLst/>
            </a:prstGeom>
            <a:noFill/>
            <a:ln w="38100">
              <a:solidFill>
                <a:srgbClr val="FFC000"/>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9483" name="Oval 12"/>
            <p:cNvSpPr>
              <a:spLocks noChangeArrowheads="1"/>
            </p:cNvSpPr>
            <p:nvPr/>
          </p:nvSpPr>
          <p:spPr bwMode="auto">
            <a:xfrm>
              <a:off x="0" y="444"/>
              <a:ext cx="1164" cy="444"/>
            </a:xfrm>
            <a:prstGeom prst="ellipse">
              <a:avLst/>
            </a:prstGeom>
            <a:noFill/>
            <a:ln w="38100">
              <a:solidFill>
                <a:srgbClr val="FFC000"/>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pSp>
      <p:sp>
        <p:nvSpPr>
          <p:cNvPr id="13330" name="Text Box 14"/>
          <p:cNvSpPr txBox="1">
            <a:spLocks noChangeArrowheads="1"/>
          </p:cNvSpPr>
          <p:nvPr/>
        </p:nvSpPr>
        <p:spPr bwMode="auto">
          <a:xfrm>
            <a:off x="2917370" y="5830025"/>
            <a:ext cx="173355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50000"/>
              </a:spcBef>
              <a:buFontTx/>
              <a:buNone/>
            </a:pPr>
            <a:r>
              <a:rPr lang="zh-CN" altLang="en-US" sz="2400" b="1" dirty="0">
                <a:solidFill>
                  <a:schemeClr val="tx1"/>
                </a:solidFill>
              </a:rPr>
              <a:t>例如：</a:t>
            </a:r>
            <a:endParaRPr lang="zh-CN" altLang="en-US" sz="2400" b="1" dirty="0">
              <a:solidFill>
                <a:schemeClr val="tx1"/>
              </a:solidFill>
            </a:endParaRPr>
          </a:p>
        </p:txBody>
      </p:sp>
      <p:graphicFrame>
        <p:nvGraphicFramePr>
          <p:cNvPr id="13339" name="Object 27"/>
          <p:cNvGraphicFramePr>
            <a:graphicFrameLocks noChangeAspect="1"/>
          </p:cNvGraphicFramePr>
          <p:nvPr/>
        </p:nvGraphicFramePr>
        <p:xfrm>
          <a:off x="3895701" y="5777809"/>
          <a:ext cx="2763083" cy="516062"/>
        </p:xfrm>
        <a:graphic>
          <a:graphicData uri="http://schemas.openxmlformats.org/presentationml/2006/ole">
            <mc:AlternateContent xmlns:mc="http://schemas.openxmlformats.org/markup-compatibility/2006">
              <mc:Choice xmlns:v="urn:schemas-microsoft-com:vml" Requires="v">
                <p:oleObj spid="_x0000_s4" name="" r:id="rId2" imgW="1155065" imgH="215900" progId="">
                  <p:embed/>
                </p:oleObj>
              </mc:Choice>
              <mc:Fallback>
                <p:oleObj name="" r:id="rId2" imgW="1155065" imgH="215900" progId="">
                  <p:embed/>
                  <p:pic>
                    <p:nvPicPr>
                      <p:cNvPr id="0"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701" y="5777809"/>
                        <a:ext cx="2763083" cy="516062"/>
                      </a:xfrm>
                      <a:prstGeom prst="rect">
                        <a:avLst/>
                      </a:prstGeom>
                      <a:noFill/>
                      <a:ln>
                        <a:noFill/>
                      </a:ln>
                      <a:effectLst/>
                    </p:spPr>
                  </p:pic>
                </p:oleObj>
              </mc:Fallback>
            </mc:AlternateContent>
          </a:graphicData>
        </a:graphic>
      </p:graphicFrame>
      <p:sp>
        <p:nvSpPr>
          <p:cNvPr id="33" name="矩形 32"/>
          <p:cNvSpPr/>
          <p:nvPr/>
        </p:nvSpPr>
        <p:spPr>
          <a:xfrm>
            <a:off x="595930" y="2028542"/>
            <a:ext cx="2465740" cy="461665"/>
          </a:xfrm>
          <a:prstGeom prst="rect">
            <a:avLst/>
          </a:prstGeom>
        </p:spPr>
        <p:txBody>
          <a:bodyPr wrap="none">
            <a:spAutoFit/>
          </a:bodyPr>
          <a:lstStyle/>
          <a:p>
            <a:pPr indent="266700" algn="just">
              <a:spcBef>
                <a:spcPts val="600"/>
              </a:spcBef>
              <a:spcAft>
                <a:spcPts val="600"/>
              </a:spcAft>
            </a:pPr>
            <a:r>
              <a:rPr lang="zh-CN" altLang="en-US" sz="2400" b="1" kern="100" dirty="0">
                <a:ea typeface="宋体" panose="02010600030101010101" pitchFamily="2" charset="-122"/>
              </a:rPr>
              <a:t>（</a:t>
            </a:r>
            <a:r>
              <a:rPr lang="en-US" altLang="zh-CN" sz="2400" b="1" kern="100" dirty="0">
                <a:ea typeface="宋体" panose="02010600030101010101" pitchFamily="2" charset="-122"/>
              </a:rPr>
              <a:t>1</a:t>
            </a:r>
            <a:r>
              <a:rPr lang="zh-CN" altLang="en-US" sz="2400" b="1" kern="100" dirty="0">
                <a:ea typeface="宋体" panose="02010600030101010101" pitchFamily="2" charset="-122"/>
              </a:rPr>
              <a:t>）</a:t>
            </a:r>
            <a:r>
              <a:rPr lang="zh-CN" altLang="zh-CN" sz="2400" b="1" kern="100" dirty="0">
                <a:latin typeface="宋体" panose="02010600030101010101" pitchFamily="2" charset="-122"/>
                <a:ea typeface="宋体" panose="02010600030101010101" pitchFamily="2" charset="-122"/>
              </a:rPr>
              <a:t>常用公式</a:t>
            </a:r>
            <a:endParaRPr lang="zh-CN" altLang="zh-CN" sz="2400" b="1" kern="100" dirty="0">
              <a:latin typeface="宋体" panose="02010600030101010101" pitchFamily="2" charset="-122"/>
              <a:ea typeface="宋体" panose="02010600030101010101" pitchFamily="2" charset="-122"/>
            </a:endParaRPr>
          </a:p>
        </p:txBody>
      </p:sp>
      <p:sp>
        <p:nvSpPr>
          <p:cNvPr id="34" name="Rectangle 7"/>
          <p:cNvSpPr>
            <a:spLocks noChangeArrowheads="1"/>
          </p:cNvSpPr>
          <p:nvPr/>
        </p:nvSpPr>
        <p:spPr bwMode="auto">
          <a:xfrm>
            <a:off x="1423552" y="2479394"/>
            <a:ext cx="2310248" cy="346855"/>
          </a:xfrm>
          <a:prstGeom prst="rect">
            <a:avLst/>
          </a:prstGeom>
        </p:spPr>
        <p:txBody>
          <a:bodyPr wrap="none">
            <a:spAutoFit/>
          </a:bodyPr>
          <a:lstStyle/>
          <a:p>
            <a:pPr indent="266700" algn="just">
              <a:spcBef>
                <a:spcPts val="600"/>
              </a:spcBef>
              <a:spcAft>
                <a:spcPts val="600"/>
              </a:spcAft>
            </a:pPr>
            <a:r>
              <a:rPr lang="zh-CN" altLang="en-US" sz="2400" b="1" kern="100" dirty="0">
                <a:latin typeface="宋体" panose="02010600030101010101" pitchFamily="2" charset="-122"/>
                <a:ea typeface="宋体" panose="02010600030101010101" pitchFamily="2" charset="-122"/>
              </a:rPr>
              <a:t>③等同公式：</a:t>
            </a:r>
            <a:endParaRPr lang="zh-CN" altLang="en-US" sz="2400" b="1" kern="100" dirty="0">
              <a:latin typeface="宋体" panose="02010600030101010101" pitchFamily="2" charset="-122"/>
              <a:ea typeface="宋体" panose="02010600030101010101" pitchFamily="2" charset="-122"/>
            </a:endParaRPr>
          </a:p>
        </p:txBody>
      </p:sp>
      <p:grpSp>
        <p:nvGrpSpPr>
          <p:cNvPr id="7" name="组合 6"/>
          <p:cNvGrpSpPr/>
          <p:nvPr/>
        </p:nvGrpSpPr>
        <p:grpSpPr>
          <a:xfrm>
            <a:off x="3733800" y="2424034"/>
            <a:ext cx="5715000" cy="585267"/>
            <a:chOff x="3733800" y="2276554"/>
            <a:chExt cx="5715000" cy="585267"/>
          </a:xfrm>
          <a:noFill/>
        </p:grpSpPr>
        <p:sp>
          <p:nvSpPr>
            <p:cNvPr id="13314" name="矩形 12"/>
            <p:cNvSpPr>
              <a:spLocks noChangeArrowheads="1"/>
            </p:cNvSpPr>
            <p:nvPr/>
          </p:nvSpPr>
          <p:spPr bwMode="auto">
            <a:xfrm>
              <a:off x="3733800" y="2286000"/>
              <a:ext cx="5715000" cy="533400"/>
            </a:xfrm>
            <a:prstGeom prst="rect">
              <a:avLst/>
            </a:prstGeom>
            <a:grpFill/>
            <a:ln w="9525">
              <a:noFill/>
              <a:miter lim="800000"/>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8767" y="2276554"/>
              <a:ext cx="5560034" cy="585267"/>
            </a:xfrm>
            <a:prstGeom prst="rect">
              <a:avLst/>
            </a:prstGeom>
            <a:grpFill/>
            <a:ln>
              <a:noFill/>
            </a:ln>
          </p:spPr>
        </p:pic>
      </p:gr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013" y="3233643"/>
            <a:ext cx="4182218" cy="59746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8615" y="3968024"/>
            <a:ext cx="4115157" cy="688908"/>
          </a:xfrm>
          <a:prstGeom prst="rect">
            <a:avLst/>
          </a:prstGeom>
        </p:spPr>
      </p:pic>
      <p:sp>
        <p:nvSpPr>
          <p:cNvPr id="35" name="PA-圆角矩形 1"/>
          <p:cNvSpPr/>
          <p:nvPr>
            <p:custDataLst>
              <p:tags r:id="rId7"/>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PA-文本框 5"/>
          <p:cNvSpPr txBox="1">
            <a:spLocks noChangeArrowheads="1"/>
          </p:cNvSpPr>
          <p:nvPr>
            <p:custDataLst>
              <p:tags r:id="rId8"/>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7"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4. </a:t>
            </a:r>
            <a:r>
              <a:rPr lang="zh-CN" altLang="en-US" dirty="0"/>
              <a:t>若干常用公式</a:t>
            </a:r>
            <a:endParaRPr lang="zh-CN" altLang="en-US" dirty="0"/>
          </a:p>
        </p:txBody>
      </p:sp>
      <p:sp>
        <p:nvSpPr>
          <p:cNvPr id="38" name="AutoShape 7"/>
          <p:cNvSpPr>
            <a:spLocks noChangeArrowheads="1"/>
          </p:cNvSpPr>
          <p:nvPr/>
        </p:nvSpPr>
        <p:spPr bwMode="auto">
          <a:xfrm>
            <a:off x="7033331" y="1044588"/>
            <a:ext cx="2209800" cy="919401"/>
          </a:xfrm>
          <a:prstGeom prst="wedgeRoundRectCallout">
            <a:avLst>
              <a:gd name="adj1" fmla="val -109265"/>
              <a:gd name="adj2" fmla="val 100596"/>
              <a:gd name="adj3" fmla="val 16667"/>
            </a:avLst>
          </a:prstGeom>
          <a:solidFill>
            <a:srgbClr val="CCFFFF"/>
          </a:solidFill>
          <a:ln w="9525">
            <a:noFill/>
            <a:miter lim="800000"/>
          </a:ln>
          <a:effectLst>
            <a:outerShdw blurRad="50800" dist="38100" dir="2700000" algn="tl" rotWithShape="0">
              <a:prstClr val="black">
                <a:alpha val="40000"/>
              </a:prstClr>
            </a:outerShdw>
          </a:effectLst>
        </p:spPr>
        <p:txBody>
          <a:bodyPr wrap="squar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50000"/>
              </a:spcBef>
              <a:buFontTx/>
              <a:buNone/>
            </a:pPr>
            <a:r>
              <a:rPr lang="zh-CN" altLang="en-US" sz="2400" b="1" dirty="0">
                <a:solidFill>
                  <a:schemeClr val="tx1"/>
                </a:solidFill>
              </a:rPr>
              <a:t>式中含反，去掉反。</a:t>
            </a:r>
            <a:endParaRPr lang="zh-CN" altLang="en-US" sz="2400" b="1" dirty="0">
              <a:solidFill>
                <a:schemeClr val="tx1"/>
              </a:solidFill>
            </a:endParaRPr>
          </a:p>
        </p:txBody>
      </p:sp>
      <p:sp>
        <p:nvSpPr>
          <p:cNvPr id="39" name="AutoShape 7"/>
          <p:cNvSpPr>
            <a:spLocks noChangeArrowheads="1"/>
          </p:cNvSpPr>
          <p:nvPr/>
        </p:nvSpPr>
        <p:spPr bwMode="auto">
          <a:xfrm>
            <a:off x="4297661" y="6351609"/>
            <a:ext cx="1631950" cy="442674"/>
          </a:xfrm>
          <a:prstGeom prst="wedgeRoundRectCallout">
            <a:avLst>
              <a:gd name="adj1" fmla="val -26210"/>
              <a:gd name="adj2" fmla="val -67992"/>
              <a:gd name="adj3" fmla="val 16667"/>
            </a:avLst>
          </a:prstGeom>
          <a:solidFill>
            <a:srgbClr val="CCFFFF"/>
          </a:solidFill>
          <a:ln w="9525">
            <a:noFill/>
            <a:miter lim="800000"/>
          </a:ln>
          <a:effectLst>
            <a:outerShdw blurRad="50800" dist="38100" dir="2700000" algn="tl" rotWithShape="0">
              <a:prstClr val="black">
                <a:alpha val="40000"/>
              </a:prstClr>
            </a:outerShdw>
          </a:effectLst>
        </p:spPr>
        <p:txBody>
          <a:bodyPr wrap="squar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zh-CN" altLang="en-US" sz="2000" b="1" dirty="0">
                <a:solidFill>
                  <a:schemeClr val="tx1"/>
                </a:solidFill>
              </a:rPr>
              <a:t>被消去</a:t>
            </a:r>
            <a:endParaRPr lang="zh-CN" altLang="en-US" sz="2000" b="1" dirty="0">
              <a:solidFill>
                <a:schemeClr val="tx1"/>
              </a:solidFill>
            </a:endParaRPr>
          </a:p>
        </p:txBody>
      </p:sp>
      <p:graphicFrame>
        <p:nvGraphicFramePr>
          <p:cNvPr id="28" name="Object 28"/>
          <p:cNvGraphicFramePr>
            <a:graphicFrameLocks noChangeAspect="1"/>
          </p:cNvGraphicFramePr>
          <p:nvPr/>
        </p:nvGraphicFramePr>
        <p:xfrm>
          <a:off x="6388777" y="5852733"/>
          <a:ext cx="1904323" cy="397798"/>
        </p:xfrm>
        <a:graphic>
          <a:graphicData uri="http://schemas.openxmlformats.org/presentationml/2006/ole">
            <mc:AlternateContent xmlns:mc="http://schemas.openxmlformats.org/markup-compatibility/2006">
              <mc:Choice xmlns:v="urn:schemas-microsoft-com:vml" Requires="v">
                <p:oleObj spid="_x0000_s5" name="" r:id="rId9" imgW="850265" imgH="177800" progId="">
                  <p:embed/>
                </p:oleObj>
              </mc:Choice>
              <mc:Fallback>
                <p:oleObj name="" r:id="rId9" imgW="850265" imgH="177800" progId="">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8777" y="5852733"/>
                        <a:ext cx="1904323" cy="397798"/>
                      </a:xfrm>
                      <a:prstGeom prst="rect">
                        <a:avLst/>
                      </a:prstGeom>
                      <a:solidFill>
                        <a:srgbClr val="FFFF00"/>
                      </a:solidFill>
                      <a:ln>
                        <a:noFill/>
                      </a:ln>
                      <a:effectLst/>
                    </p:spPr>
                  </p:pic>
                </p:oleObj>
              </mc:Fallback>
            </mc:AlternateContent>
          </a:graphicData>
        </a:graphic>
      </p:graphicFrame>
      <p:sp>
        <p:nvSpPr>
          <p:cNvPr id="8" name="灯片编号占位符 7"/>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10" name="文本框 9"/>
          <p:cNvSpPr txBox="1"/>
          <p:nvPr/>
        </p:nvSpPr>
        <p:spPr>
          <a:xfrm>
            <a:off x="1819373" y="4749831"/>
            <a:ext cx="8717992" cy="936347"/>
          </a:xfrm>
          <a:prstGeom prst="rect">
            <a:avLst/>
          </a:prstGeom>
          <a:noFill/>
        </p:spPr>
        <p:txBody>
          <a:bodyPr wrap="square">
            <a:spAutoFit/>
          </a:bodyPr>
          <a:lstStyle/>
          <a:p>
            <a:pPr>
              <a:lnSpc>
                <a:spcPct val="120000"/>
              </a:lnSpc>
            </a:pP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两个乘积项相加时，如果一个乘积项</a:t>
            </a:r>
            <a:r>
              <a:rPr lang="zh-CN" altLang="zh-CN" sz="2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取反</a:t>
            </a: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后恰好为另一乘积项的</a:t>
            </a:r>
            <a:r>
              <a:rPr lang="zh-CN" altLang="zh-CN" sz="2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因子</a:t>
            </a: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，则该因子是多余的，可以消去</a:t>
            </a:r>
            <a:endParaRPr lang="zh-CN" altLang="en-US" sz="24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13320"/>
                                        </p:tgtEl>
                                        <p:attrNameLst>
                                          <p:attrName>style.visibility</p:attrName>
                                        </p:attrNameLst>
                                      </p:cBhvr>
                                      <p:to>
                                        <p:strVal val="visible"/>
                                      </p:to>
                                    </p:set>
                                    <p:animEffect transition="in" filter="fade">
                                      <p:cBhvr>
                                        <p:cTn id="16" dur="500"/>
                                        <p:tgtEl>
                                          <p:spTgt spid="13320"/>
                                        </p:tgtEl>
                                      </p:cBhvr>
                                    </p:animEffect>
                                    <p:anim calcmode="lin" valueType="num">
                                      <p:cBhvr>
                                        <p:cTn id="17" dur="500" fill="hold"/>
                                        <p:tgtEl>
                                          <p:spTgt spid="13320"/>
                                        </p:tgtEl>
                                        <p:attrNameLst>
                                          <p:attrName>ppt_x</p:attrName>
                                        </p:attrNameLst>
                                      </p:cBhvr>
                                      <p:tavLst>
                                        <p:tav tm="0">
                                          <p:val>
                                            <p:strVal val="#ppt_x"/>
                                          </p:val>
                                        </p:tav>
                                        <p:tav tm="100000">
                                          <p:val>
                                            <p:strVal val="#ppt_x"/>
                                          </p:val>
                                        </p:tav>
                                      </p:tavLst>
                                    </p:anim>
                                    <p:anim calcmode="lin" valueType="num">
                                      <p:cBhvr>
                                        <p:cTn id="18" dur="500" fill="hold"/>
                                        <p:tgtEl>
                                          <p:spTgt spid="13320"/>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6" presetClass="entr" presetSubtype="16"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750"/>
                                        <p:tgtEl>
                                          <p:spTgt spid="9"/>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6" presetClass="entr" presetSubtype="26"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barn(inHorizontal)">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13330"/>
                                        </p:tgtEl>
                                        <p:attrNameLst>
                                          <p:attrName>style.visibility</p:attrName>
                                        </p:attrNameLst>
                                      </p:cBhvr>
                                      <p:to>
                                        <p:strVal val="visible"/>
                                      </p:to>
                                    </p:se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3339"/>
                                        </p:tgtEl>
                                        <p:attrNameLst>
                                          <p:attrName>style.visibility</p:attrName>
                                        </p:attrNameLst>
                                      </p:cBhvr>
                                      <p:to>
                                        <p:strVal val="visible"/>
                                      </p:to>
                                    </p:set>
                                    <p:animEffect transition="in" filter="wipe(left)">
                                      <p:cBhvr>
                                        <p:cTn id="53" dur="500"/>
                                        <p:tgtEl>
                                          <p:spTgt spid="13339"/>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6"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barn(inHorizontal)">
                                      <p:cBhvr>
                                        <p:cTn id="58" dur="500"/>
                                        <p:tgtEl>
                                          <p:spTgt spid="39"/>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autoUpdateAnimBg="0"/>
      <p:bldP spid="13330" grpId="0" autoUpdateAnimBg="0"/>
      <p:bldP spid="34" grpId="0"/>
      <p:bldP spid="38" grpId="0" animBg="1" autoUpdateAnimBg="0"/>
      <p:bldP spid="39" grpId="0" animBg="1" autoUpdateAnimBg="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367" name="TextBox 7"/>
          <p:cNvSpPr txBox="1">
            <a:spLocks noChangeArrowheads="1"/>
          </p:cNvSpPr>
          <p:nvPr/>
        </p:nvSpPr>
        <p:spPr bwMode="auto">
          <a:xfrm>
            <a:off x="2590800" y="3845257"/>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证明：</a:t>
            </a:r>
            <a:endParaRPr lang="zh-CN" altLang="en-US" sz="2400" b="1" dirty="0">
              <a:solidFill>
                <a:schemeClr val="tx1"/>
              </a:solidFill>
              <a:latin typeface="Times New Roman" panose="02020603050405020304" pitchFamily="18" charset="0"/>
            </a:endParaRPr>
          </a:p>
        </p:txBody>
      </p:sp>
      <p:grpSp>
        <p:nvGrpSpPr>
          <p:cNvPr id="2" name="Group 12"/>
          <p:cNvGrpSpPr/>
          <p:nvPr/>
        </p:nvGrpSpPr>
        <p:grpSpPr bwMode="auto">
          <a:xfrm>
            <a:off x="5900738" y="3873420"/>
            <a:ext cx="2514600" cy="1333500"/>
            <a:chOff x="0" y="0"/>
            <a:chExt cx="1584" cy="840"/>
          </a:xfrm>
        </p:grpSpPr>
        <p:sp>
          <p:nvSpPr>
            <p:cNvPr id="21521" name="Oval 13"/>
            <p:cNvSpPr>
              <a:spLocks noChangeArrowheads="1"/>
            </p:cNvSpPr>
            <p:nvPr/>
          </p:nvSpPr>
          <p:spPr bwMode="auto">
            <a:xfrm>
              <a:off x="0" y="372"/>
              <a:ext cx="912" cy="468"/>
            </a:xfrm>
            <a:prstGeom prst="ellipse">
              <a:avLst/>
            </a:prstGeom>
            <a:noFill/>
            <a:ln w="38100">
              <a:solidFill>
                <a:srgbClr val="005286"/>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1522" name="AutoShape 14"/>
            <p:cNvSpPr>
              <a:spLocks noChangeArrowheads="1"/>
            </p:cNvSpPr>
            <p:nvPr/>
          </p:nvSpPr>
          <p:spPr bwMode="auto">
            <a:xfrm rot="-1644564">
              <a:off x="774" y="215"/>
              <a:ext cx="382" cy="170"/>
            </a:xfrm>
            <a:prstGeom prst="rightArrow">
              <a:avLst>
                <a:gd name="adj1" fmla="val 50000"/>
                <a:gd name="adj2" fmla="val 56176"/>
              </a:avLst>
            </a:prstGeom>
            <a:noFill/>
            <a:ln w="38100">
              <a:solidFill>
                <a:srgbClr val="00528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1523" name="Text Box 15"/>
            <p:cNvSpPr txBox="1">
              <a:spLocks noChangeArrowheads="1"/>
            </p:cNvSpPr>
            <p:nvPr/>
          </p:nvSpPr>
          <p:spPr bwMode="auto">
            <a:xfrm>
              <a:off x="1152" y="0"/>
              <a:ext cx="432" cy="32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10000"/>
                </a:lnSpc>
                <a:spcBef>
                  <a:spcPct val="60000"/>
                </a:spcBef>
                <a:buFontTx/>
                <a:buNone/>
              </a:pPr>
              <a:r>
                <a:rPr lang="en-US" altLang="zh-CN" sz="2800" b="1" dirty="0">
                  <a:solidFill>
                    <a:schemeClr val="tx1"/>
                  </a:solidFill>
                </a:rPr>
                <a:t>1</a:t>
              </a:r>
              <a:endParaRPr lang="en-US" altLang="zh-CN" sz="2800" b="1" dirty="0">
                <a:solidFill>
                  <a:schemeClr val="tx1"/>
                </a:solidFill>
              </a:endParaRPr>
            </a:p>
          </p:txBody>
        </p:sp>
        <p:sp>
          <p:nvSpPr>
            <p:cNvPr id="21524" name="Oval 16"/>
            <p:cNvSpPr>
              <a:spLocks noChangeArrowheads="1"/>
            </p:cNvSpPr>
            <p:nvPr/>
          </p:nvSpPr>
          <p:spPr bwMode="auto">
            <a:xfrm>
              <a:off x="1128" y="84"/>
              <a:ext cx="348" cy="228"/>
            </a:xfrm>
            <a:prstGeom prst="ellipse">
              <a:avLst/>
            </a:prstGeom>
            <a:noFill/>
            <a:ln w="38100">
              <a:solidFill>
                <a:srgbClr val="005286"/>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grpSp>
      <p:grpSp>
        <p:nvGrpSpPr>
          <p:cNvPr id="3" name="Group 17"/>
          <p:cNvGrpSpPr/>
          <p:nvPr/>
        </p:nvGrpSpPr>
        <p:grpSpPr bwMode="auto">
          <a:xfrm>
            <a:off x="5938838" y="5054520"/>
            <a:ext cx="4260850" cy="819150"/>
            <a:chOff x="0" y="0"/>
            <a:chExt cx="2592" cy="516"/>
          </a:xfrm>
        </p:grpSpPr>
        <p:sp>
          <p:nvSpPr>
            <p:cNvPr id="21518" name="Oval 18"/>
            <p:cNvSpPr>
              <a:spLocks noChangeArrowheads="1"/>
            </p:cNvSpPr>
            <p:nvPr/>
          </p:nvSpPr>
          <p:spPr bwMode="auto">
            <a:xfrm>
              <a:off x="0" y="0"/>
              <a:ext cx="1632" cy="516"/>
            </a:xfrm>
            <a:prstGeom prst="ellipse">
              <a:avLst/>
            </a:prstGeom>
            <a:noFill/>
            <a:ln w="38100">
              <a:solidFill>
                <a:srgbClr val="005286"/>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1519" name="AutoShape 19"/>
            <p:cNvSpPr>
              <a:spLocks noChangeArrowheads="1"/>
            </p:cNvSpPr>
            <p:nvPr/>
          </p:nvSpPr>
          <p:spPr bwMode="auto">
            <a:xfrm>
              <a:off x="1632" y="192"/>
              <a:ext cx="276" cy="144"/>
            </a:xfrm>
            <a:prstGeom prst="rightArrow">
              <a:avLst>
                <a:gd name="adj1" fmla="val 50000"/>
                <a:gd name="adj2" fmla="val 47917"/>
              </a:avLst>
            </a:prstGeom>
            <a:noFill/>
            <a:ln w="38100">
              <a:solidFill>
                <a:srgbClr val="00528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Times New Roman" panose="02020603050405020304" pitchFamily="18" charset="0"/>
              </a:endParaRPr>
            </a:p>
          </p:txBody>
        </p:sp>
        <p:sp>
          <p:nvSpPr>
            <p:cNvPr id="21520" name="Oval 20"/>
            <p:cNvSpPr>
              <a:spLocks noChangeArrowheads="1"/>
            </p:cNvSpPr>
            <p:nvPr/>
          </p:nvSpPr>
          <p:spPr bwMode="auto">
            <a:xfrm>
              <a:off x="1908" y="48"/>
              <a:ext cx="684" cy="468"/>
            </a:xfrm>
            <a:prstGeom prst="ellipse">
              <a:avLst/>
            </a:prstGeom>
            <a:noFill/>
            <a:ln w="38100">
              <a:solidFill>
                <a:srgbClr val="005286"/>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zh-CN" altLang="en-US" sz="2800" b="1" dirty="0">
                  <a:solidFill>
                    <a:schemeClr val="tx1"/>
                  </a:solidFill>
                </a:rPr>
                <a:t>吸收</a:t>
              </a:r>
              <a:endParaRPr lang="zh-CN" altLang="en-US" sz="2800" b="1" dirty="0">
                <a:solidFill>
                  <a:schemeClr val="tx1"/>
                </a:solidFill>
              </a:endParaRPr>
            </a:p>
          </p:txBody>
        </p:sp>
      </p:grpSp>
      <p:sp>
        <p:nvSpPr>
          <p:cNvPr id="24" name="Rectangle 7"/>
          <p:cNvSpPr>
            <a:spLocks noChangeArrowheads="1"/>
          </p:cNvSpPr>
          <p:nvPr/>
        </p:nvSpPr>
        <p:spPr bwMode="auto">
          <a:xfrm>
            <a:off x="1082176" y="2628864"/>
            <a:ext cx="23086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effectLst/>
                <a:latin typeface="Times New Roman" panose="02020603050405020304" pitchFamily="18" charset="0"/>
                <a:ea typeface="宋体" panose="02010600030101010101" pitchFamily="2" charset="-122"/>
              </a:rPr>
              <a:t>④包含</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公式：</a:t>
            </a:r>
            <a:endParaRPr kumimoji="0" lang="zh-CN" altLang="en-US" sz="2400" b="0" i="0" u="none" strike="noStrike" cap="none" normalizeH="0" baseline="0" dirty="0">
              <a:ln>
                <a:noFill/>
              </a:ln>
              <a:effectLst/>
              <a:ea typeface="宋体" panose="02010600030101010101" pitchFamily="2" charset="-122"/>
            </a:endParaRPr>
          </a:p>
        </p:txBody>
      </p:sp>
      <p:pic>
        <p:nvPicPr>
          <p:cNvPr id="5" name="图片 4"/>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3733800" y="2548773"/>
            <a:ext cx="4755292" cy="62184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5126710"/>
            <a:ext cx="4493141" cy="129246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3729137"/>
            <a:ext cx="4115157" cy="1396105"/>
          </a:xfrm>
          <a:prstGeom prst="rect">
            <a:avLst/>
          </a:prstGeom>
        </p:spPr>
      </p:pic>
      <p:sp>
        <p:nvSpPr>
          <p:cNvPr id="25" name="PA-圆角矩形 1"/>
          <p:cNvSpPr/>
          <p:nvPr>
            <p:custDataLst>
              <p:tags r:id="rId5"/>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PA-文本框 5"/>
          <p:cNvSpPr txBox="1">
            <a:spLocks noChangeArrowheads="1"/>
          </p:cNvSpPr>
          <p:nvPr>
            <p:custDataLst>
              <p:tags r:id="rId6"/>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7"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4. </a:t>
            </a:r>
            <a:r>
              <a:rPr lang="zh-CN" altLang="en-US" dirty="0"/>
              <a:t>若干常用公式</a:t>
            </a:r>
            <a:endParaRPr lang="zh-CN" altLang="en-US" dirty="0"/>
          </a:p>
        </p:txBody>
      </p:sp>
      <p:sp>
        <p:nvSpPr>
          <p:cNvPr id="28" name="矩形 27"/>
          <p:cNvSpPr/>
          <p:nvPr/>
        </p:nvSpPr>
        <p:spPr>
          <a:xfrm>
            <a:off x="595930" y="2028542"/>
            <a:ext cx="2465740" cy="461665"/>
          </a:xfrm>
          <a:prstGeom prst="rect">
            <a:avLst/>
          </a:prstGeom>
        </p:spPr>
        <p:txBody>
          <a:bodyPr wrap="none">
            <a:spAutoFit/>
          </a:bodyPr>
          <a:lstStyle/>
          <a:p>
            <a:pPr indent="266700" algn="just">
              <a:spcBef>
                <a:spcPts val="600"/>
              </a:spcBef>
              <a:spcAft>
                <a:spcPts val="600"/>
              </a:spcAft>
            </a:pPr>
            <a:r>
              <a:rPr lang="zh-CN" altLang="en-US" sz="2400" b="1" kern="100" dirty="0">
                <a:ea typeface="宋体" panose="02010600030101010101" pitchFamily="2" charset="-122"/>
              </a:rPr>
              <a:t>（</a:t>
            </a:r>
            <a:r>
              <a:rPr lang="en-US" altLang="zh-CN" sz="2400" b="1" kern="100" dirty="0">
                <a:ea typeface="宋体" panose="02010600030101010101" pitchFamily="2" charset="-122"/>
              </a:rPr>
              <a:t>1</a:t>
            </a:r>
            <a:r>
              <a:rPr lang="zh-CN" altLang="en-US" sz="2400" b="1" kern="100" dirty="0">
                <a:ea typeface="宋体" panose="02010600030101010101" pitchFamily="2" charset="-122"/>
              </a:rPr>
              <a:t>）</a:t>
            </a:r>
            <a:r>
              <a:rPr lang="zh-CN" altLang="zh-CN" sz="2400" b="1" kern="100" dirty="0">
                <a:latin typeface="宋体" panose="02010600030101010101" pitchFamily="2" charset="-122"/>
                <a:ea typeface="宋体" panose="02010600030101010101" pitchFamily="2" charset="-122"/>
              </a:rPr>
              <a:t>常用公式</a:t>
            </a:r>
            <a:endParaRPr lang="zh-CN" altLang="zh-CN" sz="2400" b="1" kern="100" dirty="0">
              <a:latin typeface="宋体" panose="02010600030101010101" pitchFamily="2" charset="-122"/>
              <a:ea typeface="宋体" panose="02010600030101010101" pitchFamily="2" charset="-122"/>
            </a:endParaRPr>
          </a:p>
        </p:txBody>
      </p:sp>
      <p:sp>
        <p:nvSpPr>
          <p:cNvPr id="29" name="AutoShape 7"/>
          <p:cNvSpPr>
            <a:spLocks noChangeArrowheads="1"/>
          </p:cNvSpPr>
          <p:nvPr/>
        </p:nvSpPr>
        <p:spPr bwMode="auto">
          <a:xfrm>
            <a:off x="8755133" y="3346419"/>
            <a:ext cx="2209800" cy="1123712"/>
          </a:xfrm>
          <a:prstGeom prst="wedgeRoundRectCallout">
            <a:avLst>
              <a:gd name="adj1" fmla="val -108784"/>
              <a:gd name="adj2" fmla="val -84207"/>
              <a:gd name="adj3" fmla="val 16667"/>
            </a:avLst>
          </a:prstGeom>
          <a:solidFill>
            <a:srgbClr val="CCFFFF"/>
          </a:solidFill>
          <a:ln w="9525">
            <a:noFill/>
            <a:miter lim="800000"/>
          </a:ln>
          <a:effectLst>
            <a:outerShdw blurRad="50800" dist="38100" dir="2700000" algn="tl" rotWithShape="0">
              <a:prstClr val="black">
                <a:alpha val="40000"/>
              </a:prstClr>
            </a:outerShdw>
          </a:effectLst>
        </p:spPr>
        <p:txBody>
          <a:bodyPr wrap="squar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50000"/>
              </a:spcBef>
              <a:buFontTx/>
              <a:buNone/>
            </a:pPr>
            <a:r>
              <a:rPr lang="zh-CN" altLang="en-US" sz="2400" b="1" dirty="0">
                <a:solidFill>
                  <a:schemeClr val="tx1"/>
                </a:solidFill>
              </a:rPr>
              <a:t>正负相对</a:t>
            </a:r>
            <a:r>
              <a:rPr lang="en-US" altLang="zh-CN" sz="2400" b="1" dirty="0">
                <a:solidFill>
                  <a:schemeClr val="tx1"/>
                </a:solidFill>
              </a:rPr>
              <a:t>,</a:t>
            </a:r>
            <a:endParaRPr lang="en-US" altLang="zh-CN" sz="2400" b="1" dirty="0">
              <a:solidFill>
                <a:schemeClr val="tx1"/>
              </a:solidFill>
            </a:endParaRPr>
          </a:p>
          <a:p>
            <a:pPr algn="ctr">
              <a:spcBef>
                <a:spcPct val="50000"/>
              </a:spcBef>
              <a:buFontTx/>
              <a:buNone/>
            </a:pPr>
            <a:r>
              <a:rPr lang="zh-CN" altLang="en-US" sz="2400" b="1" dirty="0">
                <a:solidFill>
                  <a:schemeClr val="tx1"/>
                </a:solidFill>
              </a:rPr>
              <a:t>与全完</a:t>
            </a:r>
            <a:r>
              <a:rPr lang="zh-CN" altLang="en-US" sz="2400" b="1" dirty="0">
                <a:solidFill>
                  <a:schemeClr val="tx1"/>
                </a:solidFill>
                <a:latin typeface="Times New Roman" panose="02020603050405020304" pitchFamily="18" charset="0"/>
                <a:ea typeface="楷体_GB2312" panose="02010609030101010101" pitchFamily="49" charset="-122"/>
              </a:rPr>
              <a:t>。</a:t>
            </a:r>
            <a:endParaRPr lang="zh-CN" altLang="en-US" sz="2400" b="1" dirty="0">
              <a:solidFill>
                <a:schemeClr val="tx1"/>
              </a:solidFill>
              <a:latin typeface="Times New Roman" panose="02020603050405020304" pitchFamily="18" charset="0"/>
              <a:ea typeface="楷体_GB2312" panose="02010609030101010101" pitchFamily="49" charset="-122"/>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mc:AlternateContent xmlns:mc="http://schemas.openxmlformats.org/markup-compatibility/2006">
        <mc:Choice xmlns:a14="http://schemas.microsoft.com/office/drawing/2010/main" Requires="a14">
          <p:sp>
            <p:nvSpPr>
              <p:cNvPr id="11" name="文本框 10"/>
              <p:cNvSpPr txBox="1"/>
              <p:nvPr/>
            </p:nvSpPr>
            <p:spPr>
              <a:xfrm>
                <a:off x="4821468" y="516695"/>
                <a:ext cx="6292390" cy="1823641"/>
              </a:xfrm>
              <a:prstGeom prst="rect">
                <a:avLst/>
              </a:prstGeom>
              <a:noFill/>
            </p:spPr>
            <p:txBody>
              <a:bodyPr wrap="square">
                <a:spAutoFit/>
              </a:bodyPr>
              <a:lstStyle/>
              <a:p>
                <a:pPr>
                  <a:lnSpc>
                    <a:spcPct val="120000"/>
                  </a:lnSpc>
                </a:pP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在含有</a:t>
                </a:r>
                <a:r>
                  <a:rPr lang="zh-CN" altLang="zh-CN" sz="2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互反因子</a:t>
                </a: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（比如</a:t>
                </a:r>
                <a14:m>
                  <m:oMath xmlns:m="http://schemas.openxmlformats.org/officeDocument/2006/math">
                    <m:r>
                      <a:rPr lang="en-US" altLang="zh-CN" sz="2400" i="1">
                        <a:solidFill>
                          <a:srgbClr val="0000FF"/>
                        </a:solidFill>
                        <a:effectLst/>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acc>
                      <m:accPr>
                        <m:chr m:val="̅"/>
                        <m:ctrlPr>
                          <a:rPr lang="zh-CN" altLang="zh-CN" sz="2400" i="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solidFill>
                              <a:srgbClr val="0000FF"/>
                            </a:solidFill>
                            <a:effectLst/>
                            <a:latin typeface="Cambria Math" panose="02040503050406030204" pitchFamily="18" charset="0"/>
                            <a:ea typeface="宋体" panose="02010600030101010101" pitchFamily="2" charset="-122"/>
                            <a:cs typeface="Times New Roman" panose="02020603050405020304" pitchFamily="18" charset="0"/>
                          </a:rPr>
                          <m:t>𝐴</m:t>
                        </m:r>
                      </m:e>
                    </m:acc>
                  </m:oMath>
                </a14:m>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）的两个乘积项中，如果除去这两个互反因子外，</a:t>
                </a:r>
                <a:r>
                  <a:rPr lang="zh-CN" altLang="zh-CN" sz="2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其余因子</a:t>
                </a: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均为第</a:t>
                </a:r>
                <a:r>
                  <a:rPr lang="en-US" altLang="zh-CN" sz="2400" dirty="0">
                    <a:solidFill>
                      <a:srgbClr val="0000FF"/>
                    </a:solidFill>
                    <a:effectLst/>
                    <a:latin typeface="Times New Roman" panose="02020603050405020304" pitchFamily="18" charset="0"/>
                    <a:ea typeface="宋体" panose="02010600030101010101" pitchFamily="2" charset="-122"/>
                  </a:rPr>
                  <a:t>3</a:t>
                </a: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个乘积项的部分因子，则这个第</a:t>
                </a:r>
                <a:r>
                  <a:rPr lang="en-US" altLang="zh-CN" sz="2400" dirty="0">
                    <a:solidFill>
                      <a:srgbClr val="0000FF"/>
                    </a:solidFill>
                    <a:effectLst/>
                    <a:latin typeface="Times New Roman" panose="02020603050405020304" pitchFamily="18" charset="0"/>
                    <a:ea typeface="宋体" panose="02010600030101010101" pitchFamily="2" charset="-122"/>
                  </a:rPr>
                  <a:t>3</a:t>
                </a:r>
                <a:r>
                  <a:rPr lang="zh-CN" altLang="zh-CN" sz="2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项是多余的，可以消除</a:t>
                </a:r>
                <a:endParaRPr lang="zh-CN" altLang="en-US" sz="2400" dirty="0">
                  <a:solidFill>
                    <a:srgbClr val="0000FF"/>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4821468" y="516695"/>
                <a:ext cx="6292390" cy="1823641"/>
              </a:xfrm>
              <a:prstGeom prst="rect">
                <a:avLst/>
              </a:prstGeom>
              <a:blipFill rotWithShape="1">
                <a:blip r:embed="rId7"/>
                <a:stretch>
                  <a:fillRect l="-9" t="-24" r="1" b="2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15367"/>
                                        </p:tgtEl>
                                        <p:attrNameLst>
                                          <p:attrName>style.visibility</p:attrName>
                                        </p:attrNameLst>
                                      </p:cBhvr>
                                      <p:to>
                                        <p:strVal val="visible"/>
                                      </p:to>
                                    </p:set>
                                    <p:animEffect transition="in" filter="fade">
                                      <p:cBhvr>
                                        <p:cTn id="16" dur="1000"/>
                                        <p:tgtEl>
                                          <p:spTgt spid="15367"/>
                                        </p:tgtEl>
                                      </p:cBhvr>
                                    </p:animEffect>
                                    <p:anim calcmode="lin" valueType="num">
                                      <p:cBhvr>
                                        <p:cTn id="17" dur="1000" fill="hold"/>
                                        <p:tgtEl>
                                          <p:spTgt spid="15367"/>
                                        </p:tgtEl>
                                        <p:attrNameLst>
                                          <p:attrName>ppt_x</p:attrName>
                                        </p:attrNameLst>
                                      </p:cBhvr>
                                      <p:tavLst>
                                        <p:tav tm="0">
                                          <p:val>
                                            <p:strVal val="#ppt_x"/>
                                          </p:val>
                                        </p:tav>
                                        <p:tav tm="100000">
                                          <p:val>
                                            <p:strVal val="#ppt_x"/>
                                          </p:val>
                                        </p:tav>
                                      </p:tavLst>
                                    </p:anim>
                                    <p:anim calcmode="lin" valueType="num">
                                      <p:cBhvr>
                                        <p:cTn id="18" dur="1000" fill="hold"/>
                                        <p:tgtEl>
                                          <p:spTgt spid="15367"/>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arn(inHorizontal)">
                                      <p:cBhvr>
                                        <p:cTn id="42" dur="500"/>
                                        <p:tgtEl>
                                          <p:spTgt spid="2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autoUpdateAnimBg="0"/>
      <p:bldP spid="24" grpId="0"/>
      <p:bldP spid="29" grpId="0" animBg="1" autoUpdateAnimBg="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7538" y="1993900"/>
            <a:ext cx="4419983" cy="2365453"/>
          </a:xfrm>
          <a:prstGeom prst="rect">
            <a:avLst/>
          </a:prstGeom>
        </p:spPr>
      </p:pic>
      <p:sp>
        <p:nvSpPr>
          <p:cNvPr id="35" name="矩形 34"/>
          <p:cNvSpPr/>
          <p:nvPr/>
        </p:nvSpPr>
        <p:spPr>
          <a:xfrm>
            <a:off x="597600" y="2030400"/>
            <a:ext cx="2465740" cy="461665"/>
          </a:xfrm>
          <a:prstGeom prst="rect">
            <a:avLst/>
          </a:prstGeom>
        </p:spPr>
        <p:txBody>
          <a:bodyPr wrap="none">
            <a:spAutoFit/>
          </a:bodyPr>
          <a:lstStyle/>
          <a:p>
            <a:pPr indent="266700" algn="just">
              <a:spcBef>
                <a:spcPts val="600"/>
              </a:spcBef>
              <a:spcAft>
                <a:spcPts val="600"/>
              </a:spcAft>
            </a:pPr>
            <a:r>
              <a:rPr lang="zh-CN" altLang="en-US" sz="2400" b="1" kern="100" dirty="0">
                <a:ea typeface="宋体" panose="02010600030101010101" pitchFamily="2" charset="-122"/>
              </a:rPr>
              <a:t>（</a:t>
            </a:r>
            <a:r>
              <a:rPr lang="en-US" altLang="zh-CN" sz="2400" b="1" kern="100" dirty="0">
                <a:ea typeface="宋体" panose="02010600030101010101" pitchFamily="2" charset="-122"/>
              </a:rPr>
              <a:t>1</a:t>
            </a:r>
            <a:r>
              <a:rPr lang="zh-CN" altLang="en-US" sz="2400" b="1" kern="100" dirty="0">
                <a:ea typeface="宋体" panose="02010600030101010101" pitchFamily="2" charset="-122"/>
              </a:rPr>
              <a:t>）</a:t>
            </a:r>
            <a:r>
              <a:rPr lang="zh-CN" altLang="zh-CN" sz="2400" b="1" kern="100" dirty="0">
                <a:latin typeface="宋体" panose="02010600030101010101" pitchFamily="2" charset="-122"/>
                <a:ea typeface="宋体" panose="02010600030101010101" pitchFamily="2" charset="-122"/>
              </a:rPr>
              <a:t>常用公式</a:t>
            </a:r>
            <a:endParaRPr lang="zh-CN" altLang="zh-CN" sz="2400" b="1" kern="100" dirty="0">
              <a:latin typeface="宋体" panose="02010600030101010101" pitchFamily="2" charset="-122"/>
              <a:ea typeface="宋体" panose="02010600030101010101" pitchFamily="2" charset="-122"/>
            </a:endParaRPr>
          </a:p>
        </p:txBody>
      </p:sp>
      <p:sp>
        <p:nvSpPr>
          <p:cNvPr id="16386" name="Text Box 2"/>
          <p:cNvSpPr txBox="1">
            <a:spLocks noChangeArrowheads="1"/>
          </p:cNvSpPr>
          <p:nvPr/>
        </p:nvSpPr>
        <p:spPr bwMode="auto">
          <a:xfrm>
            <a:off x="3666978" y="1995489"/>
            <a:ext cx="14986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50000"/>
              </a:spcBef>
              <a:buFontTx/>
              <a:buNone/>
            </a:pPr>
            <a:r>
              <a:rPr lang="zh-CN" altLang="en-US" sz="2800" b="1" dirty="0">
                <a:solidFill>
                  <a:schemeClr val="tx1"/>
                </a:solidFill>
              </a:rPr>
              <a:t>例如：</a:t>
            </a:r>
            <a:endParaRPr lang="zh-CN" altLang="en-US" sz="2800" b="1" dirty="0">
              <a:solidFill>
                <a:schemeClr val="tx1"/>
              </a:solidFill>
            </a:endParaRPr>
          </a:p>
        </p:txBody>
      </p:sp>
      <p:grpSp>
        <p:nvGrpSpPr>
          <p:cNvPr id="2" name="Group 4"/>
          <p:cNvGrpSpPr/>
          <p:nvPr/>
        </p:nvGrpSpPr>
        <p:grpSpPr bwMode="auto">
          <a:xfrm>
            <a:off x="5114779" y="1995489"/>
            <a:ext cx="2938463" cy="1228725"/>
            <a:chOff x="0" y="0"/>
            <a:chExt cx="1908" cy="888"/>
          </a:xfrm>
        </p:grpSpPr>
        <p:sp>
          <p:nvSpPr>
            <p:cNvPr id="22555" name="Oval 5"/>
            <p:cNvSpPr>
              <a:spLocks noChangeArrowheads="1"/>
            </p:cNvSpPr>
            <p:nvPr/>
          </p:nvSpPr>
          <p:spPr bwMode="auto">
            <a:xfrm>
              <a:off x="216" y="420"/>
              <a:ext cx="1692" cy="468"/>
            </a:xfrm>
            <a:prstGeom prst="ellipse">
              <a:avLst/>
            </a:prstGeom>
            <a:noFill/>
            <a:ln w="38100">
              <a:solidFill>
                <a:srgbClr val="005286"/>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2556" name="Oval 6"/>
            <p:cNvSpPr>
              <a:spLocks noChangeArrowheads="1"/>
            </p:cNvSpPr>
            <p:nvPr/>
          </p:nvSpPr>
          <p:spPr bwMode="auto">
            <a:xfrm>
              <a:off x="0" y="0"/>
              <a:ext cx="1092" cy="456"/>
            </a:xfrm>
            <a:prstGeom prst="ellipse">
              <a:avLst/>
            </a:prstGeom>
            <a:noFill/>
            <a:ln w="38100">
              <a:solidFill>
                <a:srgbClr val="005286"/>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pSp>
      <p:grpSp>
        <p:nvGrpSpPr>
          <p:cNvPr id="3" name="Group 7"/>
          <p:cNvGrpSpPr/>
          <p:nvPr/>
        </p:nvGrpSpPr>
        <p:grpSpPr bwMode="auto">
          <a:xfrm>
            <a:off x="7326167" y="2687638"/>
            <a:ext cx="2200275" cy="1008062"/>
            <a:chOff x="0" y="0"/>
            <a:chExt cx="1428" cy="816"/>
          </a:xfrm>
        </p:grpSpPr>
        <p:sp>
          <p:nvSpPr>
            <p:cNvPr id="22553" name="Oval 8"/>
            <p:cNvSpPr>
              <a:spLocks noChangeArrowheads="1"/>
            </p:cNvSpPr>
            <p:nvPr/>
          </p:nvSpPr>
          <p:spPr bwMode="auto">
            <a:xfrm>
              <a:off x="0" y="0"/>
              <a:ext cx="1428" cy="432"/>
            </a:xfrm>
            <a:prstGeom prst="ellipse">
              <a:avLst/>
            </a:prstGeom>
            <a:noFill/>
            <a:ln w="38100">
              <a:solidFill>
                <a:srgbClr val="FEFF00"/>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2554" name="Oval 9"/>
            <p:cNvSpPr>
              <a:spLocks noChangeArrowheads="1"/>
            </p:cNvSpPr>
            <p:nvPr/>
          </p:nvSpPr>
          <p:spPr bwMode="auto">
            <a:xfrm>
              <a:off x="0" y="408"/>
              <a:ext cx="588" cy="408"/>
            </a:xfrm>
            <a:prstGeom prst="ellipse">
              <a:avLst/>
            </a:prstGeom>
            <a:noFill/>
            <a:ln w="38100">
              <a:solidFill>
                <a:srgbClr val="FEFF00"/>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pSp>
      <p:sp>
        <p:nvSpPr>
          <p:cNvPr id="16394" name="Text Box 11"/>
          <p:cNvSpPr txBox="1">
            <a:spLocks noChangeArrowheads="1"/>
          </p:cNvSpPr>
          <p:nvPr/>
        </p:nvSpPr>
        <p:spPr bwMode="auto">
          <a:xfrm>
            <a:off x="3743179" y="4459289"/>
            <a:ext cx="26677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800" b="1" dirty="0">
                <a:solidFill>
                  <a:schemeClr val="tx1"/>
                </a:solidFill>
                <a:latin typeface="+mn-ea"/>
                <a:ea typeface="+mn-ea"/>
              </a:rPr>
              <a:t>注</a:t>
            </a:r>
            <a:r>
              <a:rPr lang="en-US" altLang="zh-CN" sz="2800" b="1" dirty="0">
                <a:solidFill>
                  <a:schemeClr val="tx1"/>
                </a:solidFill>
                <a:latin typeface="+mn-ea"/>
                <a:ea typeface="+mn-ea"/>
              </a:rPr>
              <a:t>.   </a:t>
            </a:r>
            <a:r>
              <a:rPr lang="en-US" altLang="zh-CN" sz="2400" b="1" dirty="0">
                <a:solidFill>
                  <a:schemeClr val="tx1"/>
                </a:solidFill>
                <a:latin typeface="Times New Roman" panose="02020603050405020304" pitchFamily="18" charset="0"/>
                <a:ea typeface="楷体_GB2312" panose="02010609030101010101" pitchFamily="49" charset="-122"/>
              </a:rPr>
              <a:t>A+B=A+C</a:t>
            </a:r>
            <a:endParaRPr lang="en-US" altLang="zh-CN" sz="2400" b="1" dirty="0">
              <a:solidFill>
                <a:schemeClr val="tx1"/>
              </a:solidFill>
              <a:latin typeface="Times New Roman" panose="02020603050405020304" pitchFamily="18" charset="0"/>
              <a:ea typeface="楷体_GB2312" panose="02010609030101010101" pitchFamily="49" charset="-122"/>
            </a:endParaRPr>
          </a:p>
        </p:txBody>
      </p:sp>
      <p:sp>
        <p:nvSpPr>
          <p:cNvPr id="16395" name="Text Box 12"/>
          <p:cNvSpPr txBox="1">
            <a:spLocks noChangeArrowheads="1"/>
          </p:cNvSpPr>
          <p:nvPr/>
        </p:nvSpPr>
        <p:spPr bwMode="auto">
          <a:xfrm>
            <a:off x="7172179" y="4438964"/>
            <a:ext cx="881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Times New Roman" panose="02020603050405020304" pitchFamily="18" charset="0"/>
                <a:ea typeface="楷体_GB2312" panose="02010609030101010101" pitchFamily="49" charset="-122"/>
              </a:rPr>
              <a:t>B=C</a:t>
            </a:r>
            <a:endParaRPr lang="en-US" altLang="zh-CN" sz="2400" b="1" dirty="0">
              <a:solidFill>
                <a:schemeClr val="tx1"/>
              </a:solidFill>
              <a:latin typeface="Times New Roman" panose="02020603050405020304" pitchFamily="18" charset="0"/>
              <a:ea typeface="楷体_GB2312" panose="02010609030101010101" pitchFamily="49" charset="-122"/>
            </a:endParaRPr>
          </a:p>
        </p:txBody>
      </p:sp>
      <p:sp>
        <p:nvSpPr>
          <p:cNvPr id="16396" name="AutoShape 13"/>
          <p:cNvSpPr>
            <a:spLocks noChangeArrowheads="1"/>
          </p:cNvSpPr>
          <p:nvPr/>
        </p:nvSpPr>
        <p:spPr bwMode="auto">
          <a:xfrm>
            <a:off x="6600679" y="4509148"/>
            <a:ext cx="533400" cy="457200"/>
          </a:xfrm>
          <a:prstGeom prst="rightArrow">
            <a:avLst>
              <a:gd name="adj1" fmla="val 50000"/>
              <a:gd name="adj2" fmla="val 29167"/>
            </a:avLst>
          </a:prstGeom>
          <a:solidFill>
            <a:srgbClr val="85DEE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grpSp>
        <p:nvGrpSpPr>
          <p:cNvPr id="4" name="Group 14"/>
          <p:cNvGrpSpPr/>
          <p:nvPr/>
        </p:nvGrpSpPr>
        <p:grpSpPr bwMode="auto">
          <a:xfrm>
            <a:off x="6677597" y="4357688"/>
            <a:ext cx="304800" cy="762000"/>
            <a:chOff x="0" y="0"/>
            <a:chExt cx="192" cy="480"/>
          </a:xfrm>
        </p:grpSpPr>
        <p:sp>
          <p:nvSpPr>
            <p:cNvPr id="22551" name="Line 15"/>
            <p:cNvSpPr>
              <a:spLocks noChangeShapeType="1"/>
            </p:cNvSpPr>
            <p:nvPr/>
          </p:nvSpPr>
          <p:spPr bwMode="auto">
            <a:xfrm flipH="1">
              <a:off x="0" y="0"/>
              <a:ext cx="192" cy="480"/>
            </a:xfrm>
            <a:prstGeom prst="line">
              <a:avLst/>
            </a:prstGeom>
            <a:noFill/>
            <a:ln w="38100">
              <a:solidFill>
                <a:srgbClr val="005286"/>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552" name="Line 16"/>
            <p:cNvSpPr>
              <a:spLocks noChangeShapeType="1"/>
            </p:cNvSpPr>
            <p:nvPr/>
          </p:nvSpPr>
          <p:spPr bwMode="auto">
            <a:xfrm>
              <a:off x="0" y="0"/>
              <a:ext cx="192" cy="480"/>
            </a:xfrm>
            <a:prstGeom prst="line">
              <a:avLst/>
            </a:prstGeom>
            <a:noFill/>
            <a:ln w="38100">
              <a:solidFill>
                <a:srgbClr val="005286"/>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6400" name="Text Box 17"/>
          <p:cNvSpPr txBox="1">
            <a:spLocks noChangeArrowheads="1"/>
          </p:cNvSpPr>
          <p:nvPr/>
        </p:nvSpPr>
        <p:spPr bwMode="auto">
          <a:xfrm>
            <a:off x="3743178" y="5576889"/>
            <a:ext cx="2318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800" b="1" dirty="0">
                <a:solidFill>
                  <a:schemeClr val="tx1"/>
                </a:solidFill>
              </a:rPr>
              <a:t>注</a:t>
            </a:r>
            <a:r>
              <a:rPr lang="en-US" altLang="zh-CN" sz="2800" b="1" dirty="0">
                <a:solidFill>
                  <a:schemeClr val="tx1"/>
                </a:solidFill>
              </a:rPr>
              <a:t>.   </a:t>
            </a:r>
            <a:r>
              <a:rPr lang="en-US" altLang="zh-CN" sz="2400" b="1" dirty="0">
                <a:solidFill>
                  <a:schemeClr val="tx1"/>
                </a:solidFill>
                <a:latin typeface="Times New Roman" panose="02020603050405020304" pitchFamily="18" charset="0"/>
                <a:ea typeface="楷体_GB2312" panose="02010609030101010101" pitchFamily="49" charset="-122"/>
              </a:rPr>
              <a:t>AB=AC</a:t>
            </a:r>
            <a:endParaRPr lang="en-US" altLang="zh-CN" sz="2400" b="1" dirty="0">
              <a:solidFill>
                <a:schemeClr val="tx1"/>
              </a:solidFill>
              <a:latin typeface="Times New Roman" panose="02020603050405020304" pitchFamily="18" charset="0"/>
              <a:ea typeface="楷体_GB2312" panose="02010609030101010101" pitchFamily="49" charset="-122"/>
            </a:endParaRPr>
          </a:p>
        </p:txBody>
      </p:sp>
      <p:sp>
        <p:nvSpPr>
          <p:cNvPr id="16401" name="Text Box 18"/>
          <p:cNvSpPr txBox="1">
            <a:spLocks noChangeArrowheads="1"/>
          </p:cNvSpPr>
          <p:nvPr/>
        </p:nvSpPr>
        <p:spPr bwMode="auto">
          <a:xfrm>
            <a:off x="7095979" y="5576888"/>
            <a:ext cx="881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Times New Roman" panose="02020603050405020304" pitchFamily="18" charset="0"/>
                <a:ea typeface="楷体_GB2312" panose="02010609030101010101" pitchFamily="49" charset="-122"/>
              </a:rPr>
              <a:t>B=C</a:t>
            </a:r>
            <a:endParaRPr lang="en-US" altLang="zh-CN" sz="2400" b="1" dirty="0">
              <a:solidFill>
                <a:schemeClr val="tx1"/>
              </a:solidFill>
              <a:latin typeface="Times New Roman" panose="02020603050405020304" pitchFamily="18" charset="0"/>
              <a:ea typeface="楷体_GB2312" panose="02010609030101010101" pitchFamily="49" charset="-122"/>
            </a:endParaRPr>
          </a:p>
        </p:txBody>
      </p:sp>
      <p:sp>
        <p:nvSpPr>
          <p:cNvPr id="16402" name="AutoShape 19"/>
          <p:cNvSpPr>
            <a:spLocks noChangeArrowheads="1"/>
          </p:cNvSpPr>
          <p:nvPr/>
        </p:nvSpPr>
        <p:spPr bwMode="auto">
          <a:xfrm>
            <a:off x="6486378" y="5653088"/>
            <a:ext cx="533400" cy="457200"/>
          </a:xfrm>
          <a:prstGeom prst="rightArrow">
            <a:avLst>
              <a:gd name="adj1" fmla="val 50000"/>
              <a:gd name="adj2" fmla="val 29167"/>
            </a:avLst>
          </a:prstGeom>
          <a:solidFill>
            <a:srgbClr val="85DEE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grpSp>
        <p:nvGrpSpPr>
          <p:cNvPr id="5" name="Group 20"/>
          <p:cNvGrpSpPr/>
          <p:nvPr/>
        </p:nvGrpSpPr>
        <p:grpSpPr bwMode="auto">
          <a:xfrm>
            <a:off x="6486378" y="5500688"/>
            <a:ext cx="304800" cy="762000"/>
            <a:chOff x="0" y="0"/>
            <a:chExt cx="192" cy="480"/>
          </a:xfrm>
        </p:grpSpPr>
        <p:sp>
          <p:nvSpPr>
            <p:cNvPr id="22549" name="Line 21"/>
            <p:cNvSpPr>
              <a:spLocks noChangeShapeType="1"/>
            </p:cNvSpPr>
            <p:nvPr/>
          </p:nvSpPr>
          <p:spPr bwMode="auto">
            <a:xfrm flipH="1">
              <a:off x="0" y="0"/>
              <a:ext cx="192" cy="480"/>
            </a:xfrm>
            <a:prstGeom prst="line">
              <a:avLst/>
            </a:prstGeom>
            <a:noFill/>
            <a:ln w="38100">
              <a:solidFill>
                <a:srgbClr val="005286"/>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550" name="Line 22"/>
            <p:cNvSpPr>
              <a:spLocks noChangeShapeType="1"/>
            </p:cNvSpPr>
            <p:nvPr/>
          </p:nvSpPr>
          <p:spPr bwMode="auto">
            <a:xfrm>
              <a:off x="0" y="0"/>
              <a:ext cx="192" cy="480"/>
            </a:xfrm>
            <a:prstGeom prst="line">
              <a:avLst/>
            </a:prstGeom>
            <a:noFill/>
            <a:ln w="38100">
              <a:solidFill>
                <a:srgbClr val="005286"/>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6406" name="Text Box 23"/>
          <p:cNvSpPr txBox="1">
            <a:spLocks noChangeArrowheads="1"/>
          </p:cNvSpPr>
          <p:nvPr/>
        </p:nvSpPr>
        <p:spPr bwMode="auto">
          <a:xfrm>
            <a:off x="8162778" y="4433888"/>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800" b="1" dirty="0">
                <a:solidFill>
                  <a:schemeClr val="tx1"/>
                </a:solidFill>
                <a:latin typeface="+mn-ea"/>
                <a:ea typeface="+mn-ea"/>
              </a:rPr>
              <a:t>逻辑加与代数加不同</a:t>
            </a:r>
            <a:endParaRPr lang="zh-CN" altLang="en-US" sz="2800" b="1" dirty="0">
              <a:solidFill>
                <a:schemeClr val="tx1"/>
              </a:solidFill>
              <a:latin typeface="+mn-ea"/>
              <a:ea typeface="+mn-ea"/>
            </a:endParaRPr>
          </a:p>
        </p:txBody>
      </p:sp>
      <p:sp>
        <p:nvSpPr>
          <p:cNvPr id="16407" name="Text Box 24"/>
          <p:cNvSpPr txBox="1">
            <a:spLocks noChangeArrowheads="1"/>
          </p:cNvSpPr>
          <p:nvPr/>
        </p:nvSpPr>
        <p:spPr bwMode="auto">
          <a:xfrm>
            <a:off x="8162779" y="4967288"/>
            <a:ext cx="26388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spcBef>
                <a:spcPct val="0"/>
              </a:spcBef>
              <a:buFontTx/>
              <a:buNone/>
              <a:defRPr sz="2800" b="1">
                <a:latin typeface="+mn-ea"/>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t>如</a:t>
            </a:r>
            <a:r>
              <a:rPr lang="en-US" altLang="zh-CN" dirty="0">
                <a:latin typeface="+mj-lt"/>
              </a:rPr>
              <a:t>A=B=1</a:t>
            </a:r>
            <a:r>
              <a:rPr lang="zh-CN" altLang="en-US" dirty="0">
                <a:latin typeface="+mj-lt"/>
              </a:rPr>
              <a:t>，</a:t>
            </a:r>
            <a:r>
              <a:rPr lang="en-US" altLang="zh-CN" dirty="0">
                <a:latin typeface="+mj-lt"/>
              </a:rPr>
              <a:t>C=0</a:t>
            </a:r>
            <a:endParaRPr lang="en-US" altLang="zh-CN" dirty="0">
              <a:latin typeface="+mj-lt"/>
            </a:endParaRPr>
          </a:p>
        </p:txBody>
      </p:sp>
      <p:sp>
        <p:nvSpPr>
          <p:cNvPr id="16408" name="Text Box 25"/>
          <p:cNvSpPr txBox="1">
            <a:spLocks noChangeArrowheads="1"/>
          </p:cNvSpPr>
          <p:nvPr/>
        </p:nvSpPr>
        <p:spPr bwMode="auto">
          <a:xfrm>
            <a:off x="8162778" y="5576888"/>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spcBef>
                <a:spcPct val="0"/>
              </a:spcBef>
              <a:buFontTx/>
              <a:buNone/>
              <a:defRPr sz="2800" b="1">
                <a:latin typeface="+mn-ea"/>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t>逻辑乘与代数乘不同</a:t>
            </a:r>
            <a:endParaRPr lang="zh-CN" altLang="en-US" dirty="0"/>
          </a:p>
        </p:txBody>
      </p:sp>
      <p:sp>
        <p:nvSpPr>
          <p:cNvPr id="16409" name="Text Box 26"/>
          <p:cNvSpPr txBox="1">
            <a:spLocks noChangeArrowheads="1"/>
          </p:cNvSpPr>
          <p:nvPr/>
        </p:nvSpPr>
        <p:spPr bwMode="auto">
          <a:xfrm>
            <a:off x="8162779" y="6110288"/>
            <a:ext cx="26388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spcBef>
                <a:spcPct val="0"/>
              </a:spcBef>
              <a:buFontTx/>
              <a:buNone/>
              <a:defRPr sz="2800" b="1">
                <a:latin typeface="+mn-ea"/>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t>如</a:t>
            </a:r>
            <a:r>
              <a:rPr lang="en-US" altLang="zh-CN" dirty="0">
                <a:latin typeface="+mj-lt"/>
              </a:rPr>
              <a:t>A=C=0</a:t>
            </a:r>
            <a:r>
              <a:rPr lang="zh-CN" altLang="en-US" dirty="0">
                <a:latin typeface="+mj-lt"/>
              </a:rPr>
              <a:t>，</a:t>
            </a:r>
            <a:r>
              <a:rPr lang="en-US" altLang="zh-CN" dirty="0">
                <a:latin typeface="+mj-lt"/>
              </a:rPr>
              <a:t>B=1</a:t>
            </a:r>
            <a:endParaRPr lang="en-US" altLang="zh-CN" dirty="0">
              <a:latin typeface="+mj-lt"/>
            </a:endParaRPr>
          </a:p>
        </p:txBody>
      </p:sp>
      <p:sp>
        <p:nvSpPr>
          <p:cNvPr id="32" name="PA-圆角矩形 1"/>
          <p:cNvSpPr/>
          <p:nvPr>
            <p:custDataLst>
              <p:tags r:id="rId3"/>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4"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4. </a:t>
            </a:r>
            <a:r>
              <a:rPr lang="zh-CN" altLang="en-US" dirty="0"/>
              <a:t>若干常用公式</a:t>
            </a:r>
            <a:endParaRPr lang="zh-CN" altLang="en-US" dirty="0"/>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6394"/>
                                        </p:tgtEl>
                                        <p:attrNameLst>
                                          <p:attrName>style.visibility</p:attrName>
                                        </p:attrNameLst>
                                      </p:cBhvr>
                                      <p:to>
                                        <p:strVal val="visible"/>
                                      </p:to>
                                    </p:set>
                                    <p:anim calcmode="lin" valueType="num">
                                      <p:cBhvr additive="base">
                                        <p:cTn id="29" dur="500" fill="hold"/>
                                        <p:tgtEl>
                                          <p:spTgt spid="16394"/>
                                        </p:tgtEl>
                                        <p:attrNameLst>
                                          <p:attrName>ppt_x</p:attrName>
                                        </p:attrNameLst>
                                      </p:cBhvr>
                                      <p:tavLst>
                                        <p:tav tm="0">
                                          <p:val>
                                            <p:strVal val="0-#ppt_w/2"/>
                                          </p:val>
                                        </p:tav>
                                        <p:tav tm="100000">
                                          <p:val>
                                            <p:strVal val="#ppt_x"/>
                                          </p:val>
                                        </p:tav>
                                      </p:tavLst>
                                    </p:anim>
                                    <p:anim calcmode="lin" valueType="num">
                                      <p:cBhvr additive="base">
                                        <p:cTn id="30" dur="500" fill="hold"/>
                                        <p:tgtEl>
                                          <p:spTgt spid="1639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6396"/>
                                        </p:tgtEl>
                                        <p:attrNameLst>
                                          <p:attrName>style.visibility</p:attrName>
                                        </p:attrNameLst>
                                      </p:cBhvr>
                                      <p:to>
                                        <p:strVal val="visible"/>
                                      </p:to>
                                    </p:set>
                                  </p:childTnLst>
                                </p:cTn>
                              </p:par>
                              <p:par>
                                <p:cTn id="35" presetID="2" presetClass="entr" presetSubtype="2" fill="hold" grpId="0" nodeType="withEffect">
                                  <p:stCondLst>
                                    <p:cond delay="0"/>
                                  </p:stCondLst>
                                  <p:childTnLst>
                                    <p:set>
                                      <p:cBhvr>
                                        <p:cTn id="36" dur="1" fill="hold">
                                          <p:stCondLst>
                                            <p:cond delay="0"/>
                                          </p:stCondLst>
                                        </p:cTn>
                                        <p:tgtEl>
                                          <p:spTgt spid="16395"/>
                                        </p:tgtEl>
                                        <p:attrNameLst>
                                          <p:attrName>style.visibility</p:attrName>
                                        </p:attrNameLst>
                                      </p:cBhvr>
                                      <p:to>
                                        <p:strVal val="visible"/>
                                      </p:to>
                                    </p:set>
                                    <p:anim calcmode="lin" valueType="num">
                                      <p:cBhvr additive="base">
                                        <p:cTn id="37" dur="500" fill="hold"/>
                                        <p:tgtEl>
                                          <p:spTgt spid="16395"/>
                                        </p:tgtEl>
                                        <p:attrNameLst>
                                          <p:attrName>ppt_x</p:attrName>
                                        </p:attrNameLst>
                                      </p:cBhvr>
                                      <p:tavLst>
                                        <p:tav tm="0">
                                          <p:val>
                                            <p:strVal val="1+#ppt_w/2"/>
                                          </p:val>
                                        </p:tav>
                                        <p:tav tm="100000">
                                          <p:val>
                                            <p:strVal val="#ppt_x"/>
                                          </p:val>
                                        </p:tav>
                                      </p:tavLst>
                                    </p:anim>
                                    <p:anim calcmode="lin" valueType="num">
                                      <p:cBhvr additive="base">
                                        <p:cTn id="38" dur="500" fill="hold"/>
                                        <p:tgtEl>
                                          <p:spTgt spid="16395"/>
                                        </p:tgtEl>
                                        <p:attrNameLst>
                                          <p:attrName>ppt_y</p:attrName>
                                        </p:attrNameLst>
                                      </p:cBhvr>
                                      <p:tavLst>
                                        <p:tav tm="0">
                                          <p:val>
                                            <p:strVal val="#ppt_y"/>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6406"/>
                                        </p:tgtEl>
                                        <p:attrNameLst>
                                          <p:attrName>style.visibility</p:attrName>
                                        </p:attrNameLst>
                                      </p:cBhvr>
                                      <p:to>
                                        <p:strVal val="visible"/>
                                      </p:to>
                                    </p:set>
                                    <p:anim calcmode="lin" valueType="num">
                                      <p:cBhvr additive="base">
                                        <p:cTn id="47" dur="500" fill="hold"/>
                                        <p:tgtEl>
                                          <p:spTgt spid="16406"/>
                                        </p:tgtEl>
                                        <p:attrNameLst>
                                          <p:attrName>ppt_x</p:attrName>
                                        </p:attrNameLst>
                                      </p:cBhvr>
                                      <p:tavLst>
                                        <p:tav tm="0">
                                          <p:val>
                                            <p:strVal val="1+#ppt_w/2"/>
                                          </p:val>
                                        </p:tav>
                                        <p:tav tm="100000">
                                          <p:val>
                                            <p:strVal val="#ppt_x"/>
                                          </p:val>
                                        </p:tav>
                                      </p:tavLst>
                                    </p:anim>
                                    <p:anim calcmode="lin" valueType="num">
                                      <p:cBhvr additive="base">
                                        <p:cTn id="48" dur="500" fill="hold"/>
                                        <p:tgtEl>
                                          <p:spTgt spid="16406"/>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2" presetClass="entr" presetSubtype="2" fill="hold" grpId="0" nodeType="afterEffect">
                                  <p:stCondLst>
                                    <p:cond delay="0"/>
                                  </p:stCondLst>
                                  <p:childTnLst>
                                    <p:set>
                                      <p:cBhvr>
                                        <p:cTn id="51" dur="1" fill="hold">
                                          <p:stCondLst>
                                            <p:cond delay="0"/>
                                          </p:stCondLst>
                                        </p:cTn>
                                        <p:tgtEl>
                                          <p:spTgt spid="16407"/>
                                        </p:tgtEl>
                                        <p:attrNameLst>
                                          <p:attrName>style.visibility</p:attrName>
                                        </p:attrNameLst>
                                      </p:cBhvr>
                                      <p:to>
                                        <p:strVal val="visible"/>
                                      </p:to>
                                    </p:set>
                                    <p:anim calcmode="lin" valueType="num">
                                      <p:cBhvr additive="base">
                                        <p:cTn id="52" dur="500" fill="hold"/>
                                        <p:tgtEl>
                                          <p:spTgt spid="16407"/>
                                        </p:tgtEl>
                                        <p:attrNameLst>
                                          <p:attrName>ppt_x</p:attrName>
                                        </p:attrNameLst>
                                      </p:cBhvr>
                                      <p:tavLst>
                                        <p:tav tm="0">
                                          <p:val>
                                            <p:strVal val="1+#ppt_w/2"/>
                                          </p:val>
                                        </p:tav>
                                        <p:tav tm="100000">
                                          <p:val>
                                            <p:strVal val="#ppt_x"/>
                                          </p:val>
                                        </p:tav>
                                      </p:tavLst>
                                    </p:anim>
                                    <p:anim calcmode="lin" valueType="num">
                                      <p:cBhvr additive="base">
                                        <p:cTn id="53" dur="500" fill="hold"/>
                                        <p:tgtEl>
                                          <p:spTgt spid="16407"/>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16400"/>
                                        </p:tgtEl>
                                        <p:attrNameLst>
                                          <p:attrName>style.visibility</p:attrName>
                                        </p:attrNameLst>
                                      </p:cBhvr>
                                      <p:to>
                                        <p:strVal val="visible"/>
                                      </p:to>
                                    </p:set>
                                    <p:anim calcmode="lin" valueType="num">
                                      <p:cBhvr additive="base">
                                        <p:cTn id="58" dur="500" fill="hold"/>
                                        <p:tgtEl>
                                          <p:spTgt spid="16400"/>
                                        </p:tgtEl>
                                        <p:attrNameLst>
                                          <p:attrName>ppt_x</p:attrName>
                                        </p:attrNameLst>
                                      </p:cBhvr>
                                      <p:tavLst>
                                        <p:tav tm="0">
                                          <p:val>
                                            <p:strVal val="0-#ppt_w/2"/>
                                          </p:val>
                                        </p:tav>
                                        <p:tav tm="100000">
                                          <p:val>
                                            <p:strVal val="#ppt_x"/>
                                          </p:val>
                                        </p:tav>
                                      </p:tavLst>
                                    </p:anim>
                                    <p:anim calcmode="lin" valueType="num">
                                      <p:cBhvr additive="base">
                                        <p:cTn id="59" dur="500" fill="hold"/>
                                        <p:tgtEl>
                                          <p:spTgt spid="16400"/>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6402"/>
                                        </p:tgtEl>
                                        <p:attrNameLst>
                                          <p:attrName>style.visibility</p:attrName>
                                        </p:attrNameLst>
                                      </p:cBhvr>
                                      <p:to>
                                        <p:strVal val="visible"/>
                                      </p:to>
                                    </p:set>
                                  </p:childTnLst>
                                </p:cTn>
                              </p:par>
                              <p:par>
                                <p:cTn id="64" presetID="2" presetClass="entr" presetSubtype="2" fill="hold" grpId="0" nodeType="withEffect">
                                  <p:stCondLst>
                                    <p:cond delay="0"/>
                                  </p:stCondLst>
                                  <p:childTnLst>
                                    <p:set>
                                      <p:cBhvr>
                                        <p:cTn id="65" dur="1" fill="hold">
                                          <p:stCondLst>
                                            <p:cond delay="0"/>
                                          </p:stCondLst>
                                        </p:cTn>
                                        <p:tgtEl>
                                          <p:spTgt spid="16401"/>
                                        </p:tgtEl>
                                        <p:attrNameLst>
                                          <p:attrName>style.visibility</p:attrName>
                                        </p:attrNameLst>
                                      </p:cBhvr>
                                      <p:to>
                                        <p:strVal val="visible"/>
                                      </p:to>
                                    </p:set>
                                    <p:anim calcmode="lin" valueType="num">
                                      <p:cBhvr additive="base">
                                        <p:cTn id="66" dur="500" fill="hold"/>
                                        <p:tgtEl>
                                          <p:spTgt spid="16401"/>
                                        </p:tgtEl>
                                        <p:attrNameLst>
                                          <p:attrName>ppt_x</p:attrName>
                                        </p:attrNameLst>
                                      </p:cBhvr>
                                      <p:tavLst>
                                        <p:tav tm="0">
                                          <p:val>
                                            <p:strVal val="1+#ppt_w/2"/>
                                          </p:val>
                                        </p:tav>
                                        <p:tav tm="100000">
                                          <p:val>
                                            <p:strVal val="#ppt_x"/>
                                          </p:val>
                                        </p:tav>
                                      </p:tavLst>
                                    </p:anim>
                                    <p:anim calcmode="lin" valueType="num">
                                      <p:cBhvr additive="base">
                                        <p:cTn id="67" dur="500" fill="hold"/>
                                        <p:tgtEl>
                                          <p:spTgt spid="16401"/>
                                        </p:tgtEl>
                                        <p:attrNameLst>
                                          <p:attrName>ppt_y</p:attrName>
                                        </p:attrNameLst>
                                      </p:cBhvr>
                                      <p:tavLst>
                                        <p:tav tm="0">
                                          <p:val>
                                            <p:strVal val="#ppt_y"/>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500" fill="hold"/>
                                        <p:tgtEl>
                                          <p:spTgt spid="5"/>
                                        </p:tgtEl>
                                        <p:attrNameLst>
                                          <p:attrName>ppt_x</p:attrName>
                                        </p:attrNameLst>
                                      </p:cBhvr>
                                      <p:tavLst>
                                        <p:tav tm="0">
                                          <p:val>
                                            <p:strVal val="#ppt_x"/>
                                          </p:val>
                                        </p:tav>
                                        <p:tav tm="100000">
                                          <p:val>
                                            <p:strVal val="#ppt_x"/>
                                          </p:val>
                                        </p:tav>
                                      </p:tavLst>
                                    </p:anim>
                                    <p:anim calcmode="lin" valueType="num">
                                      <p:cBhvr additive="base">
                                        <p:cTn id="7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16408"/>
                                        </p:tgtEl>
                                        <p:attrNameLst>
                                          <p:attrName>style.visibility</p:attrName>
                                        </p:attrNameLst>
                                      </p:cBhvr>
                                      <p:to>
                                        <p:strVal val="visible"/>
                                      </p:to>
                                    </p:set>
                                    <p:anim calcmode="lin" valueType="num">
                                      <p:cBhvr additive="base">
                                        <p:cTn id="76" dur="500" fill="hold"/>
                                        <p:tgtEl>
                                          <p:spTgt spid="16408"/>
                                        </p:tgtEl>
                                        <p:attrNameLst>
                                          <p:attrName>ppt_x</p:attrName>
                                        </p:attrNameLst>
                                      </p:cBhvr>
                                      <p:tavLst>
                                        <p:tav tm="0">
                                          <p:val>
                                            <p:strVal val="1+#ppt_w/2"/>
                                          </p:val>
                                        </p:tav>
                                        <p:tav tm="100000">
                                          <p:val>
                                            <p:strVal val="#ppt_x"/>
                                          </p:val>
                                        </p:tav>
                                      </p:tavLst>
                                    </p:anim>
                                    <p:anim calcmode="lin" valueType="num">
                                      <p:cBhvr additive="base">
                                        <p:cTn id="77" dur="500" fill="hold"/>
                                        <p:tgtEl>
                                          <p:spTgt spid="16408"/>
                                        </p:tgtEl>
                                        <p:attrNameLst>
                                          <p:attrName>ppt_y</p:attrName>
                                        </p:attrNameLst>
                                      </p:cBhvr>
                                      <p:tavLst>
                                        <p:tav tm="0">
                                          <p:val>
                                            <p:strVal val="#ppt_y"/>
                                          </p:val>
                                        </p:tav>
                                        <p:tav tm="100000">
                                          <p:val>
                                            <p:strVal val="#ppt_y"/>
                                          </p:val>
                                        </p:tav>
                                      </p:tavLst>
                                    </p:anim>
                                  </p:childTnLst>
                                </p:cTn>
                              </p:par>
                            </p:childTnLst>
                          </p:cTn>
                        </p:par>
                        <p:par>
                          <p:cTn id="78" fill="hold">
                            <p:stCondLst>
                              <p:cond delay="500"/>
                            </p:stCondLst>
                            <p:childTnLst>
                              <p:par>
                                <p:cTn id="79" presetID="2" presetClass="entr" presetSubtype="2" fill="hold" grpId="0" nodeType="afterEffect">
                                  <p:stCondLst>
                                    <p:cond delay="0"/>
                                  </p:stCondLst>
                                  <p:childTnLst>
                                    <p:set>
                                      <p:cBhvr>
                                        <p:cTn id="80" dur="1" fill="hold">
                                          <p:stCondLst>
                                            <p:cond delay="0"/>
                                          </p:stCondLst>
                                        </p:cTn>
                                        <p:tgtEl>
                                          <p:spTgt spid="16409"/>
                                        </p:tgtEl>
                                        <p:attrNameLst>
                                          <p:attrName>style.visibility</p:attrName>
                                        </p:attrNameLst>
                                      </p:cBhvr>
                                      <p:to>
                                        <p:strVal val="visible"/>
                                      </p:to>
                                    </p:set>
                                    <p:anim calcmode="lin" valueType="num">
                                      <p:cBhvr additive="base">
                                        <p:cTn id="81" dur="500" fill="hold"/>
                                        <p:tgtEl>
                                          <p:spTgt spid="16409"/>
                                        </p:tgtEl>
                                        <p:attrNameLst>
                                          <p:attrName>ppt_x</p:attrName>
                                        </p:attrNameLst>
                                      </p:cBhvr>
                                      <p:tavLst>
                                        <p:tav tm="0">
                                          <p:val>
                                            <p:strVal val="1+#ppt_w/2"/>
                                          </p:val>
                                        </p:tav>
                                        <p:tav tm="100000">
                                          <p:val>
                                            <p:strVal val="#ppt_x"/>
                                          </p:val>
                                        </p:tav>
                                      </p:tavLst>
                                    </p:anim>
                                    <p:anim calcmode="lin" valueType="num">
                                      <p:cBhvr additive="base">
                                        <p:cTn id="82" dur="500" fill="hold"/>
                                        <p:tgtEl>
                                          <p:spTgt spid="164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94" grpId="0" autoUpdateAnimBg="0"/>
      <p:bldP spid="16395" grpId="0" autoUpdateAnimBg="0"/>
      <p:bldP spid="16396" grpId="0" animBg="1" autoUpdateAnimBg="0"/>
      <p:bldP spid="16400" grpId="0" autoUpdateAnimBg="0"/>
      <p:bldP spid="16401" grpId="0" autoUpdateAnimBg="0"/>
      <p:bldP spid="16402" grpId="0" animBg="1" autoUpdateAnimBg="0"/>
      <p:bldP spid="16406" grpId="0" autoUpdateAnimBg="0"/>
      <p:bldP spid="16407" grpId="0" autoUpdateAnimBg="0"/>
      <p:bldP spid="16408" grpId="0" autoUpdateAnimBg="0"/>
      <p:bldP spid="1640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517" y="2133634"/>
            <a:ext cx="6882981" cy="4237087"/>
          </a:xfrm>
          <a:prstGeom prst="rect">
            <a:avLst/>
          </a:prstGeom>
        </p:spPr>
      </p:pic>
      <p:sp>
        <p:nvSpPr>
          <p:cNvPr id="7" name="PA-圆角矩形 1"/>
          <p:cNvSpPr/>
          <p:nvPr>
            <p:custDataLst>
              <p:tags r:id="rId3"/>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逻辑代数的运算规则</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0"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4. </a:t>
            </a:r>
            <a:r>
              <a:rPr lang="zh-CN" altLang="en-US" dirty="0"/>
              <a:t>若干常用公式</a:t>
            </a:r>
            <a:endParaRPr lang="zh-CN" altLang="en-US" dirty="0"/>
          </a:p>
        </p:txBody>
      </p:sp>
      <p:sp>
        <p:nvSpPr>
          <p:cNvPr id="11" name="矩形 10"/>
          <p:cNvSpPr/>
          <p:nvPr/>
        </p:nvSpPr>
        <p:spPr>
          <a:xfrm>
            <a:off x="160983" y="2076505"/>
            <a:ext cx="3393878" cy="461665"/>
          </a:xfrm>
          <a:prstGeom prst="rect">
            <a:avLst/>
          </a:prstGeom>
        </p:spPr>
        <p:txBody>
          <a:bodyPr wrap="none">
            <a:spAutoFit/>
          </a:bodyPr>
          <a:lstStyle/>
          <a:p>
            <a:pPr indent="266700" algn="just">
              <a:spcBef>
                <a:spcPts val="600"/>
              </a:spcBef>
              <a:spcAft>
                <a:spcPts val="600"/>
              </a:spcAft>
            </a:pPr>
            <a:r>
              <a:rPr lang="zh-CN" altLang="en-US" sz="2400" b="1" kern="100" dirty="0">
                <a:ea typeface="宋体" panose="02010600030101010101" pitchFamily="2" charset="-122"/>
              </a:rPr>
              <a:t>（</a:t>
            </a:r>
            <a:r>
              <a:rPr lang="en-US" altLang="zh-CN" sz="2400" b="1" kern="100" dirty="0">
                <a:ea typeface="宋体" panose="02010600030101010101" pitchFamily="2" charset="-122"/>
              </a:rPr>
              <a:t>2</a:t>
            </a:r>
            <a:r>
              <a:rPr lang="zh-CN" altLang="en-US" sz="2400" b="1" kern="100" dirty="0">
                <a:ea typeface="宋体" panose="02010600030101010101" pitchFamily="2" charset="-122"/>
              </a:rPr>
              <a:t>）</a:t>
            </a:r>
            <a:r>
              <a:rPr lang="zh-CN" altLang="en-US" sz="2400" b="1" kern="100" dirty="0">
                <a:latin typeface="宋体" panose="02010600030101010101" pitchFamily="2" charset="-122"/>
                <a:ea typeface="宋体" panose="02010600030101010101" pitchFamily="2" charset="-122"/>
              </a:rPr>
              <a:t>异或、同或公式</a:t>
            </a:r>
            <a:endParaRPr lang="zh-CN" altLang="zh-CN" sz="2400" b="1" kern="10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逻辑函数表述方法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2.2</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逻辑代数的运算规则</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2.1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逻辑代数的基本运算</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3"/>
            <p:custDataLst>
              <p:tags r:id="rId4"/>
            </p:custDataLst>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TextPlaceholder 10"/>
          <p:cNvSpPr>
            <a:spLocks noGrp="1"/>
          </p:cNvSpPr>
          <p:nvPr>
            <p:ph type="body" sz="quarter" idx="14"/>
            <p:custDataLst>
              <p:tags r:id="rId5"/>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逻辑函数的标准形式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TextPlaceholder 11"/>
          <p:cNvSpPr>
            <a:spLocks noGrp="1"/>
          </p:cNvSpPr>
          <p:nvPr>
            <p:ph type="body" sz="quarter" idx="15"/>
            <p:custDataLst>
              <p:tags r:id="rId6"/>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2.5</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逻辑函数的化简方法</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占位符 16"/>
          <p:cNvSpPr>
            <a:spLocks noGrp="1"/>
          </p:cNvSpPr>
          <p:nvPr>
            <p:ph type="body" sz="quarter" idx="18"/>
          </p:nvPr>
        </p:nvSpPr>
        <p:spPr/>
        <p:txBody>
          <a:bodyPr/>
          <a:lstStyle/>
          <a:p>
            <a:endParaRPr lang="zh-CN" altLang="en-US" dirty="0"/>
          </a:p>
        </p:txBody>
      </p:sp>
      <p:sp>
        <p:nvSpPr>
          <p:cNvPr id="18" name="文本占位符 17"/>
          <p:cNvSpPr>
            <a:spLocks noGrp="1"/>
          </p:cNvSpPr>
          <p:nvPr>
            <p:ph type="body" sz="quarter" idx="19"/>
          </p:nvPr>
        </p:nvSpPr>
        <p:spPr/>
        <p:txBody>
          <a:bodyPr/>
          <a:lstStyle/>
          <a:p>
            <a:endParaRPr lang="zh-CN" altLang="en-US" dirty="0"/>
          </a:p>
        </p:txBody>
      </p:sp>
      <p:sp>
        <p:nvSpPr>
          <p:cNvPr id="6" name="文本占位符 5"/>
          <p:cNvSpPr>
            <a:spLocks noGrp="1"/>
          </p:cNvSpPr>
          <p:nvPr>
            <p:ph type="body" sz="quarter" idx="16"/>
          </p:nvPr>
        </p:nvSpPr>
        <p:spPr/>
        <p:txBody>
          <a:bodyPr/>
          <a:lstStyle/>
          <a:p>
            <a:endParaRPr lang="zh-CN" altLang="en-US"/>
          </a:p>
        </p:txBody>
      </p:sp>
      <p:sp>
        <p:nvSpPr>
          <p:cNvPr id="8" name="文本占位符 7"/>
          <p:cNvSpPr>
            <a:spLocks noGrp="1"/>
          </p:cNvSpPr>
          <p:nvPr>
            <p:ph type="body" sz="quarter" idx="17"/>
          </p:nvPr>
        </p:nvSpPr>
        <p:spPr/>
        <p:txBody>
          <a:bodyPr/>
          <a:lstStyle/>
          <a:p>
            <a:endParaRPr lang="zh-CN" altLang="en-US"/>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 name="PA-圆角矩形 1"/>
          <p:cNvSpPr/>
          <p:nvPr>
            <p:custDataLst>
              <p:tags r:id="rId2"/>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39" name="Text Box 3"/>
          <p:cNvSpPr txBox="1">
            <a:spLocks noChangeArrowheads="1"/>
          </p:cNvSpPr>
          <p:nvPr/>
        </p:nvSpPr>
        <p:spPr bwMode="auto">
          <a:xfrm>
            <a:off x="623889" y="2116933"/>
            <a:ext cx="7239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1</a:t>
            </a:r>
            <a:r>
              <a:rPr lang="zh-CN" altLang="en-US" sz="2400" b="1" dirty="0">
                <a:solidFill>
                  <a:schemeClr val="tx1"/>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真值表</a:t>
            </a:r>
            <a:endParaRPr lang="zh-CN" altLang="en-US" sz="2400" b="1" dirty="0">
              <a:solidFill>
                <a:schemeClr val="tx1"/>
              </a:solidFill>
              <a:latin typeface="Times New Roman" panose="02020603050405020304" pitchFamily="18" charset="0"/>
            </a:endParaRPr>
          </a:p>
        </p:txBody>
      </p:sp>
      <p:graphicFrame>
        <p:nvGraphicFramePr>
          <p:cNvPr id="33796" name="Group 4"/>
          <p:cNvGraphicFramePr>
            <a:graphicFrameLocks noGrp="1"/>
          </p:cNvGraphicFramePr>
          <p:nvPr/>
        </p:nvGraphicFramePr>
        <p:xfrm>
          <a:off x="1381524" y="2825116"/>
          <a:ext cx="4729822" cy="2549525"/>
        </p:xfrm>
        <a:graphic>
          <a:graphicData uri="http://schemas.openxmlformats.org/drawingml/2006/table">
            <a:tbl>
              <a:tblPr>
                <a:tableStyleId>{5940675A-B579-460E-94D1-54222C63F5DA}</a:tableStyleId>
              </a:tblPr>
              <a:tblGrid>
                <a:gridCol w="2389847"/>
                <a:gridCol w="2339975"/>
              </a:tblGrid>
              <a:tr h="11017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u="none" strike="noStrike" cap="none" normalizeH="0" baseline="0" dirty="0">
                          <a:ln>
                            <a:noFill/>
                          </a:ln>
                          <a:effectLst/>
                        </a:rPr>
                        <a:t>输入变量</a:t>
                      </a:r>
                      <a:endParaRPr kumimoji="0" lang="zh-CN" altLang="en-US" sz="2000" b="1" u="none" strike="noStrike" cap="none" normalizeH="0" baseline="0" dirty="0">
                        <a:ln>
                          <a:noFill/>
                        </a:ln>
                        <a:effectLst/>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sz="2000" b="1" u="none" strike="noStrike" cap="none" normalizeH="0" baseline="0" dirty="0">
                          <a:ln>
                            <a:noFill/>
                          </a:ln>
                          <a:effectLst/>
                        </a:rPr>
                        <a:t>A   B   C····</a:t>
                      </a:r>
                      <a:endParaRPr kumimoji="0" 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u="none" strike="noStrike" cap="none" normalizeH="0" baseline="0" dirty="0">
                          <a:ln>
                            <a:noFill/>
                          </a:ln>
                          <a:effectLst/>
                        </a:rPr>
                        <a:t>输出</a:t>
                      </a:r>
                      <a:endParaRPr kumimoji="0" lang="zh-CN" altLang="en-US" sz="2000" b="1" u="none" strike="noStrike" cap="none" normalizeH="0" baseline="0" dirty="0">
                        <a:ln>
                          <a:noFill/>
                        </a:ln>
                        <a:effectLst/>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sz="2000" b="1" u="none" strike="noStrike" cap="none" normalizeH="0" baseline="0" dirty="0">
                          <a:ln>
                            <a:noFill/>
                          </a:ln>
                          <a:effectLst/>
                        </a:rPr>
                        <a:t>Y</a:t>
                      </a:r>
                      <a:r>
                        <a:rPr kumimoji="0" lang="en-US" sz="2000" b="1" u="none" strike="noStrike" cap="none" normalizeH="0" baseline="-25000" dirty="0">
                          <a:ln>
                            <a:noFill/>
                          </a:ln>
                          <a:effectLst/>
                        </a:rPr>
                        <a:t>1    </a:t>
                      </a:r>
                      <a:r>
                        <a:rPr kumimoji="0" lang="en-US" sz="2000" b="1" u="none" strike="noStrike" cap="none" normalizeH="0" baseline="0" dirty="0">
                          <a:ln>
                            <a:noFill/>
                          </a:ln>
                          <a:effectLst/>
                        </a:rPr>
                        <a:t>Y</a:t>
                      </a:r>
                      <a:r>
                        <a:rPr kumimoji="0" lang="en-US" sz="2000" b="1" u="none" strike="noStrike" cap="none" normalizeH="0" baseline="-25000" dirty="0">
                          <a:ln>
                            <a:noFill/>
                          </a:ln>
                          <a:effectLst/>
                        </a:rPr>
                        <a:t>2 </a:t>
                      </a:r>
                      <a:r>
                        <a:rPr kumimoji="0" lang="en-US" sz="2000" b="1" u="none" strike="noStrike" cap="none" normalizeH="0" baseline="0" dirty="0">
                          <a:ln>
                            <a:noFill/>
                          </a:ln>
                          <a:effectLst/>
                        </a:rPr>
                        <a:t>····</a:t>
                      </a:r>
                      <a:endParaRPr kumimoji="0" 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r>
              <a:tr h="14478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u="none" strike="noStrike" cap="none" normalizeH="0" baseline="0" dirty="0">
                          <a:ln>
                            <a:noFill/>
                          </a:ln>
                          <a:effectLst/>
                        </a:rPr>
                        <a:t>遍历所有可能的输入变量的取值组合</a:t>
                      </a:r>
                      <a:endPar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u="none" strike="noStrike" cap="none" normalizeH="0" baseline="0" dirty="0">
                          <a:ln>
                            <a:noFill/>
                          </a:ln>
                          <a:effectLst/>
                        </a:rPr>
                        <a:t>输出对应的取值</a:t>
                      </a:r>
                      <a:endPar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tc>
              </a:tr>
            </a:tbl>
          </a:graphicData>
        </a:graphic>
      </p:graphicFrame>
      <p:sp>
        <p:nvSpPr>
          <p:cNvPr id="33804" name="TextBox 12"/>
          <p:cNvSpPr txBox="1">
            <a:spLocks noChangeArrowheads="1"/>
          </p:cNvSpPr>
          <p:nvPr/>
        </p:nvSpPr>
        <p:spPr bwMode="auto">
          <a:xfrm>
            <a:off x="5599612" y="1419525"/>
            <a:ext cx="5553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ea"/>
                <a:ea typeface="+mn-ea"/>
              </a:rPr>
              <a:t>【例】列出函数</a:t>
            </a:r>
            <a:r>
              <a:rPr lang="en-US" altLang="zh-CN" sz="2400" b="1" i="1" dirty="0">
                <a:solidFill>
                  <a:schemeClr val="tx1"/>
                </a:solidFill>
                <a:latin typeface="+mj-lt"/>
                <a:ea typeface="+mn-ea"/>
              </a:rPr>
              <a:t>Y=AB</a:t>
            </a:r>
            <a:r>
              <a:rPr lang="en-US" altLang="zh-CN" sz="2400" b="1" dirty="0">
                <a:solidFill>
                  <a:schemeClr val="tx1"/>
                </a:solidFill>
                <a:latin typeface="+mj-lt"/>
                <a:ea typeface="+mn-ea"/>
              </a:rPr>
              <a:t>+</a:t>
            </a:r>
            <a:r>
              <a:rPr lang="en-US" altLang="zh-CN" sz="2400" b="1" i="1" dirty="0">
                <a:solidFill>
                  <a:schemeClr val="tx1"/>
                </a:solidFill>
                <a:latin typeface="+mj-lt"/>
                <a:ea typeface="+mn-ea"/>
              </a:rPr>
              <a:t>BC</a:t>
            </a:r>
            <a:r>
              <a:rPr lang="en-US" altLang="zh-CN" sz="2400" b="1" dirty="0">
                <a:solidFill>
                  <a:schemeClr val="tx1"/>
                </a:solidFill>
                <a:latin typeface="+mj-lt"/>
                <a:ea typeface="+mn-ea"/>
              </a:rPr>
              <a:t>+</a:t>
            </a:r>
            <a:r>
              <a:rPr lang="en-US" altLang="zh-CN" sz="2400" b="1" i="1" dirty="0">
                <a:solidFill>
                  <a:schemeClr val="tx1"/>
                </a:solidFill>
                <a:latin typeface="+mj-lt"/>
                <a:ea typeface="+mn-ea"/>
              </a:rPr>
              <a:t>CA</a:t>
            </a:r>
            <a:r>
              <a:rPr lang="zh-CN" altLang="en-US" sz="2400" b="1" dirty="0">
                <a:solidFill>
                  <a:schemeClr val="tx1"/>
                </a:solidFill>
                <a:latin typeface="+mn-ea"/>
                <a:ea typeface="+mn-ea"/>
              </a:rPr>
              <a:t>的真值表。</a:t>
            </a:r>
            <a:endParaRPr lang="zh-CN" altLang="en-US" sz="2400" b="1" dirty="0">
              <a:solidFill>
                <a:schemeClr val="tx1"/>
              </a:solidFill>
              <a:latin typeface="+mn-ea"/>
              <a:ea typeface="+mn-ea"/>
            </a:endParaRPr>
          </a:p>
        </p:txBody>
      </p:sp>
      <p:pic>
        <p:nvPicPr>
          <p:cNvPr id="3380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2209800"/>
            <a:ext cx="2540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9629775" y="2667000"/>
            <a:ext cx="838200" cy="3124200"/>
          </a:xfrm>
          <a:prstGeom prst="rect">
            <a:avLst/>
          </a:prstGeom>
          <a:solidFill>
            <a:srgbClr val="FFFFFF"/>
          </a:solidFill>
          <a:ln w="9525" algn="ctr">
            <a:noFill/>
            <a:round/>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8" name="矩形 7"/>
          <p:cNvSpPr>
            <a:spLocks noChangeArrowheads="1"/>
          </p:cNvSpPr>
          <p:nvPr/>
        </p:nvSpPr>
        <p:spPr bwMode="auto">
          <a:xfrm>
            <a:off x="7862889" y="2667000"/>
            <a:ext cx="1717675" cy="3124200"/>
          </a:xfrm>
          <a:prstGeom prst="rect">
            <a:avLst/>
          </a:prstGeom>
          <a:solidFill>
            <a:srgbClr val="FFFFFF"/>
          </a:solidFill>
          <a:ln w="9525" algn="ctr">
            <a:noFill/>
            <a:round/>
          </a:ln>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2"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逻辑函数表述方法</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3"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逻辑函数的表示方法</a:t>
            </a:r>
            <a:endParaRPr lang="zh-CN" altLang="en-US"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fade">
                                      <p:cBhvr>
                                        <p:cTn id="7" dur="500"/>
                                        <p:tgtEl>
                                          <p:spTgt spid="399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796"/>
                                        </p:tgtEl>
                                        <p:attrNameLst>
                                          <p:attrName>style.visibility</p:attrName>
                                        </p:attrNameLst>
                                      </p:cBhvr>
                                      <p:to>
                                        <p:strVal val="visible"/>
                                      </p:to>
                                    </p:set>
                                    <p:anim calcmode="lin" valueType="num">
                                      <p:cBhvr additive="base">
                                        <p:cTn id="12" dur="500" fill="hold"/>
                                        <p:tgtEl>
                                          <p:spTgt spid="33796"/>
                                        </p:tgtEl>
                                        <p:attrNameLst>
                                          <p:attrName>ppt_x</p:attrName>
                                        </p:attrNameLst>
                                      </p:cBhvr>
                                      <p:tavLst>
                                        <p:tav tm="0">
                                          <p:val>
                                            <p:strVal val="0-#ppt_w/2"/>
                                          </p:val>
                                        </p:tav>
                                        <p:tav tm="100000">
                                          <p:val>
                                            <p:strVal val="#ppt_x"/>
                                          </p:val>
                                        </p:tav>
                                      </p:tavLst>
                                    </p:anim>
                                    <p:anim calcmode="lin" valueType="num">
                                      <p:cBhvr additive="base">
                                        <p:cTn id="13" dur="500" fill="hold"/>
                                        <p:tgtEl>
                                          <p:spTgt spid="3379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33804"/>
                                        </p:tgtEl>
                                        <p:attrNameLst>
                                          <p:attrName>style.visibility</p:attrName>
                                        </p:attrNameLst>
                                      </p:cBhvr>
                                      <p:to>
                                        <p:strVal val="visible"/>
                                      </p:to>
                                    </p:set>
                                    <p:anim calcmode="discrete" valueType="clr">
                                      <p:cBhvr override="childStyle">
                                        <p:cTn id="18" dur="80"/>
                                        <p:tgtEl>
                                          <p:spTgt spid="33804"/>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33804"/>
                                        </p:tgtEl>
                                        <p:attrNameLst>
                                          <p:attrName>fillcolor</p:attrName>
                                        </p:attrNameLst>
                                      </p:cBhvr>
                                      <p:tavLst>
                                        <p:tav tm="0">
                                          <p:val>
                                            <p:clrVal>
                                              <a:schemeClr val="accent2"/>
                                            </p:clrVal>
                                          </p:val>
                                        </p:tav>
                                        <p:tav tm="50000">
                                          <p:val>
                                            <p:clrVal>
                                              <a:schemeClr val="hlink"/>
                                            </p:clrVal>
                                          </p:val>
                                        </p:tav>
                                      </p:tavLst>
                                    </p:anim>
                                    <p:set>
                                      <p:cBhvr>
                                        <p:cTn id="20" dur="80"/>
                                        <p:tgtEl>
                                          <p:spTgt spid="33804"/>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3805"/>
                                        </p:tgtEl>
                                        <p:attrNameLst>
                                          <p:attrName>style.visibility</p:attrName>
                                        </p:attrNameLst>
                                      </p:cBhvr>
                                      <p:to>
                                        <p:strVal val="visible"/>
                                      </p:to>
                                    </p:set>
                                    <p:animEffect transition="in" filter="wipe(up)">
                                      <p:cBhvr>
                                        <p:cTn id="25" dur="500"/>
                                        <p:tgtEl>
                                          <p:spTgt spid="33805"/>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1" fill="hold" grpId="1" nodeType="clickEffect">
                                  <p:stCondLst>
                                    <p:cond delay="0"/>
                                  </p:stCondLst>
                                  <p:childTnLst>
                                    <p:animEffect transition="out" filter="wipe(up)">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xit" presetSubtype="1" fill="hold" grpId="1" nodeType="clickEffect">
                                  <p:stCondLst>
                                    <p:cond delay="0"/>
                                  </p:stCondLst>
                                  <p:childTnLst>
                                    <p:animEffect transition="out" filter="wipe(up)">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p:bldP spid="33804" grpId="0" autoUpdateAnimBg="0"/>
      <p:bldP spid="7" grpId="0" animBg="1"/>
      <p:bldP spid="7" grpId="1" animBg="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1070002" y="2017114"/>
            <a:ext cx="723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lt"/>
                <a:ea typeface="+mn-ea"/>
              </a:rPr>
              <a:t>（</a:t>
            </a:r>
            <a:r>
              <a:rPr lang="en-US" altLang="zh-CN" sz="2400" b="1" dirty="0">
                <a:solidFill>
                  <a:schemeClr val="tx1"/>
                </a:solidFill>
                <a:latin typeface="+mn-lt"/>
                <a:ea typeface="+mn-ea"/>
              </a:rPr>
              <a:t>2</a:t>
            </a:r>
            <a:r>
              <a:rPr lang="zh-CN" altLang="en-US" sz="2400" b="1" dirty="0">
                <a:solidFill>
                  <a:schemeClr val="tx1"/>
                </a:solidFill>
                <a:latin typeface="+mn-lt"/>
                <a:ea typeface="+mn-ea"/>
              </a:rPr>
              <a:t>）</a:t>
            </a:r>
            <a:r>
              <a:rPr lang="zh-CN" altLang="en-US" sz="2400" b="1" dirty="0">
                <a:solidFill>
                  <a:schemeClr val="tx1"/>
                </a:solidFill>
                <a:latin typeface="+mn-ea"/>
                <a:ea typeface="+mn-ea"/>
              </a:rPr>
              <a:t>逻辑表达式表述 </a:t>
            </a:r>
            <a:endParaRPr lang="zh-CN" altLang="en-US" sz="2400" b="1" dirty="0">
              <a:solidFill>
                <a:schemeClr val="tx1"/>
              </a:solidFill>
              <a:latin typeface="+mn-ea"/>
              <a:ea typeface="+mn-ea"/>
            </a:endParaRPr>
          </a:p>
        </p:txBody>
      </p:sp>
      <p:sp>
        <p:nvSpPr>
          <p:cNvPr id="31748" name="Text Box 7"/>
          <p:cNvSpPr txBox="1">
            <a:spLocks noChangeArrowheads="1"/>
          </p:cNvSpPr>
          <p:nvPr/>
        </p:nvSpPr>
        <p:spPr bwMode="auto">
          <a:xfrm>
            <a:off x="1070002" y="3518770"/>
            <a:ext cx="723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lt"/>
                <a:ea typeface="+mn-ea"/>
              </a:rPr>
              <a:t>（</a:t>
            </a:r>
            <a:r>
              <a:rPr lang="en-US" altLang="zh-CN" sz="2400" b="1" dirty="0">
                <a:solidFill>
                  <a:schemeClr val="tx1"/>
                </a:solidFill>
                <a:latin typeface="+mn-lt"/>
                <a:ea typeface="+mn-ea"/>
              </a:rPr>
              <a:t>3</a:t>
            </a:r>
            <a:r>
              <a:rPr lang="zh-CN" altLang="en-US" sz="2400" b="1" dirty="0">
                <a:solidFill>
                  <a:schemeClr val="tx1"/>
                </a:solidFill>
                <a:latin typeface="+mn-lt"/>
                <a:ea typeface="+mn-ea"/>
              </a:rPr>
              <a:t>）</a:t>
            </a:r>
            <a:r>
              <a:rPr lang="zh-CN" altLang="en-US" sz="2400" b="1" dirty="0">
                <a:solidFill>
                  <a:schemeClr val="tx1"/>
                </a:solidFill>
                <a:latin typeface="+mn-ea"/>
                <a:ea typeface="+mn-ea"/>
              </a:rPr>
              <a:t>逻辑图表述</a:t>
            </a:r>
            <a:endParaRPr lang="zh-CN" altLang="en-US" sz="2400" b="1" dirty="0">
              <a:solidFill>
                <a:schemeClr val="tx1"/>
              </a:solidFill>
              <a:latin typeface="+mn-ea"/>
              <a:ea typeface="+mn-ea"/>
            </a:endParaRPr>
          </a:p>
        </p:txBody>
      </p:sp>
      <p:sp>
        <p:nvSpPr>
          <p:cNvPr id="37894" name="Rectangle 4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1752" name="TextBox 13"/>
          <p:cNvSpPr txBox="1">
            <a:spLocks noChangeArrowheads="1"/>
          </p:cNvSpPr>
          <p:nvPr/>
        </p:nvSpPr>
        <p:spPr bwMode="auto">
          <a:xfrm>
            <a:off x="1070002" y="3971605"/>
            <a:ext cx="952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黑体" panose="02010609060101010101" pitchFamily="49" charset="-122"/>
                <a:ea typeface="黑体" panose="02010609060101010101" pitchFamily="49" charset="-122"/>
              </a:rPr>
              <a:t>    </a:t>
            </a:r>
            <a:r>
              <a:rPr lang="zh-CN" altLang="en-US" sz="2400" b="1" dirty="0">
                <a:solidFill>
                  <a:schemeClr val="tx1"/>
                </a:solidFill>
              </a:rPr>
              <a:t>用逻辑图形符号表示逻辑运算关系，与逻辑电路的实现相对应。</a:t>
            </a:r>
            <a:endParaRPr lang="zh-CN" altLang="en-US" sz="2400" b="1" dirty="0">
              <a:solidFill>
                <a:schemeClr val="tx1"/>
              </a:solidFill>
            </a:endParaRPr>
          </a:p>
        </p:txBody>
      </p:sp>
      <p:sp>
        <p:nvSpPr>
          <p:cNvPr id="37897" name="Rectangle 4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1755" name="TextBox 16"/>
          <p:cNvSpPr txBox="1">
            <a:spLocks noChangeArrowheads="1"/>
          </p:cNvSpPr>
          <p:nvPr/>
        </p:nvSpPr>
        <p:spPr bwMode="auto">
          <a:xfrm>
            <a:off x="1070002" y="4517951"/>
            <a:ext cx="426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【例】 分析下图的逻辑功能</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37900"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7902"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1760" name="TextBox 21"/>
          <p:cNvSpPr txBox="1">
            <a:spLocks noChangeArrowheads="1"/>
          </p:cNvSpPr>
          <p:nvPr/>
        </p:nvSpPr>
        <p:spPr bwMode="auto">
          <a:xfrm>
            <a:off x="5373701" y="4928926"/>
            <a:ext cx="990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accent6">
                    <a:lumMod val="75000"/>
                  </a:schemeClr>
                </a:solidFill>
                <a:latin typeface="Times New Roman" panose="02020603050405020304" pitchFamily="18" charset="0"/>
              </a:rPr>
              <a:t>解：</a:t>
            </a:r>
            <a:endParaRPr lang="zh-CN" altLang="en-US" sz="2400" b="1" dirty="0">
              <a:solidFill>
                <a:schemeClr val="accent6">
                  <a:lumMod val="75000"/>
                </a:schemeClr>
              </a:solidFill>
              <a:latin typeface="Times New Roman" panose="02020603050405020304" pitchFamily="18" charset="0"/>
            </a:endParaRPr>
          </a:p>
        </p:txBody>
      </p:sp>
      <p:sp>
        <p:nvSpPr>
          <p:cNvPr id="31761" name="TextBox 22"/>
          <p:cNvSpPr txBox="1">
            <a:spLocks noChangeArrowheads="1"/>
          </p:cNvSpPr>
          <p:nvPr/>
        </p:nvSpPr>
        <p:spPr bwMode="auto">
          <a:xfrm>
            <a:off x="6400800" y="6096001"/>
            <a:ext cx="2133600" cy="461963"/>
          </a:xfrm>
          <a:prstGeom prst="rect">
            <a:avLst/>
          </a:prstGeom>
          <a:noFill/>
          <a:ln w="9525">
            <a:noFill/>
            <a:miter lim="800000"/>
          </a:ln>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二进制半加器</a:t>
            </a:r>
            <a:endParaRPr lang="zh-CN" altLang="en-US" sz="2400" b="1" dirty="0">
              <a:solidFill>
                <a:schemeClr val="tx1"/>
              </a:solidFill>
              <a:latin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002" y="2438406"/>
            <a:ext cx="10284843" cy="64623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440" y="3015365"/>
            <a:ext cx="6639119" cy="53039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128" y="4979643"/>
            <a:ext cx="3621338" cy="1524132"/>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642" y="5307280"/>
            <a:ext cx="3200677" cy="664522"/>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1143" y="4740303"/>
            <a:ext cx="3127519" cy="566977"/>
          </a:xfrm>
          <a:prstGeom prst="rect">
            <a:avLst/>
          </a:prstGeom>
        </p:spPr>
      </p:pic>
      <p:sp>
        <p:nvSpPr>
          <p:cNvPr id="20" name="PA-圆角矩形 1"/>
          <p:cNvSpPr/>
          <p:nvPr>
            <p:custDataLst>
              <p:tags r:id="rId7"/>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PA-文本框 5"/>
          <p:cNvSpPr txBox="1">
            <a:spLocks noChangeArrowheads="1"/>
          </p:cNvSpPr>
          <p:nvPr>
            <p:custDataLst>
              <p:tags r:id="rId8"/>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逻辑函数表述方法</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2"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逻辑函数的表示方法</a:t>
            </a:r>
            <a:endParaRPr lang="zh-CN" altLang="en-US"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fade">
                                      <p:cBhvr>
                                        <p:cTn id="7" dur="500"/>
                                        <p:tgtEl>
                                          <p:spTgt spid="317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748"/>
                                        </p:tgtEl>
                                        <p:attrNameLst>
                                          <p:attrName>style.visibility</p:attrName>
                                        </p:attrNameLst>
                                      </p:cBhvr>
                                      <p:to>
                                        <p:strVal val="visible"/>
                                      </p:to>
                                    </p:set>
                                    <p:animEffect transition="in" filter="fade">
                                      <p:cBhvr>
                                        <p:cTn id="26" dur="500"/>
                                        <p:tgtEl>
                                          <p:spTgt spid="3174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1752"/>
                                        </p:tgtEl>
                                        <p:attrNameLst>
                                          <p:attrName>style.visibility</p:attrName>
                                        </p:attrNameLst>
                                      </p:cBhvr>
                                      <p:to>
                                        <p:strVal val="visible"/>
                                      </p:to>
                                    </p:set>
                                    <p:anim calcmode="lin" valueType="num">
                                      <p:cBhvr additive="base">
                                        <p:cTn id="31" dur="500" fill="hold"/>
                                        <p:tgtEl>
                                          <p:spTgt spid="31752"/>
                                        </p:tgtEl>
                                        <p:attrNameLst>
                                          <p:attrName>ppt_x</p:attrName>
                                        </p:attrNameLst>
                                      </p:cBhvr>
                                      <p:tavLst>
                                        <p:tav tm="0">
                                          <p:val>
                                            <p:strVal val="0-#ppt_w/2"/>
                                          </p:val>
                                        </p:tav>
                                        <p:tav tm="100000">
                                          <p:val>
                                            <p:strVal val="#ppt_x"/>
                                          </p:val>
                                        </p:tav>
                                      </p:tavLst>
                                    </p:anim>
                                    <p:anim calcmode="lin" valueType="num">
                                      <p:cBhvr additive="base">
                                        <p:cTn id="32" dur="500" fill="hold"/>
                                        <p:tgtEl>
                                          <p:spTgt spid="3175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1755"/>
                                        </p:tgtEl>
                                        <p:attrNameLst>
                                          <p:attrName>style.visibility</p:attrName>
                                        </p:attrNameLst>
                                      </p:cBhvr>
                                      <p:to>
                                        <p:strVal val="visible"/>
                                      </p:to>
                                    </p:set>
                                    <p:anim calcmode="lin" valueType="num">
                                      <p:cBhvr additive="base">
                                        <p:cTn id="37" dur="500" fill="hold"/>
                                        <p:tgtEl>
                                          <p:spTgt spid="31755"/>
                                        </p:tgtEl>
                                        <p:attrNameLst>
                                          <p:attrName>ppt_x</p:attrName>
                                        </p:attrNameLst>
                                      </p:cBhvr>
                                      <p:tavLst>
                                        <p:tav tm="0">
                                          <p:val>
                                            <p:strVal val="0-#ppt_w/2"/>
                                          </p:val>
                                        </p:tav>
                                        <p:tav tm="100000">
                                          <p:val>
                                            <p:strVal val="#ppt_x"/>
                                          </p:val>
                                        </p:tav>
                                      </p:tavLst>
                                    </p:anim>
                                    <p:anim calcmode="lin" valueType="num">
                                      <p:cBhvr additive="base">
                                        <p:cTn id="38" dur="500" fill="hold"/>
                                        <p:tgtEl>
                                          <p:spTgt spid="31755"/>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4"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3" presetClass="entr" presetSubtype="16" fill="hold" grpId="0" nodeType="clickEffect">
                                  <p:stCondLst>
                                    <p:cond delay="0"/>
                                  </p:stCondLst>
                                  <p:childTnLst>
                                    <p:set>
                                      <p:cBhvr>
                                        <p:cTn id="47" dur="1" fill="hold">
                                          <p:stCondLst>
                                            <p:cond delay="0"/>
                                          </p:stCondLst>
                                        </p:cTn>
                                        <p:tgtEl>
                                          <p:spTgt spid="31760"/>
                                        </p:tgtEl>
                                        <p:attrNameLst>
                                          <p:attrName>style.visibility</p:attrName>
                                        </p:attrNameLst>
                                      </p:cBhvr>
                                      <p:to>
                                        <p:strVal val="visible"/>
                                      </p:to>
                                    </p:set>
                                    <p:animEffect transition="in" filter="plus(in)">
                                      <p:cBhvr>
                                        <p:cTn id="48" dur="500"/>
                                        <p:tgtEl>
                                          <p:spTgt spid="31760"/>
                                        </p:tgtEl>
                                      </p:cBhvr>
                                    </p:animEffect>
                                  </p:childTnLst>
                                </p:cTn>
                              </p:par>
                            </p:childTnLst>
                          </p:cTn>
                        </p:par>
                        <p:par>
                          <p:cTn id="49" fill="hold">
                            <p:stCondLst>
                              <p:cond delay="500"/>
                            </p:stCondLst>
                            <p:childTnLst>
                              <p:par>
                                <p:cTn id="50" presetID="31" presetClass="entr" presetSubtype="0"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1000" fill="hold"/>
                                        <p:tgtEl>
                                          <p:spTgt spid="9"/>
                                        </p:tgtEl>
                                        <p:attrNameLst>
                                          <p:attrName>ppt_w</p:attrName>
                                        </p:attrNameLst>
                                      </p:cBhvr>
                                      <p:tavLst>
                                        <p:tav tm="0">
                                          <p:val>
                                            <p:fltVal val="0"/>
                                          </p:val>
                                        </p:tav>
                                        <p:tav tm="100000">
                                          <p:val>
                                            <p:strVal val="#ppt_w"/>
                                          </p:val>
                                        </p:tav>
                                      </p:tavLst>
                                    </p:anim>
                                    <p:anim calcmode="lin" valueType="num">
                                      <p:cBhvr>
                                        <p:cTn id="53" dur="1000" fill="hold"/>
                                        <p:tgtEl>
                                          <p:spTgt spid="9"/>
                                        </p:tgtEl>
                                        <p:attrNameLst>
                                          <p:attrName>ppt_h</p:attrName>
                                        </p:attrNameLst>
                                      </p:cBhvr>
                                      <p:tavLst>
                                        <p:tav tm="0">
                                          <p:val>
                                            <p:fltVal val="0"/>
                                          </p:val>
                                        </p:tav>
                                        <p:tav tm="100000">
                                          <p:val>
                                            <p:strVal val="#ppt_h"/>
                                          </p:val>
                                        </p:tav>
                                      </p:tavLst>
                                    </p:anim>
                                    <p:anim calcmode="lin" valueType="num">
                                      <p:cBhvr>
                                        <p:cTn id="54" dur="1000" fill="hold"/>
                                        <p:tgtEl>
                                          <p:spTgt spid="9"/>
                                        </p:tgtEl>
                                        <p:attrNameLst>
                                          <p:attrName>style.rotation</p:attrName>
                                        </p:attrNameLst>
                                      </p:cBhvr>
                                      <p:tavLst>
                                        <p:tav tm="0">
                                          <p:val>
                                            <p:fltVal val="90"/>
                                          </p:val>
                                        </p:tav>
                                        <p:tav tm="100000">
                                          <p:val>
                                            <p:fltVal val="0"/>
                                          </p:val>
                                        </p:tav>
                                      </p:tavLst>
                                    </p:anim>
                                    <p:animEffect transition="in" filter="fade">
                                      <p:cBhvr>
                                        <p:cTn id="55" dur="1000"/>
                                        <p:tgtEl>
                                          <p:spTgt spid="9"/>
                                        </p:tgtEl>
                                      </p:cBhvr>
                                    </p:animEffect>
                                  </p:childTnLst>
                                </p:cTn>
                              </p:par>
                              <p:par>
                                <p:cTn id="56" presetID="31"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1000" fill="hold"/>
                                        <p:tgtEl>
                                          <p:spTgt spid="11"/>
                                        </p:tgtEl>
                                        <p:attrNameLst>
                                          <p:attrName>ppt_w</p:attrName>
                                        </p:attrNameLst>
                                      </p:cBhvr>
                                      <p:tavLst>
                                        <p:tav tm="0">
                                          <p:val>
                                            <p:fltVal val="0"/>
                                          </p:val>
                                        </p:tav>
                                        <p:tav tm="100000">
                                          <p:val>
                                            <p:strVal val="#ppt_w"/>
                                          </p:val>
                                        </p:tav>
                                      </p:tavLst>
                                    </p:anim>
                                    <p:anim calcmode="lin" valueType="num">
                                      <p:cBhvr>
                                        <p:cTn id="59" dur="1000" fill="hold"/>
                                        <p:tgtEl>
                                          <p:spTgt spid="11"/>
                                        </p:tgtEl>
                                        <p:attrNameLst>
                                          <p:attrName>ppt_h</p:attrName>
                                        </p:attrNameLst>
                                      </p:cBhvr>
                                      <p:tavLst>
                                        <p:tav tm="0">
                                          <p:val>
                                            <p:fltVal val="0"/>
                                          </p:val>
                                        </p:tav>
                                        <p:tav tm="100000">
                                          <p:val>
                                            <p:strVal val="#ppt_h"/>
                                          </p:val>
                                        </p:tav>
                                      </p:tavLst>
                                    </p:anim>
                                    <p:anim calcmode="lin" valueType="num">
                                      <p:cBhvr>
                                        <p:cTn id="60" dur="1000" fill="hold"/>
                                        <p:tgtEl>
                                          <p:spTgt spid="11"/>
                                        </p:tgtEl>
                                        <p:attrNameLst>
                                          <p:attrName>style.rotation</p:attrName>
                                        </p:attrNameLst>
                                      </p:cBhvr>
                                      <p:tavLst>
                                        <p:tav tm="0">
                                          <p:val>
                                            <p:fltVal val="90"/>
                                          </p:val>
                                        </p:tav>
                                        <p:tav tm="100000">
                                          <p:val>
                                            <p:fltVal val="0"/>
                                          </p:val>
                                        </p:tav>
                                      </p:tavLst>
                                    </p:anim>
                                    <p:animEffect transition="in" filter="fade">
                                      <p:cBhvr>
                                        <p:cTn id="61" dur="10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1761"/>
                                        </p:tgtEl>
                                        <p:attrNameLst>
                                          <p:attrName>style.visibility</p:attrName>
                                        </p:attrNameLst>
                                      </p:cBhvr>
                                      <p:to>
                                        <p:strVal val="visible"/>
                                      </p:to>
                                    </p:set>
                                    <p:animEffect transition="in" filter="fade">
                                      <p:cBhvr>
                                        <p:cTn id="66" dur="1000"/>
                                        <p:tgtEl>
                                          <p:spTgt spid="31761"/>
                                        </p:tgtEl>
                                      </p:cBhvr>
                                    </p:animEffect>
                                    <p:anim calcmode="lin" valueType="num">
                                      <p:cBhvr>
                                        <p:cTn id="67" dur="1000" fill="hold"/>
                                        <p:tgtEl>
                                          <p:spTgt spid="31761"/>
                                        </p:tgtEl>
                                        <p:attrNameLst>
                                          <p:attrName>ppt_x</p:attrName>
                                        </p:attrNameLst>
                                      </p:cBhvr>
                                      <p:tavLst>
                                        <p:tav tm="0">
                                          <p:val>
                                            <p:strVal val="#ppt_x"/>
                                          </p:val>
                                        </p:tav>
                                        <p:tav tm="100000">
                                          <p:val>
                                            <p:strVal val="#ppt_x"/>
                                          </p:val>
                                        </p:tav>
                                      </p:tavLst>
                                    </p:anim>
                                    <p:anim calcmode="lin" valueType="num">
                                      <p:cBhvr>
                                        <p:cTn id="68" dur="1000" fill="hold"/>
                                        <p:tgtEl>
                                          <p:spTgt spid="317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P spid="31748" grpId="0"/>
      <p:bldP spid="31752" grpId="0"/>
      <p:bldP spid="31755" grpId="0"/>
      <p:bldP spid="31760" grpId="0" autoUpdateAnimBg="0"/>
      <p:bldP spid="3176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1066932" y="2118274"/>
            <a:ext cx="723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FontTx/>
              <a:buNone/>
              <a:defRPr sz="2400" b="1">
                <a:latin typeface="+mn-ea"/>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latin typeface="+mn-lt"/>
              </a:rPr>
              <a:t>（</a:t>
            </a:r>
            <a:r>
              <a:rPr lang="en-US" altLang="zh-CN" dirty="0">
                <a:latin typeface="+mn-lt"/>
              </a:rPr>
              <a:t>4</a:t>
            </a:r>
            <a:r>
              <a:rPr lang="zh-CN" altLang="en-US" dirty="0">
                <a:latin typeface="+mn-lt"/>
              </a:rPr>
              <a:t>）</a:t>
            </a:r>
            <a:r>
              <a:rPr lang="zh-CN" altLang="en-US" dirty="0"/>
              <a:t>波形图表述 </a:t>
            </a:r>
            <a:endParaRPr lang="zh-CN" altLang="en-US" dirty="0"/>
          </a:p>
        </p:txBody>
      </p:sp>
      <p:sp>
        <p:nvSpPr>
          <p:cNvPr id="37894" name="Rectangle 4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7897" name="Rectangle 4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7900"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7902"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07953" y="3510974"/>
            <a:ext cx="5712447" cy="288975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35" y="2498950"/>
            <a:ext cx="10766469" cy="1012024"/>
          </a:xfrm>
          <a:prstGeom prst="rect">
            <a:avLst/>
          </a:prstGeom>
        </p:spPr>
      </p:pic>
      <p:sp>
        <p:nvSpPr>
          <p:cNvPr id="2" name="灯片编号占位符 1"/>
          <p:cNvSpPr>
            <a:spLocks noGrp="1"/>
          </p:cNvSpPr>
          <p:nvPr>
            <p:ph type="sldNum" sz="quarter" idx="12"/>
          </p:nvPr>
        </p:nvSpPr>
        <p:spPr/>
        <p:txBody>
          <a:bodyPr/>
          <a:lstStyle/>
          <a:p>
            <a:pPr>
              <a:defRPr/>
            </a:pPr>
            <a:fld id="{0757525F-5033-4853-8B0F-94129778D660}" type="slidenum">
              <a:rPr lang="zh-CN" altLang="en-US" smtClean="0"/>
            </a:fld>
            <a:endParaRPr lang="en-US" altLang="zh-CN" dirty="0"/>
          </a:p>
        </p:txBody>
      </p:sp>
      <p:sp>
        <p:nvSpPr>
          <p:cNvPr id="12" name="PA-圆角矩形 1"/>
          <p:cNvSpPr/>
          <p:nvPr>
            <p:custDataLst>
              <p:tags r:id="rId3"/>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逻辑函数表述方法</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4"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逻辑函数的表示方法</a:t>
            </a:r>
            <a:endParaRPr lang="zh-CN" altLang="en-US" dirty="0"/>
          </a:p>
        </p:txBody>
      </p:sp>
      <p:sp>
        <p:nvSpPr>
          <p:cNvPr id="5" name="文本框 4"/>
          <p:cNvSpPr txBox="1"/>
          <p:nvPr/>
        </p:nvSpPr>
        <p:spPr>
          <a:xfrm>
            <a:off x="1280999" y="3950145"/>
            <a:ext cx="3405433" cy="461665"/>
          </a:xfrm>
          <a:prstGeom prst="rect">
            <a:avLst/>
          </a:prstGeom>
          <a:noFill/>
        </p:spPr>
        <p:txBody>
          <a:bodyPr wrap="square">
            <a:spAutoFit/>
          </a:bodyPr>
          <a:lstStyle/>
          <a:p>
            <a:r>
              <a:rPr lang="zh-CN" altLang="en-US" sz="2400" b="1" dirty="0">
                <a:latin typeface="+mj-lt"/>
              </a:rPr>
              <a:t>例如：</a:t>
            </a:r>
            <a:r>
              <a:rPr lang="en-US" altLang="zh-CN" sz="2400" b="1" i="1" dirty="0">
                <a:solidFill>
                  <a:schemeClr val="tx1"/>
                </a:solidFill>
                <a:latin typeface="+mj-lt"/>
                <a:ea typeface="+mn-ea"/>
              </a:rPr>
              <a:t>Y=AB</a:t>
            </a:r>
            <a:r>
              <a:rPr lang="en-US" altLang="zh-CN" sz="2400" b="1" dirty="0">
                <a:solidFill>
                  <a:schemeClr val="tx1"/>
                </a:solidFill>
                <a:latin typeface="+mj-lt"/>
                <a:ea typeface="+mn-ea"/>
              </a:rPr>
              <a:t>+</a:t>
            </a:r>
            <a:r>
              <a:rPr lang="en-US" altLang="zh-CN" sz="2400" b="1" i="1" dirty="0">
                <a:solidFill>
                  <a:schemeClr val="tx1"/>
                </a:solidFill>
                <a:latin typeface="+mj-lt"/>
                <a:ea typeface="+mn-ea"/>
              </a:rPr>
              <a:t>BC</a:t>
            </a:r>
            <a:r>
              <a:rPr lang="en-US" altLang="zh-CN" sz="2400" b="1" dirty="0">
                <a:solidFill>
                  <a:schemeClr val="tx1"/>
                </a:solidFill>
                <a:latin typeface="+mj-lt"/>
                <a:ea typeface="+mn-ea"/>
              </a:rPr>
              <a:t>+</a:t>
            </a:r>
            <a:r>
              <a:rPr lang="en-US" altLang="zh-CN" sz="2400" b="1" i="1" dirty="0">
                <a:solidFill>
                  <a:schemeClr val="tx1"/>
                </a:solidFill>
                <a:latin typeface="+mj-lt"/>
                <a:ea typeface="+mn-ea"/>
              </a:rPr>
              <a:t>CA</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fade">
                                      <p:cBhvr>
                                        <p:cTn id="7" dur="500"/>
                                        <p:tgtEl>
                                          <p:spTgt spid="317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1293223" y="2462281"/>
            <a:ext cx="9722719" cy="830997"/>
          </a:xfrm>
          <a:prstGeom prst="rect">
            <a:avLst/>
          </a:prstGeom>
          <a:solidFill>
            <a:srgbClr val="FFC000"/>
          </a:solidFill>
          <a:ln>
            <a:noFill/>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zh-CN" sz="2400" b="1" dirty="0">
                <a:solidFill>
                  <a:schemeClr val="tx1"/>
                </a:solidFill>
              </a:rPr>
              <a:t>将函数输入变量的各种组合状态逐一代入逻辑表达式求出函数值，然后列成表，即可得到真值表。</a:t>
            </a:r>
            <a:endParaRPr lang="zh-CN" altLang="zh-CN" sz="2400" b="1" dirty="0">
              <a:solidFill>
                <a:schemeClr val="tx1"/>
              </a:solidFill>
            </a:endParaRPr>
          </a:p>
        </p:txBody>
      </p:sp>
      <p:sp>
        <p:nvSpPr>
          <p:cNvPr id="5" name="Text Box 3"/>
          <p:cNvSpPr txBox="1">
            <a:spLocks noChangeArrowheads="1"/>
          </p:cNvSpPr>
          <p:nvPr/>
        </p:nvSpPr>
        <p:spPr bwMode="auto">
          <a:xfrm>
            <a:off x="762016" y="2010915"/>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lt"/>
                <a:ea typeface="+mn-ea"/>
              </a:rPr>
              <a:t>（</a:t>
            </a:r>
            <a:r>
              <a:rPr lang="en-US" altLang="zh-CN" sz="2400" b="1" dirty="0">
                <a:solidFill>
                  <a:schemeClr val="tx1"/>
                </a:solidFill>
                <a:latin typeface="+mn-lt"/>
                <a:ea typeface="+mn-ea"/>
              </a:rPr>
              <a:t>1</a:t>
            </a:r>
            <a:r>
              <a:rPr lang="zh-CN" altLang="en-US" sz="2400" b="1" dirty="0">
                <a:solidFill>
                  <a:schemeClr val="tx1"/>
                </a:solidFill>
                <a:latin typeface="+mn-lt"/>
                <a:ea typeface="+mn-ea"/>
              </a:rPr>
              <a:t>）</a:t>
            </a:r>
            <a:r>
              <a:rPr lang="zh-CN" altLang="en-US" sz="2400" b="1" dirty="0">
                <a:solidFill>
                  <a:schemeClr val="tx1"/>
                </a:solidFill>
                <a:latin typeface="+mn-ea"/>
                <a:ea typeface="+mn-ea"/>
              </a:rPr>
              <a:t>逻辑表达式            真值表</a:t>
            </a:r>
            <a:endParaRPr lang="zh-CN" altLang="en-US" sz="2400" dirty="0">
              <a:solidFill>
                <a:schemeClr val="tx1"/>
              </a:solidFill>
              <a:latin typeface="+mn-ea"/>
              <a:ea typeface="+mn-ea"/>
            </a:endParaRPr>
          </a:p>
        </p:txBody>
      </p:sp>
      <p:sp>
        <p:nvSpPr>
          <p:cNvPr id="9" name="箭头: 右 8"/>
          <p:cNvSpPr/>
          <p:nvPr/>
        </p:nvSpPr>
        <p:spPr bwMode="auto">
          <a:xfrm>
            <a:off x="3987330" y="2055059"/>
            <a:ext cx="609584" cy="366713"/>
          </a:xfrm>
          <a:prstGeom prst="rightArrow">
            <a:avLst/>
          </a:prstGeom>
          <a:solidFill>
            <a:srgbClr val="85DEE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8" name="Text Box 3"/>
          <p:cNvSpPr txBox="1">
            <a:spLocks noChangeArrowheads="1"/>
          </p:cNvSpPr>
          <p:nvPr/>
        </p:nvSpPr>
        <p:spPr bwMode="auto">
          <a:xfrm>
            <a:off x="796852" y="3657578"/>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lt"/>
                <a:ea typeface="+mn-ea"/>
              </a:rPr>
              <a:t>（</a:t>
            </a:r>
            <a:r>
              <a:rPr lang="en-US" altLang="zh-CN" sz="2400" b="1" dirty="0">
                <a:solidFill>
                  <a:schemeClr val="tx1"/>
                </a:solidFill>
                <a:latin typeface="+mn-lt"/>
                <a:ea typeface="+mn-ea"/>
              </a:rPr>
              <a:t>2</a:t>
            </a:r>
            <a:r>
              <a:rPr lang="zh-CN" altLang="en-US" sz="2400" b="1" dirty="0">
                <a:solidFill>
                  <a:schemeClr val="tx1"/>
                </a:solidFill>
                <a:latin typeface="+mn-lt"/>
                <a:ea typeface="+mn-ea"/>
              </a:rPr>
              <a:t>）</a:t>
            </a:r>
            <a:r>
              <a:rPr lang="zh-CN" altLang="en-US" sz="2400" b="1" dirty="0">
                <a:solidFill>
                  <a:schemeClr val="tx1"/>
                </a:solidFill>
                <a:latin typeface="+mn-ea"/>
                <a:ea typeface="+mn-ea"/>
              </a:rPr>
              <a:t>真值表              逻辑表达式</a:t>
            </a:r>
            <a:endParaRPr lang="zh-CN" altLang="en-US" sz="2400" dirty="0">
              <a:solidFill>
                <a:schemeClr val="tx1"/>
              </a:solidFill>
              <a:latin typeface="+mn-ea"/>
              <a:ea typeface="+mn-ea"/>
            </a:endParaRPr>
          </a:p>
        </p:txBody>
      </p:sp>
      <p:sp>
        <p:nvSpPr>
          <p:cNvPr id="19" name="箭头: 右 18"/>
          <p:cNvSpPr/>
          <p:nvPr/>
        </p:nvSpPr>
        <p:spPr bwMode="auto">
          <a:xfrm>
            <a:off x="3283218" y="3713374"/>
            <a:ext cx="609584" cy="366713"/>
          </a:xfrm>
          <a:prstGeom prst="rightArrow">
            <a:avLst/>
          </a:prstGeom>
          <a:solidFill>
            <a:srgbClr val="85DEE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4" name="Rectangle 3"/>
          <p:cNvSpPr>
            <a:spLocks noChangeArrowheads="1"/>
          </p:cNvSpPr>
          <p:nvPr/>
        </p:nvSpPr>
        <p:spPr bwMode="auto">
          <a:xfrm>
            <a:off x="0" y="5210093"/>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sz="2000">
              <a:solidFill>
                <a:schemeClr val="bg2"/>
              </a:solidFill>
            </a:endParaRPr>
          </a:p>
        </p:txBody>
      </p:sp>
      <p:sp>
        <p:nvSpPr>
          <p:cNvPr id="6" name="灯片编号占位符 5"/>
          <p:cNvSpPr>
            <a:spLocks noGrp="1"/>
          </p:cNvSpPr>
          <p:nvPr>
            <p:ph type="sldNum" sz="quarter" idx="12"/>
          </p:nvPr>
        </p:nvSpPr>
        <p:spPr/>
        <p:txBody>
          <a:bodyPr/>
          <a:lstStyle/>
          <a:p>
            <a:pPr>
              <a:defRPr/>
            </a:pPr>
            <a:fld id="{0757525F-5033-4853-8B0F-94129778D660}" type="slidenum">
              <a:rPr lang="zh-CN" altLang="en-US" smtClean="0"/>
            </a:fld>
            <a:endParaRPr lang="en-US" altLang="zh-CN" dirty="0"/>
          </a:p>
        </p:txBody>
      </p:sp>
      <p:sp>
        <p:nvSpPr>
          <p:cNvPr id="15" name="PA-圆角矩形 1"/>
          <p:cNvSpPr/>
          <p:nvPr>
            <p:custDataLst>
              <p:tags r:id="rId2"/>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3"/>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逻辑函数表述方法</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0"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真值表与逻辑表达式的相互转换</a:t>
            </a:r>
            <a:endParaRPr lang="zh-CN" altLang="en-US" dirty="0"/>
          </a:p>
        </p:txBody>
      </p:sp>
      <p:sp>
        <p:nvSpPr>
          <p:cNvPr id="2" name="文本框 1"/>
          <p:cNvSpPr txBox="1"/>
          <p:nvPr/>
        </p:nvSpPr>
        <p:spPr>
          <a:xfrm>
            <a:off x="1472332" y="4269738"/>
            <a:ext cx="9722719" cy="1976631"/>
          </a:xfrm>
          <a:prstGeom prst="rect">
            <a:avLst/>
          </a:prstGeom>
          <a:noFill/>
        </p:spPr>
        <p:txBody>
          <a:bodyPr wrap="square" rtlCol="0">
            <a:spAutoFit/>
          </a:bodyPr>
          <a:lstStyle/>
          <a:p>
            <a:pPr marL="342900" indent="-342900">
              <a:lnSpc>
                <a:spcPct val="120000"/>
              </a:lnSpc>
              <a:spcAft>
                <a:spcPts val="600"/>
              </a:spcAft>
              <a:buFont typeface="Arial" panose="020B0604020202020204" pitchFamily="34" charset="0"/>
              <a:buChar char="•"/>
            </a:pPr>
            <a:r>
              <a:rPr lang="zh-CN" altLang="en-US" sz="2400" b="1" dirty="0"/>
              <a:t>把真值表中每行输入变量的组合写成一个乘积项，变量取值为</a:t>
            </a:r>
            <a:r>
              <a:rPr lang="en-US" altLang="zh-CN" sz="2400" b="1" dirty="0"/>
              <a:t>1</a:t>
            </a:r>
            <a:r>
              <a:rPr lang="zh-CN" altLang="en-US" sz="2400" b="1" dirty="0"/>
              <a:t>的写成原变量，变量取值为</a:t>
            </a:r>
            <a:r>
              <a:rPr lang="en-US" altLang="zh-CN" sz="2400" b="1" dirty="0"/>
              <a:t>0</a:t>
            </a:r>
            <a:r>
              <a:rPr lang="zh-CN" altLang="en-US" sz="2400" b="1" dirty="0"/>
              <a:t>的写成反变量</a:t>
            </a:r>
            <a:endParaRPr lang="en-US" altLang="zh-CN" sz="2400" b="1" dirty="0"/>
          </a:p>
          <a:p>
            <a:pPr marL="342900" indent="-342900">
              <a:lnSpc>
                <a:spcPct val="120000"/>
              </a:lnSpc>
              <a:spcAft>
                <a:spcPts val="600"/>
              </a:spcAft>
              <a:buFont typeface="Arial" panose="020B0604020202020204" pitchFamily="34" charset="0"/>
              <a:buChar char="•"/>
            </a:pPr>
            <a:r>
              <a:rPr lang="zh-CN" altLang="en-US" sz="2400" b="1" dirty="0"/>
              <a:t>将每行的乘积项再与对应的函数输出值相乘得到一个新的乘积项</a:t>
            </a:r>
            <a:endParaRPr lang="en-US" altLang="zh-CN" sz="2400" b="1" dirty="0"/>
          </a:p>
          <a:p>
            <a:pPr marL="342900" indent="-342900">
              <a:lnSpc>
                <a:spcPct val="120000"/>
              </a:lnSpc>
              <a:spcAft>
                <a:spcPts val="600"/>
              </a:spcAft>
              <a:buFont typeface="Arial" panose="020B0604020202020204" pitchFamily="34" charset="0"/>
              <a:buChar char="•"/>
            </a:pPr>
            <a:r>
              <a:rPr lang="zh-CN" altLang="en-US" sz="2400" b="1" dirty="0"/>
              <a:t>将新得到的乘积项相加，即得到逻辑函数的输出表达式</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dissolve">
                                      <p:cBhvr>
                                        <p:cTn id="39" dur="500"/>
                                        <p:tgtEl>
                                          <p:spTgt spid="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
                                            <p:txEl>
                                              <p:pRg st="1" end="1"/>
                                            </p:txEl>
                                          </p:spTgt>
                                        </p:tgtEl>
                                        <p:attrNameLst>
                                          <p:attrName>style.visibility</p:attrName>
                                        </p:attrNameLst>
                                      </p:cBhvr>
                                      <p:to>
                                        <p:strVal val="visible"/>
                                      </p:to>
                                    </p:set>
                                    <p:animEffect transition="in" filter="dissolve">
                                      <p:cBhvr>
                                        <p:cTn id="44" dur="500"/>
                                        <p:tgtEl>
                                          <p:spTgt spid="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Effect transition="in" filter="dissolve">
                                      <p:cBhvr>
                                        <p:cTn id="4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9" grpId="0" animBg="1"/>
      <p:bldP spid="18" grpId="0"/>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圆角矩形 1"/>
          <p:cNvSpPr/>
          <p:nvPr>
            <p:custDataLst>
              <p:tags r:id="rId1"/>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文本框 5"/>
          <p:cNvSpPr txBox="1">
            <a:spLocks noChangeArrowheads="1"/>
          </p:cNvSpPr>
          <p:nvPr>
            <p:custDataLst>
              <p:tags r:id="rId2"/>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10" name="PA-文本框 5"/>
          <p:cNvSpPr txBox="1">
            <a:spLocks noChangeArrowheads="1"/>
          </p:cNvSpPr>
          <p:nvPr>
            <p:custDataLst>
              <p:tags r:id="rId3"/>
            </p:custDataLst>
          </p:nvPr>
        </p:nvSpPr>
        <p:spPr bwMode="auto">
          <a:xfrm>
            <a:off x="626939" y="1692000"/>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1.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逻辑函数的基本概念</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503852" y="2499251"/>
            <a:ext cx="10524931" cy="1484830"/>
          </a:xfrm>
          <a:prstGeom prst="rect">
            <a:avLst/>
          </a:prstGeom>
        </p:spPr>
        <p:txBody>
          <a:bodyPr wrap="square">
            <a:spAutoFit/>
          </a:bodyPr>
          <a:lstStyle/>
          <a:p>
            <a:pPr>
              <a:lnSpc>
                <a:spcPct val="130000"/>
              </a:lnSpc>
            </a:pPr>
            <a:r>
              <a:rPr lang="en-US" altLang="zh-CN" sz="2400" b="1" dirty="0"/>
              <a:t>    </a:t>
            </a:r>
            <a:r>
              <a:rPr lang="zh-CN" altLang="zh-CN" sz="2400" b="1" dirty="0"/>
              <a:t>设输入逻辑变量为</a:t>
            </a:r>
            <a:r>
              <a:rPr lang="en-US" altLang="zh-CN" sz="2400" b="1" i="1" dirty="0"/>
              <a:t>A</a:t>
            </a:r>
            <a:r>
              <a:rPr lang="zh-CN" altLang="zh-CN" sz="2400" b="1" dirty="0"/>
              <a:t>、</a:t>
            </a:r>
            <a:r>
              <a:rPr lang="zh-CN" altLang="zh-CN" sz="2400" b="1" i="1" dirty="0"/>
              <a:t>B</a:t>
            </a:r>
            <a:r>
              <a:rPr lang="zh-CN" altLang="zh-CN" sz="2400" b="1" dirty="0"/>
              <a:t>、</a:t>
            </a:r>
            <a:r>
              <a:rPr lang="zh-CN" altLang="zh-CN" sz="2400" b="1" i="1" dirty="0"/>
              <a:t>C</a:t>
            </a:r>
            <a:r>
              <a:rPr lang="en-US" altLang="zh-CN" sz="2400" b="1" i="1" dirty="0"/>
              <a:t> </a:t>
            </a:r>
            <a:r>
              <a:rPr lang="zh-CN" altLang="zh-CN" sz="2400" b="1" dirty="0"/>
              <a:t>...，输出逻辑变量为</a:t>
            </a:r>
            <a:r>
              <a:rPr lang="zh-CN" altLang="zh-CN" sz="2400" b="1" i="1" dirty="0"/>
              <a:t>F</a:t>
            </a:r>
            <a:r>
              <a:rPr lang="en-US" altLang="zh-CN" sz="2400" b="1" i="1" dirty="0"/>
              <a:t> </a:t>
            </a:r>
            <a:r>
              <a:rPr lang="zh-CN" altLang="zh-CN" sz="2400" b="1" dirty="0"/>
              <a:t>。当</a:t>
            </a:r>
            <a:r>
              <a:rPr lang="en-US" altLang="zh-CN" sz="2400" b="1" i="1" dirty="0"/>
              <a:t>A</a:t>
            </a:r>
            <a:r>
              <a:rPr lang="zh-CN" altLang="zh-CN" sz="2400" b="1" dirty="0"/>
              <a:t>、</a:t>
            </a:r>
            <a:r>
              <a:rPr lang="en-US" altLang="zh-CN" sz="2400" b="1" i="1" dirty="0"/>
              <a:t>B</a:t>
            </a:r>
            <a:r>
              <a:rPr lang="zh-CN" altLang="zh-CN" sz="2400" b="1" dirty="0"/>
              <a:t>、</a:t>
            </a:r>
            <a:r>
              <a:rPr lang="zh-CN" altLang="zh-CN" sz="2400" b="1" i="1" dirty="0"/>
              <a:t>C</a:t>
            </a:r>
            <a:r>
              <a:rPr lang="en-US" altLang="zh-CN" sz="2400" b="1" i="1" dirty="0"/>
              <a:t> </a:t>
            </a:r>
            <a:r>
              <a:rPr lang="zh-CN" altLang="zh-CN" sz="2400" b="1" dirty="0"/>
              <a:t>...的取值确定后，</a:t>
            </a:r>
            <a:r>
              <a:rPr lang="en-US" altLang="zh-CN" sz="2400" b="1" i="1" dirty="0"/>
              <a:t>F </a:t>
            </a:r>
            <a:r>
              <a:rPr lang="zh-CN" altLang="zh-CN" sz="2400" b="1" dirty="0"/>
              <a:t>的值就被唯一的确定下来，则称F是</a:t>
            </a:r>
            <a:r>
              <a:rPr lang="en-US" altLang="zh-CN" sz="2400" b="1" i="1" dirty="0"/>
              <a:t>A</a:t>
            </a:r>
            <a:r>
              <a:rPr lang="zh-CN" altLang="zh-CN" sz="2400" b="1" dirty="0"/>
              <a:t>、</a:t>
            </a:r>
            <a:r>
              <a:rPr lang="en-US" altLang="zh-CN" sz="2400" b="1" i="1" dirty="0"/>
              <a:t>B</a:t>
            </a:r>
            <a:r>
              <a:rPr lang="zh-CN" altLang="zh-CN" sz="2400" b="1" dirty="0"/>
              <a:t>、</a:t>
            </a:r>
            <a:r>
              <a:rPr lang="zh-CN" altLang="zh-CN" sz="2400" b="1" i="1" dirty="0"/>
              <a:t>C</a:t>
            </a:r>
            <a:r>
              <a:rPr lang="en-US" altLang="zh-CN" sz="2400" b="1" i="1" dirty="0"/>
              <a:t> </a:t>
            </a:r>
            <a:r>
              <a:rPr lang="zh-CN" altLang="zh-CN" sz="2400" b="1" dirty="0"/>
              <a:t>...的逻辑函数，记为：</a:t>
            </a:r>
            <a:endParaRPr lang="en-US" altLang="zh-CN" sz="2400" b="1" dirty="0"/>
          </a:p>
          <a:p>
            <a:pPr>
              <a:lnSpc>
                <a:spcPct val="130000"/>
              </a:lnSpc>
            </a:pPr>
            <a:r>
              <a:rPr lang="en-US" altLang="zh-CN" sz="2400" b="1" i="1" dirty="0"/>
              <a:t>             </a:t>
            </a:r>
            <a:r>
              <a:rPr lang="en-US" altLang="zh-CN" sz="2400" i="1" dirty="0"/>
              <a:t>F  </a:t>
            </a:r>
            <a:r>
              <a:rPr lang="en-US" altLang="zh-CN" sz="2400" dirty="0"/>
              <a:t>=   </a:t>
            </a:r>
            <a:r>
              <a:rPr lang="en-US" altLang="zh-CN" sz="2400" i="1" dirty="0"/>
              <a:t>f </a:t>
            </a:r>
            <a:r>
              <a:rPr lang="en-US" altLang="zh-CN" sz="2400" dirty="0"/>
              <a:t>(</a:t>
            </a:r>
            <a:r>
              <a:rPr lang="en-US" altLang="zh-CN" sz="2400" i="1" dirty="0"/>
              <a:t>A</a:t>
            </a:r>
            <a:r>
              <a:rPr lang="en-US" altLang="zh-CN" sz="2400" dirty="0"/>
              <a:t>, </a:t>
            </a:r>
            <a:r>
              <a:rPr lang="en-US" altLang="zh-CN" sz="2400" i="1" dirty="0"/>
              <a:t>B</a:t>
            </a:r>
            <a:r>
              <a:rPr lang="en-US" altLang="zh-CN" sz="2400" dirty="0"/>
              <a:t>, </a:t>
            </a:r>
            <a:r>
              <a:rPr lang="en-US" altLang="zh-CN" sz="2400" i="1" dirty="0"/>
              <a:t>C</a:t>
            </a:r>
            <a:r>
              <a:rPr lang="en-US" altLang="zh-CN" sz="2400" dirty="0"/>
              <a:t>, </a:t>
            </a:r>
            <a:r>
              <a:rPr lang="zh-CN" altLang="zh-CN" sz="2400" dirty="0"/>
              <a:t>…</a:t>
            </a:r>
            <a:r>
              <a:rPr lang="en-US" altLang="zh-CN" sz="2400" dirty="0"/>
              <a:t>)</a:t>
            </a:r>
            <a:endParaRPr lang="zh-CN" altLang="zh-CN" sz="2400" b="1" dirty="0"/>
          </a:p>
        </p:txBody>
      </p:sp>
      <p:pic>
        <p:nvPicPr>
          <p:cNvPr id="11" name="图片 10"/>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181366" y="4155354"/>
            <a:ext cx="3907875" cy="2133785"/>
          </a:xfrm>
          <a:prstGeom prst="rect">
            <a:avLst/>
          </a:prstGeom>
        </p:spPr>
      </p:pic>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1293223" y="2462281"/>
            <a:ext cx="9722719" cy="830997"/>
          </a:xfrm>
          <a:prstGeom prst="rect">
            <a:avLst/>
          </a:prstGeom>
          <a:solidFill>
            <a:srgbClr val="FFC000"/>
          </a:solidFill>
          <a:ln>
            <a:noFill/>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zh-CN" sz="2400" b="1" dirty="0">
                <a:solidFill>
                  <a:schemeClr val="tx1"/>
                </a:solidFill>
              </a:rPr>
              <a:t>将函数输入变量的各种组合状态逐一代入逻辑表达式求出函数值，然后列成表，即可得到真值表。</a:t>
            </a:r>
            <a:endParaRPr lang="zh-CN" altLang="zh-CN" sz="2400" b="1" dirty="0">
              <a:solidFill>
                <a:schemeClr val="tx1"/>
              </a:solidFill>
            </a:endParaRPr>
          </a:p>
        </p:txBody>
      </p:sp>
      <p:sp>
        <p:nvSpPr>
          <p:cNvPr id="5" name="Text Box 3"/>
          <p:cNvSpPr txBox="1">
            <a:spLocks noChangeArrowheads="1"/>
          </p:cNvSpPr>
          <p:nvPr/>
        </p:nvSpPr>
        <p:spPr bwMode="auto">
          <a:xfrm>
            <a:off x="762016" y="2010915"/>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lt"/>
                <a:ea typeface="+mn-ea"/>
              </a:rPr>
              <a:t>（</a:t>
            </a:r>
            <a:r>
              <a:rPr lang="en-US" altLang="zh-CN" sz="2400" b="1" dirty="0">
                <a:solidFill>
                  <a:schemeClr val="tx1"/>
                </a:solidFill>
                <a:latin typeface="+mn-lt"/>
                <a:ea typeface="+mn-ea"/>
              </a:rPr>
              <a:t>1</a:t>
            </a:r>
            <a:r>
              <a:rPr lang="zh-CN" altLang="en-US" sz="2400" b="1" dirty="0">
                <a:solidFill>
                  <a:schemeClr val="tx1"/>
                </a:solidFill>
                <a:latin typeface="+mn-lt"/>
                <a:ea typeface="+mn-ea"/>
              </a:rPr>
              <a:t>）</a:t>
            </a:r>
            <a:r>
              <a:rPr lang="zh-CN" altLang="en-US" sz="2400" b="1" dirty="0">
                <a:solidFill>
                  <a:schemeClr val="tx1"/>
                </a:solidFill>
                <a:latin typeface="+mn-ea"/>
                <a:ea typeface="+mn-ea"/>
              </a:rPr>
              <a:t>逻辑表达式            真值表</a:t>
            </a:r>
            <a:endParaRPr lang="zh-CN" altLang="en-US" sz="2400" dirty="0">
              <a:solidFill>
                <a:schemeClr val="tx1"/>
              </a:solidFill>
              <a:latin typeface="+mn-ea"/>
              <a:ea typeface="+mn-ea"/>
            </a:endParaRPr>
          </a:p>
        </p:txBody>
      </p:sp>
      <p:sp>
        <p:nvSpPr>
          <p:cNvPr id="9" name="箭头: 右 8"/>
          <p:cNvSpPr/>
          <p:nvPr/>
        </p:nvSpPr>
        <p:spPr bwMode="auto">
          <a:xfrm>
            <a:off x="3987330" y="2055059"/>
            <a:ext cx="609584" cy="366713"/>
          </a:xfrm>
          <a:prstGeom prst="rightArrow">
            <a:avLst/>
          </a:prstGeom>
          <a:solidFill>
            <a:srgbClr val="85DEE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8" name="Text Box 3"/>
          <p:cNvSpPr txBox="1">
            <a:spLocks noChangeArrowheads="1"/>
          </p:cNvSpPr>
          <p:nvPr/>
        </p:nvSpPr>
        <p:spPr bwMode="auto">
          <a:xfrm>
            <a:off x="796852" y="3657578"/>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lt"/>
                <a:ea typeface="+mn-ea"/>
              </a:rPr>
              <a:t>（</a:t>
            </a:r>
            <a:r>
              <a:rPr lang="en-US" altLang="zh-CN" sz="2400" b="1" dirty="0">
                <a:solidFill>
                  <a:schemeClr val="tx1"/>
                </a:solidFill>
                <a:latin typeface="+mn-lt"/>
                <a:ea typeface="+mn-ea"/>
              </a:rPr>
              <a:t>2</a:t>
            </a:r>
            <a:r>
              <a:rPr lang="zh-CN" altLang="en-US" sz="2400" b="1" dirty="0">
                <a:solidFill>
                  <a:schemeClr val="tx1"/>
                </a:solidFill>
                <a:latin typeface="+mn-lt"/>
                <a:ea typeface="+mn-ea"/>
              </a:rPr>
              <a:t>）</a:t>
            </a:r>
            <a:r>
              <a:rPr lang="zh-CN" altLang="en-US" sz="2400" b="1" dirty="0">
                <a:solidFill>
                  <a:schemeClr val="tx1"/>
                </a:solidFill>
                <a:latin typeface="+mn-ea"/>
                <a:ea typeface="+mn-ea"/>
              </a:rPr>
              <a:t>真值表              逻辑表达式</a:t>
            </a:r>
            <a:endParaRPr lang="zh-CN" altLang="en-US" sz="2400" dirty="0">
              <a:solidFill>
                <a:schemeClr val="tx1"/>
              </a:solidFill>
              <a:latin typeface="+mn-ea"/>
              <a:ea typeface="+mn-ea"/>
            </a:endParaRPr>
          </a:p>
        </p:txBody>
      </p:sp>
      <p:sp>
        <p:nvSpPr>
          <p:cNvPr id="19" name="箭头: 右 18"/>
          <p:cNvSpPr/>
          <p:nvPr/>
        </p:nvSpPr>
        <p:spPr bwMode="auto">
          <a:xfrm>
            <a:off x="3283218" y="3713374"/>
            <a:ext cx="609584" cy="366713"/>
          </a:xfrm>
          <a:prstGeom prst="rightArrow">
            <a:avLst/>
          </a:prstGeom>
          <a:solidFill>
            <a:srgbClr val="85DEE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2" name="Rectangle 2"/>
          <p:cNvSpPr>
            <a:spLocks noChangeArrowheads="1"/>
          </p:cNvSpPr>
          <p:nvPr/>
        </p:nvSpPr>
        <p:spPr bwMode="auto">
          <a:xfrm>
            <a:off x="655802" y="4158828"/>
            <a:ext cx="7803324"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26670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effectLst/>
                <a:latin typeface="+mn-ea"/>
                <a:ea typeface="+mn-ea"/>
              </a:rPr>
              <a:t>【</a:t>
            </a:r>
            <a:r>
              <a:rPr kumimoji="0" lang="zh-CN" altLang="en-US" sz="2400" b="0" i="0" u="none" strike="noStrike" cap="none" normalizeH="0" baseline="0" dirty="0">
                <a:ln>
                  <a:noFill/>
                </a:ln>
                <a:effectLst/>
                <a:latin typeface="+mn-ea"/>
                <a:ea typeface="+mn-ea"/>
              </a:rPr>
              <a:t>例</a:t>
            </a:r>
            <a:r>
              <a:rPr kumimoji="0" lang="en-US" altLang="zh-CN" sz="2400" b="0" i="0" u="none" strike="noStrike" cap="none" normalizeH="0" baseline="0" dirty="0">
                <a:ln>
                  <a:noFill/>
                </a:ln>
                <a:effectLst/>
                <a:latin typeface="+mn-ea"/>
                <a:ea typeface="+mn-ea"/>
              </a:rPr>
              <a:t>】 </a:t>
            </a:r>
            <a:r>
              <a:rPr kumimoji="0" lang="zh-CN" altLang="en-US" sz="2400" b="1" i="0" u="none" strike="noStrike" cap="none" normalizeH="0" baseline="0" dirty="0">
                <a:ln>
                  <a:noFill/>
                </a:ln>
                <a:effectLst/>
                <a:latin typeface="+mn-ea"/>
                <a:ea typeface="+mn-ea"/>
              </a:rPr>
              <a:t>三输入变量的奇数个“</a:t>
            </a:r>
            <a:r>
              <a:rPr kumimoji="0" lang="en-US" altLang="zh-CN" sz="2400" b="1" i="0" u="none" strike="noStrike" cap="none" normalizeH="0" baseline="0" dirty="0">
                <a:ln>
                  <a:noFill/>
                </a:ln>
                <a:effectLst/>
                <a:latin typeface="+mn-ea"/>
                <a:ea typeface="+mn-ea"/>
              </a:rPr>
              <a:t>1”</a:t>
            </a:r>
            <a:r>
              <a:rPr kumimoji="0" lang="zh-CN" altLang="en-US" sz="2400" b="1" i="0" u="none" strike="noStrike" cap="none" normalizeH="0" baseline="0" dirty="0">
                <a:ln>
                  <a:noFill/>
                </a:ln>
                <a:effectLst/>
                <a:latin typeface="+mn-ea"/>
                <a:ea typeface="+mn-ea"/>
              </a:rPr>
              <a:t>判别函数的真值表如表所示，试写出它的逻辑表达式。</a:t>
            </a:r>
            <a:endParaRPr kumimoji="0" lang="en-US" altLang="zh-CN" sz="2400" b="1" i="0" u="none" strike="noStrike" cap="none" normalizeH="0" baseline="0" dirty="0">
              <a:ln>
                <a:noFill/>
              </a:ln>
              <a:effectLst/>
              <a:latin typeface="+mn-ea"/>
              <a:ea typeface="+mn-ea"/>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accent6">
                    <a:lumMod val="75000"/>
                  </a:schemeClr>
                </a:solidFill>
                <a:effectLst/>
                <a:latin typeface="+mn-ea"/>
                <a:ea typeface="+mn-ea"/>
              </a:rPr>
              <a:t>解：</a:t>
            </a:r>
            <a:endParaRPr kumimoji="0" lang="zh-CN" altLang="en-US" sz="2400" b="0" i="0" u="none" strike="noStrike" cap="none" normalizeH="0" baseline="0" dirty="0">
              <a:ln>
                <a:noFill/>
              </a:ln>
              <a:solidFill>
                <a:schemeClr val="accent6">
                  <a:lumMod val="75000"/>
                </a:schemeClr>
              </a:solidFill>
              <a:effectLst/>
              <a:latin typeface="+mn-ea"/>
              <a:ea typeface="+mn-ea"/>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bg2"/>
              </a:solidFill>
              <a:effectLst/>
              <a:latin typeface="Times New Roman" panose="02020603050405020304" pitchFamily="18" charset="0"/>
              <a:ea typeface="宋体" panose="02010600030101010101" pitchFamily="2" charset="-122"/>
            </a:endParaRPr>
          </a:p>
        </p:txBody>
      </p:sp>
      <p:sp>
        <p:nvSpPr>
          <p:cNvPr id="14" name="Rectangle 3"/>
          <p:cNvSpPr>
            <a:spLocks noChangeArrowheads="1"/>
          </p:cNvSpPr>
          <p:nvPr/>
        </p:nvSpPr>
        <p:spPr bwMode="auto">
          <a:xfrm>
            <a:off x="0" y="5210093"/>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sz="2000">
              <a:solidFill>
                <a:schemeClr val="bg2"/>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611" y="3317016"/>
            <a:ext cx="2145978" cy="3243353"/>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46" y="5420447"/>
            <a:ext cx="7937680" cy="719390"/>
          </a:xfrm>
          <a:prstGeom prst="rect">
            <a:avLst/>
          </a:prstGeom>
        </p:spPr>
      </p:pic>
      <p:sp>
        <p:nvSpPr>
          <p:cNvPr id="6" name="灯片编号占位符 5"/>
          <p:cNvSpPr>
            <a:spLocks noGrp="1"/>
          </p:cNvSpPr>
          <p:nvPr>
            <p:ph type="sldNum" sz="quarter" idx="12"/>
          </p:nvPr>
        </p:nvSpPr>
        <p:spPr/>
        <p:txBody>
          <a:bodyPr/>
          <a:lstStyle/>
          <a:p>
            <a:pPr>
              <a:defRPr/>
            </a:pPr>
            <a:fld id="{0757525F-5033-4853-8B0F-94129778D660}" type="slidenum">
              <a:rPr lang="zh-CN" altLang="en-US" smtClean="0"/>
            </a:fld>
            <a:endParaRPr lang="en-US" altLang="zh-CN" dirty="0"/>
          </a:p>
        </p:txBody>
      </p:sp>
      <p:sp>
        <p:nvSpPr>
          <p:cNvPr id="15" name="PA-圆角矩形 1"/>
          <p:cNvSpPr/>
          <p:nvPr>
            <p:custDataLst>
              <p:tags r:id="rId4"/>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PA-文本框 5"/>
          <p:cNvSpPr txBox="1">
            <a:spLocks noChangeArrowheads="1"/>
          </p:cNvSpPr>
          <p:nvPr>
            <p:custDataLst>
              <p:tags r:id="rId5"/>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逻辑函数表述方法</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20" name="Text Box 3"/>
          <p:cNvSpPr txBox="1">
            <a:spLocks noChangeArrowheads="1"/>
          </p:cNvSpPr>
          <p:nvPr/>
        </p:nvSpPr>
        <p:spPr bwMode="auto">
          <a:xfrm>
            <a:off x="655802" y="1435465"/>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真值表与逻辑表达式的相互转换</a:t>
            </a: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8681207" y="3749334"/>
                <a:ext cx="720000" cy="3699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zh-CN" altLang="en-US" i="1" smtClean="0">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𝐴</m:t>
                          </m:r>
                        </m:e>
                      </m:acc>
                      <m:acc>
                        <m:accPr>
                          <m:chr m:val="̅"/>
                          <m:ctrlPr>
                            <a:rPr lang="zh-CN" altLang="en-US" i="1">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𝐵</m:t>
                          </m:r>
                        </m:e>
                      </m:acc>
                      <m:acc>
                        <m:accPr>
                          <m:chr m:val="̅"/>
                          <m:ctrlPr>
                            <a:rPr lang="zh-CN" altLang="en-US" i="1">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𝐶</m:t>
                          </m:r>
                        </m:e>
                      </m:acc>
                    </m:oMath>
                  </m:oMathPara>
                </a14:m>
                <a:endParaRPr lang="zh-CN" altLang="en-US" dirty="0">
                  <a:solidFill>
                    <a:srgbClr val="0000FF"/>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8681207" y="3749334"/>
                <a:ext cx="720000" cy="369909"/>
              </a:xfrm>
              <a:prstGeom prst="rect">
                <a:avLst/>
              </a:prstGeom>
              <a:blipFill rotWithShape="1">
                <a:blip r:embed="rId6"/>
                <a:stretch>
                  <a:fillRect l="-17" t="-79" r="4" b="1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8681207" y="4099927"/>
                <a:ext cx="720000" cy="3699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zh-CN" altLang="en-US" i="1" smtClean="0">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𝐴</m:t>
                          </m:r>
                        </m:e>
                      </m:acc>
                      <m:acc>
                        <m:accPr>
                          <m:chr m:val="̅"/>
                          <m:ctrlPr>
                            <a:rPr lang="zh-CN" altLang="en-US" i="1">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𝐵</m:t>
                          </m:r>
                        </m:e>
                      </m:acc>
                      <m:r>
                        <a:rPr lang="zh-CN" altLang="en-US" i="1">
                          <a:solidFill>
                            <a:srgbClr val="0000FF"/>
                          </a:solidFill>
                          <a:latin typeface="Cambria Math" panose="02040503050406030204" pitchFamily="18" charset="0"/>
                        </a:rPr>
                        <m:t>𝐶</m:t>
                      </m:r>
                    </m:oMath>
                  </m:oMathPara>
                </a14:m>
                <a:endParaRPr lang="zh-CN" altLang="en-US" dirty="0">
                  <a:solidFill>
                    <a:srgbClr val="0000FF"/>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8681207" y="4099927"/>
                <a:ext cx="720000" cy="369909"/>
              </a:xfrm>
              <a:prstGeom prst="rect">
                <a:avLst/>
              </a:prstGeom>
              <a:blipFill rotWithShape="1">
                <a:blip r:embed="rId7"/>
                <a:stretch>
                  <a:fillRect l="-17" t="-99" r="4"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8681207" y="4450520"/>
                <a:ext cx="720000" cy="3699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zh-CN" altLang="en-US" i="1" smtClean="0">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𝐴</m:t>
                          </m:r>
                        </m:e>
                      </m:acc>
                      <m:r>
                        <a:rPr lang="zh-CN" altLang="en-US" i="1">
                          <a:solidFill>
                            <a:srgbClr val="0000FF"/>
                          </a:solidFill>
                          <a:latin typeface="Cambria Math" panose="02040503050406030204" pitchFamily="18" charset="0"/>
                        </a:rPr>
                        <m:t>𝐵</m:t>
                      </m:r>
                      <m:acc>
                        <m:accPr>
                          <m:chr m:val="̅"/>
                          <m:ctrlPr>
                            <a:rPr lang="zh-CN" altLang="en-US" i="1">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𝐶</m:t>
                          </m:r>
                        </m:e>
                      </m:acc>
                    </m:oMath>
                  </m:oMathPara>
                </a14:m>
                <a:endParaRPr lang="zh-CN" altLang="en-US" dirty="0">
                  <a:solidFill>
                    <a:srgbClr val="0000FF"/>
                  </a:solidFill>
                </a:endParaRPr>
              </a:p>
            </p:txBody>
          </p:sp>
        </mc:Choice>
        <mc:Fallback>
          <p:sp>
            <p:nvSpPr>
              <p:cNvPr id="21" name="文本框 20"/>
              <p:cNvSpPr txBox="1">
                <a:spLocks noRot="1" noChangeAspect="1" noMove="1" noResize="1" noEditPoints="1" noAdjustHandles="1" noChangeArrowheads="1" noChangeShapeType="1" noTextEdit="1"/>
              </p:cNvSpPr>
              <p:nvPr/>
            </p:nvSpPr>
            <p:spPr>
              <a:xfrm>
                <a:off x="8681207" y="4450520"/>
                <a:ext cx="720000" cy="369909"/>
              </a:xfrm>
              <a:prstGeom prst="rect">
                <a:avLst/>
              </a:prstGeom>
              <a:blipFill rotWithShape="1">
                <a:blip r:embed="rId8"/>
                <a:stretch>
                  <a:fillRect l="-17" t="-119" r="4"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8681207" y="4801113"/>
                <a:ext cx="720000" cy="3699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zh-CN" altLang="en-US" i="1" smtClean="0">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𝐴</m:t>
                          </m:r>
                        </m:e>
                      </m:acc>
                      <m:r>
                        <a:rPr lang="zh-CN" altLang="en-US" i="1">
                          <a:solidFill>
                            <a:srgbClr val="0000FF"/>
                          </a:solidFill>
                          <a:latin typeface="Cambria Math" panose="02040503050406030204" pitchFamily="18" charset="0"/>
                        </a:rPr>
                        <m:t>𝐵𝐶</m:t>
                      </m:r>
                    </m:oMath>
                  </m:oMathPara>
                </a14:m>
                <a:endParaRPr lang="zh-CN" altLang="en-US" dirty="0">
                  <a:solidFill>
                    <a:srgbClr val="0000FF"/>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8681207" y="4801113"/>
                <a:ext cx="720000" cy="369909"/>
              </a:xfrm>
              <a:prstGeom prst="rect">
                <a:avLst/>
              </a:prstGeom>
              <a:blipFill rotWithShape="1">
                <a:blip r:embed="rId9"/>
                <a:stretch>
                  <a:fillRect l="-17" t="-139" r="4"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8681207" y="5151706"/>
                <a:ext cx="720000" cy="3699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FF"/>
                          </a:solidFill>
                          <a:latin typeface="Cambria Math" panose="02040503050406030204" pitchFamily="18" charset="0"/>
                        </a:rPr>
                        <m:t>𝐴</m:t>
                      </m:r>
                      <m:acc>
                        <m:accPr>
                          <m:chr m:val="̅"/>
                          <m:ctrlPr>
                            <a:rPr lang="zh-CN" altLang="en-US" i="1">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𝐵</m:t>
                          </m:r>
                        </m:e>
                      </m:acc>
                      <m:acc>
                        <m:accPr>
                          <m:chr m:val="̅"/>
                          <m:ctrlPr>
                            <a:rPr lang="zh-CN" altLang="en-US" i="1">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𝐶</m:t>
                          </m:r>
                        </m:e>
                      </m:acc>
                    </m:oMath>
                  </m:oMathPara>
                </a14:m>
                <a:endParaRPr lang="zh-CN" altLang="en-US" dirty="0">
                  <a:solidFill>
                    <a:srgbClr val="0000FF"/>
                  </a:solidFill>
                </a:endParaRPr>
              </a:p>
            </p:txBody>
          </p:sp>
        </mc:Choice>
        <mc:Fallback>
          <p:sp>
            <p:nvSpPr>
              <p:cNvPr id="25" name="文本框 24"/>
              <p:cNvSpPr txBox="1">
                <a:spLocks noRot="1" noChangeAspect="1" noMove="1" noResize="1" noEditPoints="1" noAdjustHandles="1" noChangeArrowheads="1" noChangeShapeType="1" noTextEdit="1"/>
              </p:cNvSpPr>
              <p:nvPr/>
            </p:nvSpPr>
            <p:spPr>
              <a:xfrm>
                <a:off x="8681207" y="5151706"/>
                <a:ext cx="720000" cy="369909"/>
              </a:xfrm>
              <a:prstGeom prst="rect">
                <a:avLst/>
              </a:prstGeom>
              <a:blipFill rotWithShape="1">
                <a:blip r:embed="rId10"/>
                <a:stretch>
                  <a:fillRect l="-17" t="-158" r="4" b="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8681207" y="5502299"/>
                <a:ext cx="72000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FF"/>
                          </a:solidFill>
                          <a:latin typeface="Cambria Math" panose="02040503050406030204" pitchFamily="18" charset="0"/>
                        </a:rPr>
                        <m:t>𝐴</m:t>
                      </m:r>
                      <m:acc>
                        <m:accPr>
                          <m:chr m:val="̅"/>
                          <m:ctrlPr>
                            <a:rPr lang="zh-CN" altLang="en-US" i="1">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𝐵</m:t>
                          </m:r>
                        </m:e>
                      </m:acc>
                      <m:r>
                        <a:rPr lang="zh-CN" altLang="en-US" i="1">
                          <a:solidFill>
                            <a:srgbClr val="0000FF"/>
                          </a:solidFill>
                          <a:latin typeface="Cambria Math" panose="02040503050406030204" pitchFamily="18" charset="0"/>
                        </a:rPr>
                        <m:t>𝐶</m:t>
                      </m:r>
                    </m:oMath>
                  </m:oMathPara>
                </a14:m>
                <a:endParaRPr lang="zh-CN" altLang="en-US" dirty="0">
                  <a:solidFill>
                    <a:srgbClr val="0000FF"/>
                  </a:solidFill>
                </a:endParaRPr>
              </a:p>
            </p:txBody>
          </p:sp>
        </mc:Choice>
        <mc:Fallback>
          <p:sp>
            <p:nvSpPr>
              <p:cNvPr id="27" name="文本框 26"/>
              <p:cNvSpPr txBox="1">
                <a:spLocks noRot="1" noChangeAspect="1" noMove="1" noResize="1" noEditPoints="1" noAdjustHandles="1" noChangeArrowheads="1" noChangeShapeType="1" noTextEdit="1"/>
              </p:cNvSpPr>
              <p:nvPr/>
            </p:nvSpPr>
            <p:spPr>
              <a:xfrm>
                <a:off x="8681207" y="5502299"/>
                <a:ext cx="720000" cy="369332"/>
              </a:xfrm>
              <a:prstGeom prst="rect">
                <a:avLst/>
              </a:prstGeom>
              <a:blipFill rotWithShape="1">
                <a:blip r:embed="rId11"/>
                <a:stretch>
                  <a:fillRect l="-17" t="-6" r="4" b="1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8681207" y="5852315"/>
                <a:ext cx="720000" cy="3699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FF"/>
                          </a:solidFill>
                          <a:latin typeface="Cambria Math" panose="02040503050406030204" pitchFamily="18" charset="0"/>
                        </a:rPr>
                        <m:t>𝐴𝐵</m:t>
                      </m:r>
                      <m:acc>
                        <m:accPr>
                          <m:chr m:val="̅"/>
                          <m:ctrlPr>
                            <a:rPr lang="zh-CN" altLang="en-US" i="1">
                              <a:solidFill>
                                <a:srgbClr val="0000FF"/>
                              </a:solidFill>
                              <a:latin typeface="Cambria Math" panose="02040503050406030204" pitchFamily="18" charset="0"/>
                            </a:rPr>
                          </m:ctrlPr>
                        </m:accPr>
                        <m:e>
                          <m:r>
                            <a:rPr lang="zh-CN" altLang="en-US" i="1">
                              <a:solidFill>
                                <a:srgbClr val="0000FF"/>
                              </a:solidFill>
                              <a:latin typeface="Cambria Math" panose="02040503050406030204" pitchFamily="18" charset="0"/>
                            </a:rPr>
                            <m:t>𝐶</m:t>
                          </m:r>
                        </m:e>
                      </m:acc>
                    </m:oMath>
                  </m:oMathPara>
                </a14:m>
                <a:endParaRPr lang="zh-CN" altLang="en-US" dirty="0">
                  <a:solidFill>
                    <a:srgbClr val="0000FF"/>
                  </a:solidFill>
                </a:endParaRPr>
              </a:p>
            </p:txBody>
          </p:sp>
        </mc:Choice>
        <mc:Fallback>
          <p:sp>
            <p:nvSpPr>
              <p:cNvPr id="29" name="文本框 28"/>
              <p:cNvSpPr txBox="1">
                <a:spLocks noRot="1" noChangeAspect="1" noMove="1" noResize="1" noEditPoints="1" noAdjustHandles="1" noChangeArrowheads="1" noChangeShapeType="1" noTextEdit="1"/>
              </p:cNvSpPr>
              <p:nvPr/>
            </p:nvSpPr>
            <p:spPr>
              <a:xfrm>
                <a:off x="8681207" y="5852315"/>
                <a:ext cx="720000" cy="369909"/>
              </a:xfrm>
              <a:prstGeom prst="rect">
                <a:avLst/>
              </a:prstGeom>
              <a:blipFill rotWithShape="1">
                <a:blip r:embed="rId12"/>
                <a:stretch>
                  <a:fillRect l="-17" t="-42" r="4" b="1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8681207" y="6202906"/>
                <a:ext cx="72000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FF"/>
                          </a:solidFill>
                          <a:latin typeface="Cambria Math" panose="02040503050406030204" pitchFamily="18" charset="0"/>
                        </a:rPr>
                        <m:t>𝐴𝐵𝐶</m:t>
                      </m:r>
                    </m:oMath>
                  </m:oMathPara>
                </a14:m>
                <a:endParaRPr lang="zh-CN" altLang="en-US" dirty="0">
                  <a:solidFill>
                    <a:srgbClr val="0000FF"/>
                  </a:solidFill>
                </a:endParaRPr>
              </a:p>
            </p:txBody>
          </p:sp>
        </mc:Choice>
        <mc:Fallback>
          <p:sp>
            <p:nvSpPr>
              <p:cNvPr id="31" name="文本框 30"/>
              <p:cNvSpPr txBox="1">
                <a:spLocks noRot="1" noChangeAspect="1" noMove="1" noResize="1" noEditPoints="1" noAdjustHandles="1" noChangeArrowheads="1" noChangeShapeType="1" noTextEdit="1"/>
              </p:cNvSpPr>
              <p:nvPr/>
            </p:nvSpPr>
            <p:spPr>
              <a:xfrm>
                <a:off x="8681207" y="6202906"/>
                <a:ext cx="720000" cy="369332"/>
              </a:xfrm>
              <a:prstGeom prst="rect">
                <a:avLst/>
              </a:prstGeom>
              <a:blipFill rotWithShape="1">
                <a:blip r:embed="rId13"/>
                <a:stretch>
                  <a:fillRect l="-17" t="-61" r="4" b="169"/>
                </a:stretch>
              </a:blipFill>
            </p:spPr>
            <p:txBody>
              <a:bodyPr/>
              <a:lstStyle/>
              <a:p>
                <a:r>
                  <a:rPr lang="zh-CN" altLang="en-US">
                    <a:noFill/>
                  </a:rPr>
                  <a:t> </a:t>
                </a:r>
              </a:p>
            </p:txBody>
          </p:sp>
        </mc:Fallback>
      </mc:AlternateContent>
      <p:sp>
        <p:nvSpPr>
          <p:cNvPr id="32" name="矩形 31"/>
          <p:cNvSpPr/>
          <p:nvPr/>
        </p:nvSpPr>
        <p:spPr>
          <a:xfrm>
            <a:off x="9401207" y="4119243"/>
            <a:ext cx="1795880" cy="670001"/>
          </a:xfrm>
          <a:prstGeom prst="rect">
            <a:avLst/>
          </a:prstGeom>
          <a:noFill/>
          <a:ln w="28575">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矩形 32"/>
          <p:cNvSpPr/>
          <p:nvPr/>
        </p:nvSpPr>
        <p:spPr>
          <a:xfrm>
            <a:off x="9407660" y="5177320"/>
            <a:ext cx="1795880" cy="299101"/>
          </a:xfrm>
          <a:prstGeom prst="rect">
            <a:avLst/>
          </a:prstGeom>
          <a:noFill/>
          <a:ln w="28575">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矩形 33"/>
          <p:cNvSpPr/>
          <p:nvPr/>
        </p:nvSpPr>
        <p:spPr>
          <a:xfrm>
            <a:off x="9401207" y="6191969"/>
            <a:ext cx="1795880" cy="299101"/>
          </a:xfrm>
          <a:prstGeom prst="rect">
            <a:avLst/>
          </a:prstGeom>
          <a:noFill/>
          <a:ln w="28575">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p:tgtEl>
                                          <p:spTgt spid="21"/>
                                        </p:tgtEl>
                                        <p:attrNameLst>
                                          <p:attrName>ppt_y</p:attrName>
                                        </p:attrNameLst>
                                      </p:cBhvr>
                                      <p:tavLst>
                                        <p:tav tm="0">
                                          <p:val>
                                            <p:strVal val="#ppt_y+#ppt_h*1.125000"/>
                                          </p:val>
                                        </p:tav>
                                        <p:tav tm="100000">
                                          <p:val>
                                            <p:strVal val="#ppt_y"/>
                                          </p:val>
                                        </p:tav>
                                      </p:tavLst>
                                    </p:anim>
                                    <p:animEffect transition="in" filter="wipe(up)">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p:tgtEl>
                                          <p:spTgt spid="23"/>
                                        </p:tgtEl>
                                        <p:attrNameLst>
                                          <p:attrName>ppt_y</p:attrName>
                                        </p:attrNameLst>
                                      </p:cBhvr>
                                      <p:tavLst>
                                        <p:tav tm="0">
                                          <p:val>
                                            <p:strVal val="#ppt_y+#ppt_h*1.125000"/>
                                          </p:val>
                                        </p:tav>
                                        <p:tav tm="100000">
                                          <p:val>
                                            <p:strVal val="#ppt_y"/>
                                          </p:val>
                                        </p:tav>
                                      </p:tavLst>
                                    </p:anim>
                                    <p:animEffect transition="in" filter="wipe(up)">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p:tgtEl>
                                          <p:spTgt spid="25"/>
                                        </p:tgtEl>
                                        <p:attrNameLst>
                                          <p:attrName>ppt_y</p:attrName>
                                        </p:attrNameLst>
                                      </p:cBhvr>
                                      <p:tavLst>
                                        <p:tav tm="0">
                                          <p:val>
                                            <p:strVal val="#ppt_y+#ppt_h*1.125000"/>
                                          </p:val>
                                        </p:tav>
                                        <p:tav tm="100000">
                                          <p:val>
                                            <p:strVal val="#ppt_y"/>
                                          </p:val>
                                        </p:tav>
                                      </p:tavLst>
                                    </p:anim>
                                    <p:animEffect transition="in" filter="wipe(up)">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p:tgtEl>
                                          <p:spTgt spid="27"/>
                                        </p:tgtEl>
                                        <p:attrNameLst>
                                          <p:attrName>ppt_y</p:attrName>
                                        </p:attrNameLst>
                                      </p:cBhvr>
                                      <p:tavLst>
                                        <p:tav tm="0">
                                          <p:val>
                                            <p:strVal val="#ppt_y+#ppt_h*1.125000"/>
                                          </p:val>
                                        </p:tav>
                                        <p:tav tm="100000">
                                          <p:val>
                                            <p:strVal val="#ppt_y"/>
                                          </p:val>
                                        </p:tav>
                                      </p:tavLst>
                                    </p:anim>
                                    <p:animEffect transition="in" filter="wipe(up)">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p:tgtEl>
                                          <p:spTgt spid="29"/>
                                        </p:tgtEl>
                                        <p:attrNameLst>
                                          <p:attrName>ppt_y</p:attrName>
                                        </p:attrNameLst>
                                      </p:cBhvr>
                                      <p:tavLst>
                                        <p:tav tm="0">
                                          <p:val>
                                            <p:strVal val="#ppt_y+#ppt_h*1.125000"/>
                                          </p:val>
                                        </p:tav>
                                        <p:tav tm="100000">
                                          <p:val>
                                            <p:strVal val="#ppt_y"/>
                                          </p:val>
                                        </p:tav>
                                      </p:tavLst>
                                    </p:anim>
                                    <p:animEffect transition="in" filter="wipe(up)">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up)">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1000"/>
                                        <p:tgtEl>
                                          <p:spTgt spid="11"/>
                                        </p:tgtEl>
                                      </p:cBhvr>
                                    </p:animEffect>
                                    <p:anim calcmode="lin" valueType="num">
                                      <p:cBhvr>
                                        <p:cTn id="66" dur="1000" fill="hold"/>
                                        <p:tgtEl>
                                          <p:spTgt spid="11"/>
                                        </p:tgtEl>
                                        <p:attrNameLst>
                                          <p:attrName>ppt_x</p:attrName>
                                        </p:attrNameLst>
                                      </p:cBhvr>
                                      <p:tavLst>
                                        <p:tav tm="0">
                                          <p:val>
                                            <p:strVal val="#ppt_x"/>
                                          </p:val>
                                        </p:tav>
                                        <p:tav tm="100000">
                                          <p:val>
                                            <p:strVal val="#ppt_x"/>
                                          </p:val>
                                        </p:tav>
                                      </p:tavLst>
                                    </p:anim>
                                    <p:anim calcmode="lin" valueType="num">
                                      <p:cBhvr>
                                        <p:cTn id="6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heel(1)">
                                      <p:cBhvr>
                                        <p:cTn id="72" dur="2000"/>
                                        <p:tgtEl>
                                          <p:spTgt spid="32"/>
                                        </p:tgtEl>
                                      </p:cBhvr>
                                    </p:animEffect>
                                  </p:childTnLst>
                                </p:cTn>
                              </p:par>
                              <p:par>
                                <p:cTn id="73" presetID="21" presetClass="entr" presetSubtype="1"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heel(1)">
                                      <p:cBhvr>
                                        <p:cTn id="75" dur="2000"/>
                                        <p:tgtEl>
                                          <p:spTgt spid="33"/>
                                        </p:tgtEl>
                                      </p:cBhvr>
                                    </p:animEffect>
                                  </p:childTnLst>
                                </p:cTn>
                              </p:par>
                              <p:par>
                                <p:cTn id="76" presetID="21" presetClass="entr" presetSubtype="1"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heel(1)">
                                      <p:cBhvr>
                                        <p:cTn id="78"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13" grpId="0"/>
      <p:bldP spid="21" grpId="0"/>
      <p:bldP spid="23" grpId="0"/>
      <p:bldP spid="25" grpId="0"/>
      <p:bldP spid="27" grpId="0"/>
      <p:bldP spid="29" grpId="0"/>
      <p:bldP spid="31" grpId="0"/>
      <p:bldP spid="32" grpId="0" animBg="1"/>
      <p:bldP spid="33" grpId="0" animBg="1"/>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55802" y="1745492"/>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 </a:t>
            </a:r>
            <a:r>
              <a:rPr lang="zh-CN" altLang="zh-CN" dirty="0"/>
              <a:t>逻辑表达式的常用形式</a:t>
            </a:r>
            <a:endParaRPr lang="zh-CN" altLang="en-US" dirty="0"/>
          </a:p>
        </p:txBody>
      </p:sp>
      <p:sp>
        <p:nvSpPr>
          <p:cNvPr id="7" name="矩形 6"/>
          <p:cNvSpPr/>
          <p:nvPr/>
        </p:nvSpPr>
        <p:spPr>
          <a:xfrm>
            <a:off x="7010376" y="2015341"/>
            <a:ext cx="4952870" cy="1754326"/>
          </a:xfrm>
          <a:prstGeom prst="rect">
            <a:avLst/>
          </a:prstGeom>
          <a:noFill/>
        </p:spPr>
        <p:txBody>
          <a:bodyPr wrap="square">
            <a:spAutoFit/>
          </a:bodyPr>
          <a:lstStyle/>
          <a:p>
            <a:pPr indent="266700" algn="just">
              <a:lnSpc>
                <a:spcPct val="150000"/>
              </a:lnSpc>
              <a:spcAft>
                <a:spcPts val="0"/>
              </a:spcAft>
            </a:pPr>
            <a:r>
              <a:rPr lang="en-US" altLang="zh-CN" sz="2400" b="1" kern="100" dirty="0">
                <a:solidFill>
                  <a:schemeClr val="accent6">
                    <a:lumMod val="75000"/>
                  </a:schemeClr>
                </a:solidFill>
                <a:latin typeface="宋体" panose="02010600030101010101" pitchFamily="2" charset="-122"/>
                <a:ea typeface="宋体" panose="02010600030101010101" pitchFamily="2" charset="-122"/>
              </a:rPr>
              <a:t>1.</a:t>
            </a:r>
            <a:r>
              <a:rPr lang="zh-CN" altLang="zh-CN" sz="2400" b="1" kern="100" dirty="0">
                <a:solidFill>
                  <a:schemeClr val="accent6">
                    <a:lumMod val="75000"/>
                  </a:schemeClr>
                </a:solidFill>
                <a:latin typeface="宋体" panose="02010600030101010101" pitchFamily="2" charset="-122"/>
                <a:ea typeface="宋体" panose="02010600030101010101" pitchFamily="2" charset="-122"/>
              </a:rPr>
              <a:t>将与或式两次求对偶可得或与式，反之亦然；</a:t>
            </a:r>
            <a:endParaRPr lang="en-US" altLang="zh-CN" sz="2400" b="1" kern="100" dirty="0">
              <a:solidFill>
                <a:schemeClr val="accent6">
                  <a:lumMod val="75000"/>
                </a:schemeClr>
              </a:solidFill>
              <a:latin typeface="宋体" panose="02010600030101010101" pitchFamily="2" charset="-122"/>
              <a:ea typeface="宋体" panose="02010600030101010101" pitchFamily="2" charset="-122"/>
            </a:endParaRPr>
          </a:p>
          <a:p>
            <a:pPr indent="266700" algn="just">
              <a:lnSpc>
                <a:spcPct val="150000"/>
              </a:lnSpc>
              <a:spcAft>
                <a:spcPts val="0"/>
              </a:spcAft>
            </a:pPr>
            <a:r>
              <a:rPr lang="zh-CN" altLang="zh-CN" sz="2400" kern="100" dirty="0">
                <a:solidFill>
                  <a:schemeClr val="bg2"/>
                </a:solidFill>
                <a:latin typeface="仿宋" panose="02010609060101010101" pitchFamily="49" charset="-122"/>
                <a:ea typeface="仿宋" panose="02010609060101010101" pitchFamily="49" charset="-122"/>
              </a:rPr>
              <a:t>。</a:t>
            </a:r>
            <a:endParaRPr lang="zh-CN" altLang="zh-CN" sz="2400" kern="100" dirty="0">
              <a:solidFill>
                <a:schemeClr val="bg2"/>
              </a:solidFill>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84220"/>
          <a:stretch>
            <a:fillRect/>
          </a:stretch>
        </p:blipFill>
        <p:spPr>
          <a:xfrm>
            <a:off x="914400" y="2687095"/>
            <a:ext cx="6090432" cy="396347"/>
          </a:xfrm>
          <a:prstGeom prst="rect">
            <a:avLst/>
          </a:prstGeom>
        </p:spPr>
      </p:pic>
      <p:sp>
        <p:nvSpPr>
          <p:cNvPr id="9" name="PA-圆角矩形 1"/>
          <p:cNvSpPr/>
          <p:nvPr>
            <p:custDataLst>
              <p:tags r:id="rId3"/>
            </p:custDataLst>
          </p:nvPr>
        </p:nvSpPr>
        <p:spPr>
          <a:xfrm>
            <a:off x="-348342" y="516695"/>
            <a:ext cx="4186696"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逻辑函数表述方法</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14793" b="65311"/>
          <a:stretch>
            <a:fillRect/>
          </a:stretch>
        </p:blipFill>
        <p:spPr>
          <a:xfrm>
            <a:off x="908856" y="3083442"/>
            <a:ext cx="6090432" cy="499730"/>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34689" b="41182"/>
          <a:stretch>
            <a:fillRect/>
          </a:stretch>
        </p:blipFill>
        <p:spPr>
          <a:xfrm>
            <a:off x="897768" y="3583172"/>
            <a:ext cx="6090432" cy="606056"/>
          </a:xfrm>
          <a:prstGeom prst="rect">
            <a:avLst/>
          </a:pr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58817" b="21287"/>
          <a:stretch>
            <a:fillRect/>
          </a:stretch>
        </p:blipFill>
        <p:spPr>
          <a:xfrm>
            <a:off x="897768" y="4189228"/>
            <a:ext cx="6090432" cy="499730"/>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t="79276" b="828"/>
          <a:stretch>
            <a:fillRect/>
          </a:stretch>
        </p:blipFill>
        <p:spPr>
          <a:xfrm>
            <a:off x="908856" y="4678326"/>
            <a:ext cx="6090432" cy="499730"/>
          </a:xfrm>
          <a:prstGeom prst="rect">
            <a:avLst/>
          </a:prstGeom>
        </p:spPr>
      </p:pic>
      <p:sp>
        <p:nvSpPr>
          <p:cNvPr id="2" name="矩形 1"/>
          <p:cNvSpPr/>
          <p:nvPr/>
        </p:nvSpPr>
        <p:spPr>
          <a:xfrm>
            <a:off x="6988200" y="3143162"/>
            <a:ext cx="4866291" cy="1113766"/>
          </a:xfrm>
          <a:prstGeom prst="rect">
            <a:avLst/>
          </a:prstGeom>
          <a:noFill/>
        </p:spPr>
        <p:txBody>
          <a:bodyPr wrap="square">
            <a:spAutoFit/>
          </a:bodyPr>
          <a:lstStyle/>
          <a:p>
            <a:pPr indent="266700" algn="just">
              <a:lnSpc>
                <a:spcPct val="150000"/>
              </a:lnSpc>
            </a:pPr>
            <a:r>
              <a:rPr lang="en-US" altLang="zh-CN" sz="2400" b="1" kern="100" dirty="0">
                <a:solidFill>
                  <a:schemeClr val="accent6">
                    <a:lumMod val="75000"/>
                  </a:schemeClr>
                </a:solidFill>
                <a:latin typeface="宋体" panose="02010600030101010101" pitchFamily="2" charset="-122"/>
                <a:ea typeface="宋体" panose="02010600030101010101" pitchFamily="2" charset="-122"/>
              </a:rPr>
              <a:t>2.</a:t>
            </a:r>
            <a:r>
              <a:rPr lang="zh-CN" altLang="zh-CN" sz="2400" b="1" kern="100" dirty="0">
                <a:solidFill>
                  <a:schemeClr val="accent6">
                    <a:lumMod val="75000"/>
                  </a:schemeClr>
                </a:solidFill>
                <a:latin typeface="宋体" panose="02010600030101010101" pitchFamily="2" charset="-122"/>
                <a:ea typeface="宋体" panose="02010600030101010101" pitchFamily="2" charset="-122"/>
              </a:rPr>
              <a:t>将与或式两次求反，运用反演律去掉内层非号可得与非</a:t>
            </a:r>
            <a:r>
              <a:rPr lang="en-US" altLang="zh-CN" sz="2400" b="1" kern="100" dirty="0">
                <a:solidFill>
                  <a:schemeClr val="accent6">
                    <a:lumMod val="75000"/>
                  </a:schemeClr>
                </a:solidFill>
                <a:latin typeface="宋体" panose="02010600030101010101" pitchFamily="2" charset="-122"/>
                <a:ea typeface="宋体" panose="02010600030101010101" pitchFamily="2" charset="-122"/>
              </a:rPr>
              <a:t>-</a:t>
            </a:r>
            <a:r>
              <a:rPr lang="zh-CN" altLang="zh-CN" sz="2400" b="1" kern="100" dirty="0">
                <a:solidFill>
                  <a:schemeClr val="accent6">
                    <a:lumMod val="75000"/>
                  </a:schemeClr>
                </a:solidFill>
                <a:latin typeface="宋体" panose="02010600030101010101" pitchFamily="2" charset="-122"/>
                <a:ea typeface="宋体" panose="02010600030101010101" pitchFamily="2" charset="-122"/>
              </a:rPr>
              <a:t>与非式；</a:t>
            </a:r>
            <a:endParaRPr lang="en-US" altLang="zh-CN" sz="2400" b="1" kern="100" dirty="0">
              <a:solidFill>
                <a:schemeClr val="accent6">
                  <a:lumMod val="75000"/>
                </a:schemeClr>
              </a:solidFill>
              <a:latin typeface="宋体" panose="02010600030101010101" pitchFamily="2" charset="-122"/>
              <a:ea typeface="宋体" panose="02010600030101010101" pitchFamily="2" charset="-122"/>
            </a:endParaRPr>
          </a:p>
        </p:txBody>
      </p:sp>
      <p:sp>
        <p:nvSpPr>
          <p:cNvPr id="6" name="矩形 5"/>
          <p:cNvSpPr/>
          <p:nvPr/>
        </p:nvSpPr>
        <p:spPr>
          <a:xfrm>
            <a:off x="6988200" y="4289161"/>
            <a:ext cx="4866291" cy="1669624"/>
          </a:xfrm>
          <a:prstGeom prst="rect">
            <a:avLst/>
          </a:prstGeom>
          <a:noFill/>
        </p:spPr>
        <p:txBody>
          <a:bodyPr wrap="square">
            <a:spAutoFit/>
          </a:bodyPr>
          <a:lstStyle/>
          <a:p>
            <a:pPr indent="266700" algn="just">
              <a:lnSpc>
                <a:spcPct val="150000"/>
              </a:lnSpc>
            </a:pPr>
            <a:r>
              <a:rPr lang="en-US" altLang="zh-CN" sz="2400" b="1" kern="100" dirty="0">
                <a:solidFill>
                  <a:schemeClr val="accent6">
                    <a:lumMod val="75000"/>
                  </a:schemeClr>
                </a:solidFill>
                <a:latin typeface="宋体" panose="02010600030101010101" pitchFamily="2" charset="-122"/>
                <a:ea typeface="宋体" panose="02010600030101010101" pitchFamily="2" charset="-122"/>
              </a:rPr>
              <a:t>3.</a:t>
            </a:r>
            <a:r>
              <a:rPr lang="zh-CN" altLang="zh-CN" sz="2400" b="1" kern="100" dirty="0">
                <a:solidFill>
                  <a:schemeClr val="accent6">
                    <a:lumMod val="75000"/>
                  </a:schemeClr>
                </a:solidFill>
                <a:latin typeface="宋体" panose="02010600030101010101" pitchFamily="2" charset="-122"/>
                <a:ea typeface="宋体" panose="02010600030101010101" pitchFamily="2" charset="-122"/>
              </a:rPr>
              <a:t>将或与式两次求反，运用反演律去掉内层非号可得或非</a:t>
            </a:r>
            <a:r>
              <a:rPr lang="en-US" altLang="zh-CN" sz="2400" b="1" kern="100" dirty="0">
                <a:solidFill>
                  <a:schemeClr val="accent6">
                    <a:lumMod val="75000"/>
                  </a:schemeClr>
                </a:solidFill>
                <a:latin typeface="宋体" panose="02010600030101010101" pitchFamily="2" charset="-122"/>
                <a:ea typeface="宋体" panose="02010600030101010101" pitchFamily="2" charset="-122"/>
              </a:rPr>
              <a:t>-</a:t>
            </a:r>
            <a:r>
              <a:rPr lang="zh-CN" altLang="zh-CN" sz="2400" b="1" kern="100" dirty="0">
                <a:solidFill>
                  <a:schemeClr val="accent6">
                    <a:lumMod val="75000"/>
                  </a:schemeClr>
                </a:solidFill>
                <a:latin typeface="宋体" panose="02010600030101010101" pitchFamily="2" charset="-122"/>
                <a:ea typeface="宋体" panose="02010600030101010101" pitchFamily="2" charset="-122"/>
              </a:rPr>
              <a:t>或非式，并进一步转换为与或非式</a:t>
            </a:r>
            <a:r>
              <a:rPr lang="zh-CN" altLang="en-US" sz="2400" b="1" kern="100" dirty="0">
                <a:solidFill>
                  <a:schemeClr val="accent6">
                    <a:lumMod val="75000"/>
                  </a:schemeClr>
                </a:solidFill>
                <a:latin typeface="宋体" panose="02010600030101010101" pitchFamily="2" charset="-122"/>
                <a:ea typeface="宋体" panose="02010600030101010101" pitchFamily="2" charset="-122"/>
              </a:rPr>
              <a:t>。</a:t>
            </a:r>
            <a:endParaRPr lang="zh-CN" altLang="en-US" sz="2400" b="1" kern="100" dirty="0">
              <a:solidFill>
                <a:schemeClr val="accent6">
                  <a:lumMod val="75000"/>
                </a:schemeClr>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 calcmode="lin" valueType="num">
                                      <p:cBhvr>
                                        <p:cTn id="14" dur="500" fill="hold"/>
                                        <p:tgtEl>
                                          <p:spTgt spid="8"/>
                                        </p:tgtEl>
                                        <p:attrNameLst>
                                          <p:attrName>style.rotation</p:attrName>
                                        </p:attrNameLst>
                                      </p:cBhvr>
                                      <p:tavLst>
                                        <p:tav tm="0">
                                          <p:val>
                                            <p:fltVal val="360"/>
                                          </p:val>
                                        </p:tav>
                                        <p:tav tm="100000">
                                          <p:val>
                                            <p:fltVal val="0"/>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49" presetClass="entr" presetSubtype="0" decel="10000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360"/>
                                          </p:val>
                                        </p:tav>
                                        <p:tav tm="100000">
                                          <p:val>
                                            <p:fltVal val="0"/>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1+#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49" presetClass="entr" presetSubtype="0" decel="10000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 calcmode="lin" valueType="num">
                                      <p:cBhvr>
                                        <p:cTn id="40" dur="500" fill="hold"/>
                                        <p:tgtEl>
                                          <p:spTgt spid="13"/>
                                        </p:tgtEl>
                                        <p:attrNameLst>
                                          <p:attrName>style.rotation</p:attrName>
                                        </p:attrNameLst>
                                      </p:cBhvr>
                                      <p:tavLst>
                                        <p:tav tm="0">
                                          <p:val>
                                            <p:fltVal val="360"/>
                                          </p:val>
                                        </p:tav>
                                        <p:tav tm="100000">
                                          <p:val>
                                            <p:fltVal val="0"/>
                                          </p:val>
                                        </p:tav>
                                      </p:tavLst>
                                    </p:anim>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1+#ppt_w/2"/>
                                          </p:val>
                                        </p:tav>
                                        <p:tav tm="100000">
                                          <p:val>
                                            <p:strVal val="#ppt_x"/>
                                          </p:val>
                                        </p:tav>
                                      </p:tavLst>
                                    </p:anim>
                                    <p:anim calcmode="lin" valueType="num">
                                      <p:cBhvr additive="base">
                                        <p:cTn id="47" dur="500" fill="hold"/>
                                        <p:tgtEl>
                                          <p:spTgt spid="6"/>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49" presetClass="entr" presetSubtype="0" decel="10000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 calcmode="lin" valueType="num">
                                      <p:cBhvr>
                                        <p:cTn id="53" dur="500" fill="hold"/>
                                        <p:tgtEl>
                                          <p:spTgt spid="14"/>
                                        </p:tgtEl>
                                        <p:attrNameLst>
                                          <p:attrName>style.rotation</p:attrName>
                                        </p:attrNameLst>
                                      </p:cBhvr>
                                      <p:tavLst>
                                        <p:tav tm="0">
                                          <p:val>
                                            <p:fltVal val="360"/>
                                          </p:val>
                                        </p:tav>
                                        <p:tav tm="100000">
                                          <p:val>
                                            <p:fltVal val="0"/>
                                          </p:val>
                                        </p:tav>
                                      </p:tavLst>
                                    </p:anim>
                                    <p:animEffect transition="in" filter="fade">
                                      <p:cBhvr>
                                        <p:cTn id="54" dur="500"/>
                                        <p:tgtEl>
                                          <p:spTgt spid="14"/>
                                        </p:tgtEl>
                                      </p:cBhvr>
                                    </p:animEffect>
                                  </p:childTnLst>
                                </p:cTn>
                              </p:par>
                            </p:childTnLst>
                          </p:cTn>
                        </p:par>
                        <p:par>
                          <p:cTn id="55" fill="hold">
                            <p:stCondLst>
                              <p:cond delay="1000"/>
                            </p:stCondLst>
                            <p:childTnLst>
                              <p:par>
                                <p:cTn id="56" presetID="49" presetClass="entr" presetSubtype="0" decel="100000"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ppt_w</p:attrName>
                                        </p:attrNameLst>
                                      </p:cBhvr>
                                      <p:tavLst>
                                        <p:tav tm="0">
                                          <p:val>
                                            <p:fltVal val="0"/>
                                          </p:val>
                                        </p:tav>
                                        <p:tav tm="100000">
                                          <p:val>
                                            <p:strVal val="#ppt_w"/>
                                          </p:val>
                                        </p:tav>
                                      </p:tavLst>
                                    </p:anim>
                                    <p:anim calcmode="lin" valueType="num">
                                      <p:cBhvr>
                                        <p:cTn id="59" dur="500" fill="hold"/>
                                        <p:tgtEl>
                                          <p:spTgt spid="15"/>
                                        </p:tgtEl>
                                        <p:attrNameLst>
                                          <p:attrName>ppt_h</p:attrName>
                                        </p:attrNameLst>
                                      </p:cBhvr>
                                      <p:tavLst>
                                        <p:tav tm="0">
                                          <p:val>
                                            <p:fltVal val="0"/>
                                          </p:val>
                                        </p:tav>
                                        <p:tav tm="100000">
                                          <p:val>
                                            <p:strVal val="#ppt_h"/>
                                          </p:val>
                                        </p:tav>
                                      </p:tavLst>
                                    </p:anim>
                                    <p:anim calcmode="lin" valueType="num">
                                      <p:cBhvr>
                                        <p:cTn id="60" dur="500" fill="hold"/>
                                        <p:tgtEl>
                                          <p:spTgt spid="15"/>
                                        </p:tgtEl>
                                        <p:attrNameLst>
                                          <p:attrName>style.rotation</p:attrName>
                                        </p:attrNameLst>
                                      </p:cBhvr>
                                      <p:tavLst>
                                        <p:tav tm="0">
                                          <p:val>
                                            <p:fltVal val="360"/>
                                          </p:val>
                                        </p:tav>
                                        <p:tav tm="100000">
                                          <p:val>
                                            <p:fltVal val="0"/>
                                          </p:val>
                                        </p:tav>
                                      </p:tavLst>
                                    </p:anim>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逻辑函数的标准形式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逻辑函数表述方法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2.2</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逻辑代数的运算规则</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PA-TextPlaceholder 4"/>
          <p:cNvSpPr>
            <a:spLocks noGrp="1"/>
          </p:cNvSpPr>
          <p:nvPr>
            <p:ph type="body" sz="quarter" idx="13"/>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2.1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逻辑代数的基本运算</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4"/>
            <p:custDataLst>
              <p:tags r:id="rId5"/>
            </p:custDataLst>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2.5</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逻辑函数的化简方法</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占位符 5"/>
          <p:cNvSpPr>
            <a:spLocks noGrp="1"/>
          </p:cNvSpPr>
          <p:nvPr>
            <p:ph type="body" sz="quarter" idx="15"/>
          </p:nvPr>
        </p:nvSpPr>
        <p:spPr/>
        <p:txBody>
          <a:bodyPr/>
          <a:lstStyle/>
          <a:p>
            <a:endParaRPr lang="zh-CN" altLang="en-US" dirty="0"/>
          </a:p>
        </p:txBody>
      </p:sp>
      <p:sp>
        <p:nvSpPr>
          <p:cNvPr id="7" name="文本占位符 6"/>
          <p:cNvSpPr>
            <a:spLocks noGrp="1"/>
          </p:cNvSpPr>
          <p:nvPr>
            <p:ph type="body" sz="quarter" idx="16"/>
          </p:nvPr>
        </p:nvSpPr>
        <p:spPr/>
        <p:txBody>
          <a:bodyPr/>
          <a:lstStyle/>
          <a:p>
            <a:endParaRPr lang="zh-CN" altLang="en-US" dirty="0"/>
          </a:p>
        </p:txBody>
      </p:sp>
      <p:sp>
        <p:nvSpPr>
          <p:cNvPr id="8" name="文本占位符 7"/>
          <p:cNvSpPr>
            <a:spLocks noGrp="1"/>
          </p:cNvSpPr>
          <p:nvPr>
            <p:ph type="body" sz="quarter" idx="17"/>
          </p:nvPr>
        </p:nvSpPr>
        <p:spPr/>
        <p:txBody>
          <a:bodyPr/>
          <a:lstStyle/>
          <a:p>
            <a:endParaRPr lang="zh-CN" altLang="en-US" dirty="0"/>
          </a:p>
        </p:txBody>
      </p:sp>
      <p:sp>
        <p:nvSpPr>
          <p:cNvPr id="14" name="PA-TextPlaceholder 4"/>
          <p:cNvSpPr txBox="1"/>
          <p:nvPr>
            <p:custDataLst>
              <p:tags r:id="rId6"/>
            </p:custDataLst>
          </p:nvPr>
        </p:nvSpPr>
        <p:spPr>
          <a:xfrm>
            <a:off x="3313081" y="1999847"/>
            <a:ext cx="11755471" cy="47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5286"/>
                </a:solidFill>
                <a:latin typeface="Songti SC" panose="02010600040101010101" pitchFamily="2" charset="-122"/>
                <a:ea typeface="Songti SC"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占位符 11"/>
          <p:cNvSpPr>
            <a:spLocks noGrp="1"/>
          </p:cNvSpPr>
          <p:nvPr>
            <p:ph type="body" sz="quarter" idx="18"/>
          </p:nvPr>
        </p:nvSpPr>
        <p:spPr/>
        <p:txBody>
          <a:bodyPr/>
          <a:lstStyle/>
          <a:p>
            <a:endParaRPr lang="zh-CN" altLang="en-US"/>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43010" name="Rectangle 2"/>
          <p:cNvSpPr>
            <a:spLocks noGrp="1" noChangeArrowheads="1"/>
          </p:cNvSpPr>
          <p:nvPr>
            <p:ph type="title" idx="4294967295"/>
          </p:nvPr>
        </p:nvSpPr>
        <p:spPr>
          <a:xfrm>
            <a:off x="0" y="632873"/>
            <a:ext cx="10515600"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50000"/>
              </a:spcBef>
              <a:spcAft>
                <a:spcPct val="0"/>
              </a:spcAft>
            </a:pPr>
            <a:r>
              <a:rPr kumimoji="1" lang="zh-CN" altLang="en-US" sz="2800" b="1" dirty="0">
                <a:solidFill>
                  <a:srgbClr val="005286"/>
                </a:solidFill>
                <a:ea typeface="微软雅黑" panose="020B0503020204020204" pitchFamily="34" charset="-122"/>
                <a:cs typeface="+mn-cs"/>
              </a:rPr>
              <a:t>逻辑函数的标准形式 </a:t>
            </a:r>
            <a:endParaRPr kumimoji="1" lang="zh-CN" altLang="en-US" sz="2800" b="1" dirty="0">
              <a:solidFill>
                <a:srgbClr val="005286"/>
              </a:solidFill>
              <a:ea typeface="微软雅黑" panose="020B0503020204020204" pitchFamily="34" charset="-122"/>
              <a:cs typeface="+mn-cs"/>
            </a:endParaRPr>
          </a:p>
        </p:txBody>
      </p:sp>
      <p:sp>
        <p:nvSpPr>
          <p:cNvPr id="43011" name="Rectangle 3"/>
          <p:cNvSpPr>
            <a:spLocks noChangeArrowheads="1"/>
          </p:cNvSpPr>
          <p:nvPr/>
        </p:nvSpPr>
        <p:spPr bwMode="auto">
          <a:xfrm>
            <a:off x="4618143" y="1456029"/>
            <a:ext cx="42659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FF"/>
                </a:solidFill>
                <a:latin typeface="+mj-lt"/>
              </a:rPr>
              <a:t>最小项</a:t>
            </a:r>
            <a:r>
              <a:rPr lang="zh-CN" altLang="en-US" sz="2400" b="1" dirty="0">
                <a:solidFill>
                  <a:srgbClr val="000000"/>
                </a:solidFill>
                <a:latin typeface="+mj-lt"/>
              </a:rPr>
              <a:t>之和</a:t>
            </a:r>
            <a:r>
              <a:rPr lang="zh-CN" altLang="en-US" sz="2800" b="1" dirty="0">
                <a:solidFill>
                  <a:srgbClr val="000000"/>
                </a:solidFill>
                <a:latin typeface="+mj-lt"/>
                <a:ea typeface="黑体" panose="02010609060101010101" pitchFamily="49" charset="-122"/>
              </a:rPr>
              <a:t>           </a:t>
            </a:r>
            <a:r>
              <a:rPr lang="zh-CN" altLang="en-US" sz="2400" b="1" dirty="0">
                <a:solidFill>
                  <a:srgbClr val="0000FF"/>
                </a:solidFill>
                <a:latin typeface="+mj-lt"/>
              </a:rPr>
              <a:t>最大项</a:t>
            </a:r>
            <a:r>
              <a:rPr lang="zh-CN" altLang="en-US" sz="2400" b="1" dirty="0">
                <a:solidFill>
                  <a:srgbClr val="000000"/>
                </a:solidFill>
                <a:latin typeface="+mj-lt"/>
              </a:rPr>
              <a:t>之积</a:t>
            </a:r>
            <a:endParaRPr lang="zh-CN" altLang="en-US" sz="2400" b="1" dirty="0">
              <a:solidFill>
                <a:srgbClr val="000000"/>
              </a:solidFill>
              <a:latin typeface="+mj-lt"/>
            </a:endParaRPr>
          </a:p>
        </p:txBody>
      </p:sp>
      <p:sp>
        <p:nvSpPr>
          <p:cNvPr id="11"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j-lt"/>
              </a:rPr>
              <a:t>最小项和最大项</a:t>
            </a:r>
            <a:endParaRPr lang="zh-CN" altLang="en-US" dirty="0">
              <a:latin typeface="+mj-lt"/>
            </a:endParaRPr>
          </a:p>
        </p:txBody>
      </p:sp>
      <p:sp>
        <p:nvSpPr>
          <p:cNvPr id="15" name="TextBox 8"/>
          <p:cNvSpPr txBox="1">
            <a:spLocks noChangeArrowheads="1"/>
          </p:cNvSpPr>
          <p:nvPr/>
        </p:nvSpPr>
        <p:spPr bwMode="auto">
          <a:xfrm>
            <a:off x="1839806" y="2613080"/>
            <a:ext cx="8838968" cy="1379545"/>
          </a:xfrm>
          <a:prstGeom prst="rect">
            <a:avLst/>
          </a:prstGeom>
          <a:solidFill>
            <a:schemeClr val="accent5">
              <a:lumMod val="20000"/>
              <a:lumOff val="80000"/>
            </a:schemeClr>
          </a:solidFill>
          <a:ln>
            <a:noFill/>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20000"/>
              </a:lnSpc>
              <a:spcBef>
                <a:spcPct val="0"/>
              </a:spcBef>
              <a:buFontTx/>
              <a:buNone/>
            </a:pPr>
            <a:r>
              <a:rPr lang="zh-CN" altLang="en-US" sz="2400" b="1" dirty="0">
                <a:solidFill>
                  <a:schemeClr val="tx1"/>
                </a:solidFill>
                <a:latin typeface="+mj-lt"/>
              </a:rPr>
              <a:t>最小项：设有</a:t>
            </a:r>
            <a:r>
              <a:rPr lang="en-US" altLang="zh-CN" sz="2400" b="1" dirty="0">
                <a:solidFill>
                  <a:schemeClr val="tx1"/>
                </a:solidFill>
                <a:latin typeface="+mj-lt"/>
              </a:rPr>
              <a:t>n</a:t>
            </a:r>
            <a:r>
              <a:rPr lang="zh-CN" altLang="en-US" sz="2400" b="1" dirty="0">
                <a:solidFill>
                  <a:schemeClr val="tx1"/>
                </a:solidFill>
                <a:latin typeface="+mj-lt"/>
              </a:rPr>
              <a:t>个变量，它们所组成的具有</a:t>
            </a:r>
            <a:r>
              <a:rPr lang="en-US" altLang="zh-CN" sz="2400" b="1" dirty="0">
                <a:solidFill>
                  <a:schemeClr val="tx1"/>
                </a:solidFill>
                <a:latin typeface="+mj-lt"/>
              </a:rPr>
              <a:t>n</a:t>
            </a:r>
            <a:r>
              <a:rPr lang="zh-CN" altLang="en-US" sz="2400" b="1" dirty="0">
                <a:solidFill>
                  <a:schemeClr val="tx1"/>
                </a:solidFill>
                <a:latin typeface="+mj-lt"/>
              </a:rPr>
              <a:t>个变量的与项中，每个变量以原变量或反变量的形式出现一次，且仅出现一次，则这个乘积项称为最小项。</a:t>
            </a:r>
            <a:endParaRPr lang="zh-CN" altLang="en-US" sz="2400" b="1" dirty="0">
              <a:solidFill>
                <a:schemeClr val="tx1"/>
              </a:solidFill>
              <a:latin typeface="+mj-lt"/>
            </a:endParaRPr>
          </a:p>
        </p:txBody>
      </p:sp>
      <p:sp>
        <p:nvSpPr>
          <p:cNvPr id="17" name="Rectangle 4"/>
          <p:cNvSpPr>
            <a:spLocks noChangeArrowheads="1"/>
          </p:cNvSpPr>
          <p:nvPr/>
        </p:nvSpPr>
        <p:spPr bwMode="auto">
          <a:xfrm>
            <a:off x="1763608" y="4226739"/>
            <a:ext cx="8991364" cy="211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FontTx/>
              <a:buNone/>
            </a:pPr>
            <a:r>
              <a:rPr lang="zh-CN" altLang="en-US" sz="2400" b="1" dirty="0">
                <a:solidFill>
                  <a:schemeClr val="tx1"/>
                </a:solidFill>
                <a:latin typeface="+mj-lt"/>
              </a:rPr>
              <a:t>最小项 </a:t>
            </a:r>
            <a:r>
              <a:rPr lang="en-US" altLang="zh-CN" sz="2400" b="1" i="1" dirty="0">
                <a:solidFill>
                  <a:schemeClr val="tx1"/>
                </a:solidFill>
                <a:latin typeface="+mj-lt"/>
              </a:rPr>
              <a:t>m</a:t>
            </a:r>
            <a:r>
              <a:rPr lang="zh-CN" altLang="en-US" sz="2400" b="1" dirty="0">
                <a:solidFill>
                  <a:schemeClr val="tx1"/>
                </a:solidFill>
                <a:latin typeface="+mj-lt"/>
              </a:rPr>
              <a:t>：</a:t>
            </a:r>
            <a:endParaRPr lang="zh-CN" altLang="en-US" sz="2400" b="1" dirty="0">
              <a:solidFill>
                <a:schemeClr val="tx1"/>
              </a:solidFill>
              <a:latin typeface="+mj-lt"/>
            </a:endParaRPr>
          </a:p>
          <a:p>
            <a:r>
              <a:rPr lang="zh-CN" altLang="en-US" sz="2400" b="1" dirty="0">
                <a:solidFill>
                  <a:schemeClr val="tx1"/>
                </a:solidFill>
                <a:latin typeface="+mj-lt"/>
              </a:rPr>
              <a:t>包含</a:t>
            </a:r>
            <a:r>
              <a:rPr lang="en-US" altLang="zh-CN" sz="2400" b="1" i="1" dirty="0">
                <a:solidFill>
                  <a:schemeClr val="tx1"/>
                </a:solidFill>
                <a:latin typeface="+mj-lt"/>
              </a:rPr>
              <a:t>n</a:t>
            </a:r>
            <a:r>
              <a:rPr lang="zh-CN" altLang="en-US" sz="2400" b="1" dirty="0">
                <a:solidFill>
                  <a:schemeClr val="tx1"/>
                </a:solidFill>
                <a:latin typeface="+mj-lt"/>
              </a:rPr>
              <a:t>个因子；</a:t>
            </a:r>
            <a:endParaRPr lang="zh-CN" altLang="en-US" sz="2400" b="1" dirty="0">
              <a:solidFill>
                <a:schemeClr val="tx1"/>
              </a:solidFill>
              <a:latin typeface="+mj-lt"/>
            </a:endParaRPr>
          </a:p>
          <a:p>
            <a:r>
              <a:rPr lang="en-US" altLang="zh-CN" sz="2400" b="1" i="1" dirty="0">
                <a:solidFill>
                  <a:schemeClr val="tx1"/>
                </a:solidFill>
                <a:latin typeface="+mj-lt"/>
              </a:rPr>
              <a:t>m</a:t>
            </a:r>
            <a:r>
              <a:rPr lang="zh-CN" altLang="en-US" sz="2400" b="1" dirty="0">
                <a:solidFill>
                  <a:schemeClr val="tx1"/>
                </a:solidFill>
                <a:latin typeface="+mj-lt"/>
              </a:rPr>
              <a:t>是个乘积项；</a:t>
            </a:r>
            <a:endParaRPr lang="zh-CN" altLang="en-US" sz="2400" b="1" dirty="0">
              <a:solidFill>
                <a:schemeClr val="tx1"/>
              </a:solidFill>
              <a:latin typeface="+mj-lt"/>
            </a:endParaRPr>
          </a:p>
          <a:p>
            <a:r>
              <a:rPr lang="en-US" altLang="zh-CN" sz="2400" b="1" i="1" dirty="0">
                <a:solidFill>
                  <a:schemeClr val="tx1"/>
                </a:solidFill>
                <a:latin typeface="+mj-lt"/>
              </a:rPr>
              <a:t>n</a:t>
            </a:r>
            <a:r>
              <a:rPr lang="zh-CN" altLang="en-US" sz="2400" b="1" dirty="0">
                <a:solidFill>
                  <a:schemeClr val="tx1"/>
                </a:solidFill>
                <a:latin typeface="+mj-lt"/>
              </a:rPr>
              <a:t>个变量均以原变量或反变量的形式在</a:t>
            </a:r>
            <a:r>
              <a:rPr lang="en-US" altLang="zh-CN" sz="2400" b="1" i="1" dirty="0">
                <a:solidFill>
                  <a:schemeClr val="tx1"/>
                </a:solidFill>
                <a:latin typeface="+mj-lt"/>
              </a:rPr>
              <a:t>m</a:t>
            </a:r>
            <a:r>
              <a:rPr lang="zh-CN" altLang="en-US" sz="2400" b="1" dirty="0">
                <a:solidFill>
                  <a:schemeClr val="tx1"/>
                </a:solidFill>
                <a:latin typeface="+mj-lt"/>
              </a:rPr>
              <a:t>中出现一次。</a:t>
            </a:r>
            <a:endParaRPr lang="zh-CN" altLang="en-US" sz="2400" b="1" dirty="0">
              <a:solidFill>
                <a:schemeClr val="tx1"/>
              </a:solidFill>
              <a:latin typeface="+mj-lt"/>
            </a:endParaRPr>
          </a:p>
        </p:txBody>
      </p:sp>
      <p:sp>
        <p:nvSpPr>
          <p:cNvPr id="2" name="矩形 1"/>
          <p:cNvSpPr/>
          <p:nvPr/>
        </p:nvSpPr>
        <p:spPr>
          <a:xfrm>
            <a:off x="713449" y="2004758"/>
            <a:ext cx="2154757" cy="461665"/>
          </a:xfrm>
          <a:prstGeom prst="rect">
            <a:avLst/>
          </a:prstGeom>
        </p:spPr>
        <p:txBody>
          <a:bodyPr wrap="none">
            <a:spAutoFit/>
          </a:bodyPr>
          <a:lstStyle/>
          <a:p>
            <a:pPr indent="266700" algn="just">
              <a:spcBef>
                <a:spcPts val="600"/>
              </a:spcBef>
              <a:spcAft>
                <a:spcPts val="600"/>
              </a:spcAft>
            </a:pPr>
            <a:r>
              <a:rPr lang="zh-CN" altLang="en-US" sz="2400" b="1" kern="100" dirty="0">
                <a:latin typeface="+mj-lt"/>
                <a:ea typeface="宋体" panose="02010600030101010101" pitchFamily="2" charset="-122"/>
              </a:rPr>
              <a:t>（</a:t>
            </a:r>
            <a:r>
              <a:rPr lang="en-US" altLang="zh-CN" sz="2400" b="1" kern="100" dirty="0">
                <a:latin typeface="+mj-lt"/>
                <a:ea typeface="宋体" panose="02010600030101010101" pitchFamily="2" charset="-122"/>
              </a:rPr>
              <a:t>1</a:t>
            </a:r>
            <a:r>
              <a:rPr lang="zh-CN" altLang="en-US" sz="2400" b="1" kern="100" dirty="0">
                <a:latin typeface="+mj-lt"/>
                <a:ea typeface="宋体" panose="02010600030101010101" pitchFamily="2" charset="-122"/>
              </a:rPr>
              <a:t>）</a:t>
            </a:r>
            <a:r>
              <a:rPr lang="zh-CN" altLang="zh-CN" sz="2400" b="1" kern="100" dirty="0">
                <a:latin typeface="+mj-lt"/>
                <a:ea typeface="宋体" panose="02010600030101010101" pitchFamily="2" charset="-122"/>
              </a:rPr>
              <a:t>最小项</a:t>
            </a:r>
            <a:endParaRPr lang="zh-CN" altLang="zh-CN" sz="2400" b="1" kern="100" dirty="0">
              <a:latin typeface="+mj-lt"/>
              <a:ea typeface="宋体" panose="02010600030101010101" pitchFamily="2"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43011"/>
                                        </p:tgtEl>
                                        <p:attrNameLst>
                                          <p:attrName>style.visibility</p:attrName>
                                        </p:attrNameLst>
                                      </p:cBhvr>
                                      <p:to>
                                        <p:strVal val="visible"/>
                                      </p:to>
                                    </p:set>
                                    <p:animEffect transition="in" filter="fade">
                                      <p:cBhvr>
                                        <p:cTn id="11" dur="1000"/>
                                        <p:tgtEl>
                                          <p:spTgt spid="43011"/>
                                        </p:tgtEl>
                                      </p:cBhvr>
                                    </p:animEffect>
                                    <p:anim calcmode="lin" valueType="num">
                                      <p:cBhvr>
                                        <p:cTn id="12" dur="1000" fill="hold"/>
                                        <p:tgtEl>
                                          <p:spTgt spid="43011"/>
                                        </p:tgtEl>
                                        <p:attrNameLst>
                                          <p:attrName>ppt_x</p:attrName>
                                        </p:attrNameLst>
                                      </p:cBhvr>
                                      <p:tavLst>
                                        <p:tav tm="0">
                                          <p:val>
                                            <p:strVal val="#ppt_x"/>
                                          </p:val>
                                        </p:tav>
                                        <p:tav tm="100000">
                                          <p:val>
                                            <p:strVal val="#ppt_x"/>
                                          </p:val>
                                        </p:tav>
                                      </p:tavLst>
                                    </p:anim>
                                    <p:anim calcmode="lin" valueType="num">
                                      <p:cBhvr>
                                        <p:cTn id="13" dur="1000" fill="hold"/>
                                        <p:tgtEl>
                                          <p:spTgt spid="4301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P spid="11" grpId="0"/>
      <p:bldP spid="15" grpId="0" animBg="1"/>
      <p:bldP spid="17" grpId="0" autoUpdateAnimBg="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6869" name="AutoShape 5"/>
          <p:cNvSpPr>
            <a:spLocks noChangeArrowheads="1"/>
          </p:cNvSpPr>
          <p:nvPr/>
        </p:nvSpPr>
        <p:spPr bwMode="auto">
          <a:xfrm>
            <a:off x="4734245" y="2903515"/>
            <a:ext cx="3809900" cy="1223963"/>
          </a:xfrm>
          <a:prstGeom prst="wedgeEllipseCallout">
            <a:avLst>
              <a:gd name="adj1" fmla="val -68154"/>
              <a:gd name="adj2" fmla="val -57109"/>
            </a:avLst>
          </a:prstGeom>
          <a:solidFill>
            <a:srgbClr val="86DEE5"/>
          </a:solidFill>
          <a:ln w="9525">
            <a:noFill/>
            <a:miter lim="800000"/>
          </a:ln>
          <a:effectLst>
            <a:outerShdw blurRad="50800" dist="38100" dir="2700000" algn="tl" rotWithShape="0">
              <a:prstClr val="black">
                <a:alpha val="40000"/>
              </a:prstClr>
            </a:outerShdw>
          </a:effectLst>
        </p:spPr>
        <p:txBody>
          <a:bodyPr anchor="ctr"/>
          <a:lstStyle/>
          <a:p>
            <a:pPr>
              <a:spcBef>
                <a:spcPct val="0"/>
              </a:spcBef>
            </a:pPr>
            <a:r>
              <a:rPr lang="zh-CN" altLang="en-US" sz="2400" b="1" dirty="0">
                <a:latin typeface="+mj-lt"/>
              </a:rPr>
              <a:t>对于</a:t>
            </a:r>
            <a:r>
              <a:rPr lang="en-US" sz="2400" b="1" dirty="0">
                <a:latin typeface="+mj-lt"/>
              </a:rPr>
              <a:t>n</a:t>
            </a:r>
            <a:r>
              <a:rPr lang="zh-CN" altLang="en-US" sz="2400" b="1" dirty="0">
                <a:latin typeface="+mj-lt"/>
              </a:rPr>
              <a:t>变量函数</a:t>
            </a:r>
            <a:endParaRPr lang="zh-CN" altLang="en-US" sz="2400" b="1" dirty="0">
              <a:latin typeface="+mj-lt"/>
            </a:endParaRPr>
          </a:p>
          <a:p>
            <a:pPr>
              <a:spcBef>
                <a:spcPct val="0"/>
              </a:spcBef>
            </a:pPr>
            <a:r>
              <a:rPr lang="zh-CN" altLang="en-US" sz="2400" b="1" dirty="0">
                <a:latin typeface="+mj-lt"/>
              </a:rPr>
              <a:t>有</a:t>
            </a:r>
            <a:r>
              <a:rPr lang="en-US" sz="2400" b="1" dirty="0">
                <a:latin typeface="+mj-lt"/>
              </a:rPr>
              <a:t>2</a:t>
            </a:r>
            <a:r>
              <a:rPr lang="en-US" sz="2400" b="1" baseline="30000" dirty="0">
                <a:latin typeface="+mj-lt"/>
              </a:rPr>
              <a:t>n</a:t>
            </a:r>
            <a:r>
              <a:rPr lang="zh-CN" altLang="en-US" sz="2400" b="1" dirty="0">
                <a:latin typeface="+mj-lt"/>
              </a:rPr>
              <a:t>个最小项</a:t>
            </a:r>
            <a:endParaRPr lang="zh-CN" altLang="en-US" sz="2400" b="1" dirty="0">
              <a:latin typeface="+mj-lt"/>
            </a:endParaRPr>
          </a:p>
        </p:txBody>
      </p:sp>
      <p:sp>
        <p:nvSpPr>
          <p:cNvPr id="36870" name="Rectangle 3"/>
          <p:cNvSpPr txBox="1">
            <a:spLocks noChangeArrowheads="1"/>
          </p:cNvSpPr>
          <p:nvPr/>
        </p:nvSpPr>
        <p:spPr bwMode="auto">
          <a:xfrm>
            <a:off x="1524000" y="3796473"/>
            <a:ext cx="9144000" cy="1914848"/>
          </a:xfrm>
          <a:prstGeom prst="rect">
            <a:avLst/>
          </a:prstGeom>
          <a:noFill/>
          <a:ln>
            <a:noFill/>
          </a:ln>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50000"/>
              </a:lnSpc>
            </a:pPr>
            <a:r>
              <a:rPr lang="zh-CN" altLang="en-US" sz="2400" b="1" dirty="0">
                <a:solidFill>
                  <a:schemeClr val="tx1"/>
                </a:solidFill>
                <a:latin typeface="+mj-lt"/>
                <a:ea typeface="+mn-ea"/>
              </a:rPr>
              <a:t>两变量</a:t>
            </a:r>
            <a:r>
              <a:rPr lang="en-US" altLang="zh-CN" sz="2400" b="1" i="1" dirty="0">
                <a:solidFill>
                  <a:schemeClr val="tx1"/>
                </a:solidFill>
                <a:latin typeface="+mj-lt"/>
                <a:ea typeface="+mn-ea"/>
                <a:cs typeface="Times New Roman" panose="02020603050405020304" pitchFamily="18" charset="0"/>
              </a:rPr>
              <a:t>A, B</a:t>
            </a:r>
            <a:r>
              <a:rPr lang="zh-CN" altLang="en-US" sz="2400" b="1" dirty="0">
                <a:solidFill>
                  <a:schemeClr val="tx1"/>
                </a:solidFill>
                <a:latin typeface="+mj-lt"/>
                <a:ea typeface="+mn-ea"/>
              </a:rPr>
              <a:t>的最小项</a:t>
            </a:r>
            <a:endParaRPr lang="zh-CN" altLang="en-US" sz="2400" b="1" dirty="0">
              <a:solidFill>
                <a:schemeClr val="tx1"/>
              </a:solidFill>
              <a:latin typeface="+mj-lt"/>
              <a:ea typeface="+mn-ea"/>
            </a:endParaRPr>
          </a:p>
          <a:p>
            <a:pPr>
              <a:lnSpc>
                <a:spcPct val="150000"/>
              </a:lnSpc>
            </a:pPr>
            <a:endParaRPr lang="zh-CN" altLang="en-US" sz="2400" b="1" dirty="0">
              <a:solidFill>
                <a:schemeClr val="tx1"/>
              </a:solidFill>
              <a:latin typeface="+mj-lt"/>
              <a:ea typeface="+mn-ea"/>
            </a:endParaRPr>
          </a:p>
          <a:p>
            <a:pPr>
              <a:lnSpc>
                <a:spcPct val="150000"/>
              </a:lnSpc>
            </a:pPr>
            <a:r>
              <a:rPr lang="zh-CN" altLang="en-US" sz="2400" b="1" dirty="0">
                <a:solidFill>
                  <a:schemeClr val="tx1"/>
                </a:solidFill>
                <a:latin typeface="+mj-lt"/>
                <a:ea typeface="+mn-ea"/>
              </a:rPr>
              <a:t>三变量</a:t>
            </a:r>
            <a:r>
              <a:rPr lang="en-US" altLang="zh-CN" sz="2400" b="1" i="1" dirty="0">
                <a:solidFill>
                  <a:schemeClr val="tx1"/>
                </a:solidFill>
                <a:latin typeface="+mj-lt"/>
                <a:ea typeface="+mn-ea"/>
                <a:cs typeface="Times New Roman" panose="02020603050405020304" pitchFamily="18" charset="0"/>
              </a:rPr>
              <a:t>A,B,C</a:t>
            </a:r>
            <a:r>
              <a:rPr lang="zh-CN" altLang="en-US" sz="2400" b="1" dirty="0">
                <a:solidFill>
                  <a:schemeClr val="tx1"/>
                </a:solidFill>
                <a:latin typeface="+mj-lt"/>
                <a:ea typeface="+mn-ea"/>
              </a:rPr>
              <a:t>的最小项</a:t>
            </a:r>
            <a:endParaRPr lang="zh-CN" altLang="en-US" sz="2400" b="1" dirty="0">
              <a:solidFill>
                <a:schemeClr val="tx1"/>
              </a:solidFill>
              <a:latin typeface="+mj-lt"/>
              <a:ea typeface="+mn-ea"/>
            </a:endParaRPr>
          </a:p>
          <a:p>
            <a:endParaRPr lang="en-US" altLang="zh-CN" sz="2400" b="1" dirty="0">
              <a:latin typeface="+mj-lt"/>
            </a:endParaRPr>
          </a:p>
        </p:txBody>
      </p:sp>
      <p:graphicFrame>
        <p:nvGraphicFramePr>
          <p:cNvPr id="36871" name="Object 7"/>
          <p:cNvGraphicFramePr>
            <a:graphicFrameLocks noChangeAspect="1"/>
          </p:cNvGraphicFramePr>
          <p:nvPr/>
        </p:nvGraphicFramePr>
        <p:xfrm>
          <a:off x="1790827" y="4466508"/>
          <a:ext cx="4827587" cy="614363"/>
        </p:xfrm>
        <a:graphic>
          <a:graphicData uri="http://schemas.openxmlformats.org/presentationml/2006/ole">
            <mc:AlternateContent xmlns:mc="http://schemas.openxmlformats.org/markup-compatibility/2006">
              <mc:Choice xmlns:v="urn:schemas-microsoft-com:vml" Requires="v">
                <p:oleObj spid="_x0000_s2" name="Equation" r:id="rId2" imgW="2032000" imgH="241300" progId="Equation.DSMT4">
                  <p:embed/>
                </p:oleObj>
              </mc:Choice>
              <mc:Fallback>
                <p:oleObj name="Equation" r:id="rId2" imgW="2032000" imgH="241300"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827" y="4466508"/>
                        <a:ext cx="4827587" cy="614363"/>
                      </a:xfrm>
                      <a:prstGeom prst="rect">
                        <a:avLst/>
                      </a:prstGeom>
                      <a:solidFill>
                        <a:schemeClr val="accent6">
                          <a:lumMod val="40000"/>
                          <a:lumOff val="60000"/>
                        </a:schemeClr>
                      </a:solidFill>
                      <a:ln>
                        <a:noFill/>
                      </a:ln>
                      <a:effectLst/>
                    </p:spPr>
                  </p:pic>
                </p:oleObj>
              </mc:Fallback>
            </mc:AlternateContent>
          </a:graphicData>
        </a:graphic>
      </p:graphicFrame>
      <p:graphicFrame>
        <p:nvGraphicFramePr>
          <p:cNvPr id="36872" name="Object 8"/>
          <p:cNvGraphicFramePr>
            <a:graphicFrameLocks noChangeAspect="1"/>
          </p:cNvGraphicFramePr>
          <p:nvPr/>
        </p:nvGraphicFramePr>
        <p:xfrm>
          <a:off x="1676516" y="5694289"/>
          <a:ext cx="9051925" cy="554037"/>
        </p:xfrm>
        <a:graphic>
          <a:graphicData uri="http://schemas.openxmlformats.org/presentationml/2006/ole">
            <mc:AlternateContent xmlns:mc="http://schemas.openxmlformats.org/markup-compatibility/2006">
              <mc:Choice xmlns:v="urn:schemas-microsoft-com:vml" Requires="v">
                <p:oleObj spid="_x0000_s3" name="" r:id="rId4" imgW="4214495" imgH="241300" progId="">
                  <p:embed/>
                </p:oleObj>
              </mc:Choice>
              <mc:Fallback>
                <p:oleObj name="" r:id="rId4" imgW="4214495" imgH="24130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516" y="5694289"/>
                        <a:ext cx="9051925" cy="554037"/>
                      </a:xfrm>
                      <a:prstGeom prst="rect">
                        <a:avLst/>
                      </a:prstGeom>
                      <a:solidFill>
                        <a:schemeClr val="accent6">
                          <a:lumMod val="40000"/>
                          <a:lumOff val="60000"/>
                        </a:schemeClr>
                      </a:solidFill>
                      <a:ln>
                        <a:noFill/>
                      </a:ln>
                      <a:effectLst/>
                    </p:spPr>
                  </p:pic>
                </p:oleObj>
              </mc:Fallback>
            </mc:AlternateContent>
          </a:graphicData>
        </a:graphic>
      </p:graphicFrame>
      <p:sp>
        <p:nvSpPr>
          <p:cNvPr id="11" name="PA-圆角矩形 1"/>
          <p:cNvSpPr/>
          <p:nvPr>
            <p:custDataLst>
              <p:tags r:id="rId6"/>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6"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逻辑函数的标准形式 </a:t>
            </a:r>
            <a:endParaRPr kumimoji="1" lang="zh-CN" altLang="en-US" sz="2800" b="1" dirty="0">
              <a:solidFill>
                <a:srgbClr val="005286"/>
              </a:solidFill>
              <a:ea typeface="微软雅黑" panose="020B0503020204020204" pitchFamily="34" charset="-122"/>
              <a:cs typeface="+mn-cs"/>
            </a:endParaRPr>
          </a:p>
        </p:txBody>
      </p:sp>
      <p:sp>
        <p:nvSpPr>
          <p:cNvPr id="17"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j-lt"/>
              </a:rPr>
              <a:t>最小项和最大项</a:t>
            </a:r>
            <a:endParaRPr lang="zh-CN" altLang="en-US" dirty="0">
              <a:latin typeface="+mj-lt"/>
            </a:endParaRPr>
          </a:p>
        </p:txBody>
      </p:sp>
      <p:sp>
        <p:nvSpPr>
          <p:cNvPr id="18" name="矩形 17"/>
          <p:cNvSpPr/>
          <p:nvPr/>
        </p:nvSpPr>
        <p:spPr>
          <a:xfrm>
            <a:off x="713449" y="2004758"/>
            <a:ext cx="2154757" cy="461665"/>
          </a:xfrm>
          <a:prstGeom prst="rect">
            <a:avLst/>
          </a:prstGeom>
        </p:spPr>
        <p:txBody>
          <a:bodyPr wrap="none">
            <a:spAutoFit/>
          </a:bodyPr>
          <a:lstStyle/>
          <a:p>
            <a:pPr indent="266700" algn="just">
              <a:spcBef>
                <a:spcPts val="600"/>
              </a:spcBef>
              <a:spcAft>
                <a:spcPts val="600"/>
              </a:spcAft>
            </a:pPr>
            <a:r>
              <a:rPr lang="zh-CN" altLang="en-US" sz="2400" b="1" kern="100" dirty="0">
                <a:latin typeface="+mj-lt"/>
                <a:ea typeface="宋体" panose="02010600030101010101" pitchFamily="2" charset="-122"/>
              </a:rPr>
              <a:t>（</a:t>
            </a:r>
            <a:r>
              <a:rPr lang="en-US" altLang="zh-CN" sz="2400" b="1" kern="100" dirty="0">
                <a:latin typeface="+mj-lt"/>
                <a:ea typeface="宋体" panose="02010600030101010101" pitchFamily="2" charset="-122"/>
              </a:rPr>
              <a:t>1</a:t>
            </a:r>
            <a:r>
              <a:rPr lang="zh-CN" altLang="en-US" sz="2400" b="1" kern="100" dirty="0">
                <a:latin typeface="+mj-lt"/>
                <a:ea typeface="宋体" panose="02010600030101010101" pitchFamily="2" charset="-122"/>
              </a:rPr>
              <a:t>）</a:t>
            </a:r>
            <a:r>
              <a:rPr lang="zh-CN" altLang="zh-CN" sz="2400" b="1" kern="100" dirty="0">
                <a:latin typeface="+mj-lt"/>
                <a:ea typeface="宋体" panose="02010600030101010101" pitchFamily="2" charset="-122"/>
              </a:rPr>
              <a:t>最小项</a:t>
            </a:r>
            <a:endParaRPr lang="zh-CN" altLang="zh-CN" sz="2400" b="1" kern="100" dirty="0">
              <a:latin typeface="+mj-lt"/>
              <a:ea typeface="宋体" panose="02010600030101010101" pitchFamily="2" charset="-122"/>
            </a:endParaRPr>
          </a:p>
        </p:txBody>
      </p:sp>
      <p:sp>
        <p:nvSpPr>
          <p:cNvPr id="4" name="Rectangle 3"/>
          <p:cNvSpPr>
            <a:spLocks noChangeArrowheads="1"/>
          </p:cNvSpPr>
          <p:nvPr/>
        </p:nvSpPr>
        <p:spPr bwMode="auto">
          <a:xfrm>
            <a:off x="3367312" y="2334145"/>
            <a:ext cx="1821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FF"/>
                </a:solidFill>
                <a:latin typeface="+mj-lt"/>
              </a:rPr>
              <a:t>最小项</a:t>
            </a:r>
            <a:r>
              <a:rPr lang="zh-CN" altLang="en-US" sz="2400" b="1" dirty="0">
                <a:solidFill>
                  <a:srgbClr val="000000"/>
                </a:solidFill>
                <a:latin typeface="+mj-lt"/>
              </a:rPr>
              <a:t>之和</a:t>
            </a:r>
            <a:r>
              <a:rPr lang="zh-CN" altLang="en-US" sz="2800" b="1" dirty="0">
                <a:solidFill>
                  <a:srgbClr val="000000"/>
                </a:solidFill>
                <a:latin typeface="+mj-lt"/>
                <a:ea typeface="黑体" panose="02010609060101010101" pitchFamily="49" charset="-122"/>
              </a:rPr>
              <a:t> </a:t>
            </a:r>
            <a:endParaRPr lang="zh-CN" altLang="en-US" sz="2400" b="1" dirty="0">
              <a:solidFill>
                <a:srgbClr val="000000"/>
              </a:solidFill>
              <a:latin typeface="+mj-lt"/>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869"/>
                                        </p:tgtEl>
                                        <p:attrNameLst>
                                          <p:attrName>style.visibility</p:attrName>
                                        </p:attrNameLst>
                                      </p:cBhvr>
                                      <p:to>
                                        <p:strVal val="visible"/>
                                      </p:to>
                                    </p:set>
                                    <p:anim calcmode="lin" valueType="num">
                                      <p:cBhvr additive="base">
                                        <p:cTn id="7" dur="500" fill="hold"/>
                                        <p:tgtEl>
                                          <p:spTgt spid="36869"/>
                                        </p:tgtEl>
                                        <p:attrNameLst>
                                          <p:attrName>ppt_x</p:attrName>
                                        </p:attrNameLst>
                                      </p:cBhvr>
                                      <p:tavLst>
                                        <p:tav tm="0">
                                          <p:val>
                                            <p:strVal val="#ppt_x"/>
                                          </p:val>
                                        </p:tav>
                                        <p:tav tm="100000">
                                          <p:val>
                                            <p:strVal val="#ppt_x"/>
                                          </p:val>
                                        </p:tav>
                                      </p:tavLst>
                                    </p:anim>
                                    <p:anim calcmode="lin" valueType="num">
                                      <p:cBhvr additive="base">
                                        <p:cTn id="8" dur="500" fill="hold"/>
                                        <p:tgtEl>
                                          <p:spTgt spid="368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870">
                                            <p:txEl>
                                              <p:pRg st="0" end="0"/>
                                            </p:txEl>
                                          </p:spTgt>
                                        </p:tgtEl>
                                        <p:attrNameLst>
                                          <p:attrName>style.visibility</p:attrName>
                                        </p:attrNameLst>
                                      </p:cBhvr>
                                      <p:to>
                                        <p:strVal val="visible"/>
                                      </p:to>
                                    </p:set>
                                    <p:anim calcmode="lin" valueType="num">
                                      <p:cBhvr additive="base">
                                        <p:cTn id="13" dur="500" fill="hold"/>
                                        <p:tgtEl>
                                          <p:spTgt spid="3687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70">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6871"/>
                                        </p:tgtEl>
                                        <p:attrNameLst>
                                          <p:attrName>style.visibility</p:attrName>
                                        </p:attrNameLst>
                                      </p:cBhvr>
                                      <p:to>
                                        <p:strVal val="visible"/>
                                      </p:to>
                                    </p:set>
                                    <p:anim calcmode="lin" valueType="num">
                                      <p:cBhvr additive="base">
                                        <p:cTn id="18" dur="500" fill="hold"/>
                                        <p:tgtEl>
                                          <p:spTgt spid="36871"/>
                                        </p:tgtEl>
                                        <p:attrNameLst>
                                          <p:attrName>ppt_x</p:attrName>
                                        </p:attrNameLst>
                                      </p:cBhvr>
                                      <p:tavLst>
                                        <p:tav tm="0">
                                          <p:val>
                                            <p:strVal val="#ppt_x"/>
                                          </p:val>
                                        </p:tav>
                                        <p:tav tm="100000">
                                          <p:val>
                                            <p:strVal val="#ppt_x"/>
                                          </p:val>
                                        </p:tav>
                                      </p:tavLst>
                                    </p:anim>
                                    <p:anim calcmode="lin" valueType="num">
                                      <p:cBhvr additive="base">
                                        <p:cTn id="19"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6870">
                                            <p:txEl>
                                              <p:pRg st="2" end="2"/>
                                            </p:txEl>
                                          </p:spTgt>
                                        </p:tgtEl>
                                        <p:attrNameLst>
                                          <p:attrName>style.visibility</p:attrName>
                                        </p:attrNameLst>
                                      </p:cBhvr>
                                      <p:to>
                                        <p:strVal val="visible"/>
                                      </p:to>
                                    </p:set>
                                    <p:anim calcmode="lin" valueType="num">
                                      <p:cBhvr additive="base">
                                        <p:cTn id="24" dur="500" fill="hold"/>
                                        <p:tgtEl>
                                          <p:spTgt spid="36870">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6870">
                                            <p:txEl>
                                              <p:pRg st="2" end="2"/>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36872"/>
                                        </p:tgtEl>
                                        <p:attrNameLst>
                                          <p:attrName>style.visibility</p:attrName>
                                        </p:attrNameLst>
                                      </p:cBhvr>
                                      <p:to>
                                        <p:strVal val="visible"/>
                                      </p:to>
                                    </p:set>
                                    <p:anim calcmode="lin" valueType="num">
                                      <p:cBhvr additive="base">
                                        <p:cTn id="29" dur="500" fill="hold"/>
                                        <p:tgtEl>
                                          <p:spTgt spid="36872"/>
                                        </p:tgtEl>
                                        <p:attrNameLst>
                                          <p:attrName>ppt_x</p:attrName>
                                        </p:attrNameLst>
                                      </p:cBhvr>
                                      <p:tavLst>
                                        <p:tav tm="0">
                                          <p:val>
                                            <p:strVal val="#ppt_x"/>
                                          </p:val>
                                        </p:tav>
                                        <p:tav tm="100000">
                                          <p:val>
                                            <p:strVal val="#ppt_x"/>
                                          </p:val>
                                        </p:tav>
                                      </p:tavLst>
                                    </p:anim>
                                    <p:anim calcmode="lin" valueType="num">
                                      <p:cBhvr additive="base">
                                        <p:cTn id="30" dur="500" fill="hold"/>
                                        <p:tgtEl>
                                          <p:spTgt spid="368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5114" name="TextBox 9"/>
          <p:cNvSpPr txBox="1">
            <a:spLocks noChangeArrowheads="1"/>
          </p:cNvSpPr>
          <p:nvPr/>
        </p:nvSpPr>
        <p:spPr bwMode="auto">
          <a:xfrm>
            <a:off x="1447922" y="2828947"/>
            <a:ext cx="3057251" cy="2677656"/>
          </a:xfrm>
          <a:prstGeom prst="rect">
            <a:avLst/>
          </a:prstGeom>
          <a:noFill/>
          <a:ln w="28575">
            <a:solidFill>
              <a:schemeClr val="accent5"/>
            </a:solidFill>
            <a:prstDash val="sysDot"/>
            <a:miter lim="800000"/>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just">
              <a:spcBef>
                <a:spcPct val="0"/>
              </a:spcBef>
              <a:buFontTx/>
              <a:buNone/>
            </a:pPr>
            <a:r>
              <a:rPr lang="zh-CN" altLang="zh-CN" sz="2400" b="1" dirty="0">
                <a:solidFill>
                  <a:schemeClr val="tx1"/>
                </a:solidFill>
                <a:latin typeface="+mj-lt"/>
                <a:cs typeface="Times New Roman" panose="02020603050405020304" pitchFamily="18" charset="0"/>
              </a:rPr>
              <a:t>最小项常用符号</a:t>
            </a:r>
            <a:r>
              <a:rPr lang="en-US" altLang="zh-CN" sz="2400" b="1" i="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i</a:t>
            </a:r>
            <a:r>
              <a:rPr lang="zh-CN" altLang="zh-CN" sz="2400" b="1" dirty="0">
                <a:solidFill>
                  <a:schemeClr val="tx1"/>
                </a:solidFill>
                <a:latin typeface="+mj-lt"/>
                <a:cs typeface="Times New Roman" panose="02020603050405020304" pitchFamily="18" charset="0"/>
              </a:rPr>
              <a:t>表示，其中</a:t>
            </a:r>
            <a:r>
              <a:rPr lang="en-US" altLang="zh-CN" sz="2400" b="1" i="1" dirty="0">
                <a:solidFill>
                  <a:schemeClr val="tx1"/>
                </a:solidFill>
                <a:latin typeface="+mj-lt"/>
                <a:cs typeface="Times New Roman" panose="02020603050405020304" pitchFamily="18" charset="0"/>
              </a:rPr>
              <a:t>m</a:t>
            </a:r>
            <a:r>
              <a:rPr lang="zh-CN" altLang="zh-CN" sz="2400" b="1" dirty="0">
                <a:solidFill>
                  <a:schemeClr val="tx1"/>
                </a:solidFill>
                <a:latin typeface="+mj-lt"/>
                <a:cs typeface="Times New Roman" panose="02020603050405020304" pitchFamily="18" charset="0"/>
              </a:rPr>
              <a:t>表示最小项，下标</a:t>
            </a:r>
            <a:r>
              <a:rPr lang="en-US" altLang="zh-CN" sz="2400" b="1" dirty="0" err="1">
                <a:solidFill>
                  <a:schemeClr val="tx1"/>
                </a:solidFill>
                <a:latin typeface="+mj-lt"/>
                <a:cs typeface="Times New Roman" panose="02020603050405020304" pitchFamily="18" charset="0"/>
              </a:rPr>
              <a:t>i</a:t>
            </a:r>
            <a:r>
              <a:rPr lang="zh-CN" altLang="zh-CN" sz="2400" b="1" dirty="0">
                <a:solidFill>
                  <a:schemeClr val="tx1"/>
                </a:solidFill>
                <a:latin typeface="+mj-lt"/>
                <a:cs typeface="Times New Roman" panose="02020603050405020304" pitchFamily="18" charset="0"/>
              </a:rPr>
              <a:t>是最小项的编号。</a:t>
            </a:r>
            <a:r>
              <a:rPr lang="en-US" altLang="zh-CN" sz="2400" b="1" dirty="0" err="1">
                <a:solidFill>
                  <a:schemeClr val="tx1"/>
                </a:solidFill>
                <a:latin typeface="+mj-lt"/>
                <a:cs typeface="Times New Roman" panose="02020603050405020304" pitchFamily="18" charset="0"/>
              </a:rPr>
              <a:t>i</a:t>
            </a:r>
            <a:r>
              <a:rPr lang="zh-CN" altLang="zh-CN" sz="2400" b="1" dirty="0">
                <a:solidFill>
                  <a:schemeClr val="tx1"/>
                </a:solidFill>
                <a:latin typeface="+mj-lt"/>
                <a:cs typeface="Times New Roman" panose="02020603050405020304" pitchFamily="18" charset="0"/>
              </a:rPr>
              <a:t>是能使最小项为</a:t>
            </a:r>
            <a:r>
              <a:rPr lang="en-US" altLang="zh-CN" sz="2400" b="1" dirty="0">
                <a:solidFill>
                  <a:schemeClr val="tx1"/>
                </a:solidFill>
                <a:latin typeface="+mj-lt"/>
                <a:cs typeface="Times New Roman" panose="02020603050405020304" pitchFamily="18" charset="0"/>
              </a:rPr>
              <a:t>1</a:t>
            </a:r>
            <a:r>
              <a:rPr lang="zh-CN" altLang="zh-CN" sz="2400" b="1" dirty="0">
                <a:solidFill>
                  <a:schemeClr val="tx1"/>
                </a:solidFill>
                <a:latin typeface="+mj-lt"/>
                <a:cs typeface="Times New Roman" panose="02020603050405020304" pitchFamily="18" charset="0"/>
              </a:rPr>
              <a:t>的那组变量取值的二进制数的十进制值</a:t>
            </a:r>
            <a:r>
              <a:rPr lang="zh-CN" altLang="en-US" sz="2400" b="1" dirty="0">
                <a:solidFill>
                  <a:schemeClr val="tx1"/>
                </a:solidFill>
                <a:latin typeface="+mj-lt"/>
                <a:cs typeface="Times New Roman" panose="02020603050405020304" pitchFamily="18" charset="0"/>
              </a:rPr>
              <a:t>。</a:t>
            </a:r>
            <a:endParaRPr lang="zh-CN" altLang="en-US" sz="2400" b="1" dirty="0">
              <a:solidFill>
                <a:schemeClr val="tx1"/>
              </a:solidFill>
              <a:latin typeface="+mj-lt"/>
              <a:cs typeface="Times New Roman" panose="02020603050405020304" pitchFamily="18" charset="0"/>
            </a:endParaRPr>
          </a:p>
        </p:txBody>
      </p:sp>
      <p:pic>
        <p:nvPicPr>
          <p:cNvPr id="3" name="图片 2"/>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4906575" y="1439578"/>
            <a:ext cx="6523285" cy="5456393"/>
          </a:xfrm>
          <a:prstGeom prst="rect">
            <a:avLst/>
          </a:prstGeom>
        </p:spPr>
      </p:pic>
      <p:sp>
        <p:nvSpPr>
          <p:cNvPr id="10" name="PA-圆角矩形 1"/>
          <p:cNvSpPr/>
          <p:nvPr>
            <p:custDataLst>
              <p:tags r:id="rId3"/>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1"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逻辑函数的标准形式 </a:t>
            </a:r>
            <a:endParaRPr kumimoji="1" lang="zh-CN" altLang="en-US" sz="2800" b="1" dirty="0">
              <a:solidFill>
                <a:srgbClr val="005286"/>
              </a:solidFill>
              <a:ea typeface="微软雅黑" panose="020B0503020204020204" pitchFamily="34" charset="-122"/>
              <a:cs typeface="+mn-cs"/>
            </a:endParaRPr>
          </a:p>
        </p:txBody>
      </p:sp>
      <p:sp>
        <p:nvSpPr>
          <p:cNvPr id="12"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j-lt"/>
              </a:rPr>
              <a:t>最小项和最大项</a:t>
            </a:r>
            <a:endParaRPr lang="zh-CN" altLang="en-US" dirty="0">
              <a:latin typeface="+mj-lt"/>
            </a:endParaRPr>
          </a:p>
        </p:txBody>
      </p:sp>
      <p:sp>
        <p:nvSpPr>
          <p:cNvPr id="13" name="矩形 12"/>
          <p:cNvSpPr/>
          <p:nvPr/>
        </p:nvSpPr>
        <p:spPr>
          <a:xfrm>
            <a:off x="713449" y="2004758"/>
            <a:ext cx="2154757" cy="461665"/>
          </a:xfrm>
          <a:prstGeom prst="rect">
            <a:avLst/>
          </a:prstGeom>
        </p:spPr>
        <p:txBody>
          <a:bodyPr wrap="none">
            <a:spAutoFit/>
          </a:bodyPr>
          <a:lstStyle/>
          <a:p>
            <a:pPr indent="266700" algn="just">
              <a:spcBef>
                <a:spcPts val="600"/>
              </a:spcBef>
              <a:spcAft>
                <a:spcPts val="600"/>
              </a:spcAft>
            </a:pPr>
            <a:r>
              <a:rPr lang="zh-CN" altLang="en-US" sz="2400" b="1" kern="100" dirty="0">
                <a:latin typeface="+mj-lt"/>
                <a:ea typeface="宋体" panose="02010600030101010101" pitchFamily="2" charset="-122"/>
              </a:rPr>
              <a:t>（</a:t>
            </a:r>
            <a:r>
              <a:rPr lang="en-US" altLang="zh-CN" sz="2400" b="1" kern="100" dirty="0">
                <a:latin typeface="+mj-lt"/>
                <a:ea typeface="宋体" panose="02010600030101010101" pitchFamily="2" charset="-122"/>
              </a:rPr>
              <a:t>1</a:t>
            </a:r>
            <a:r>
              <a:rPr lang="zh-CN" altLang="en-US" sz="2400" b="1" kern="100" dirty="0">
                <a:latin typeface="+mj-lt"/>
                <a:ea typeface="宋体" panose="02010600030101010101" pitchFamily="2" charset="-122"/>
              </a:rPr>
              <a:t>）</a:t>
            </a:r>
            <a:r>
              <a:rPr lang="zh-CN" altLang="zh-CN" sz="2400" b="1" kern="100" dirty="0">
                <a:latin typeface="+mj-lt"/>
                <a:ea typeface="宋体" panose="02010600030101010101" pitchFamily="2" charset="-122"/>
              </a:rPr>
              <a:t>最小项</a:t>
            </a:r>
            <a:endParaRPr lang="zh-CN" altLang="zh-CN" sz="2400" b="1" kern="100" dirty="0">
              <a:latin typeface="+mj-lt"/>
              <a:ea typeface="宋体" panose="02010600030101010101" pitchFamily="2"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5114"/>
                                        </p:tgtEl>
                                        <p:attrNameLst>
                                          <p:attrName>style.visibility</p:attrName>
                                        </p:attrNameLst>
                                      </p:cBhvr>
                                      <p:to>
                                        <p:strVal val="visible"/>
                                      </p:to>
                                    </p:set>
                                    <p:anim calcmode="lin" valueType="num">
                                      <p:cBhvr>
                                        <p:cTn id="7" dur="500" fill="hold"/>
                                        <p:tgtEl>
                                          <p:spTgt spid="45114"/>
                                        </p:tgtEl>
                                        <p:attrNameLst>
                                          <p:attrName>ppt_w</p:attrName>
                                        </p:attrNameLst>
                                      </p:cBhvr>
                                      <p:tavLst>
                                        <p:tav tm="0">
                                          <p:val>
                                            <p:fltVal val="0"/>
                                          </p:val>
                                        </p:tav>
                                        <p:tav tm="100000">
                                          <p:val>
                                            <p:strVal val="#ppt_w"/>
                                          </p:val>
                                        </p:tav>
                                      </p:tavLst>
                                    </p:anim>
                                    <p:anim calcmode="lin" valueType="num">
                                      <p:cBhvr>
                                        <p:cTn id="8" dur="500" fill="hold"/>
                                        <p:tgtEl>
                                          <p:spTgt spid="45114"/>
                                        </p:tgtEl>
                                        <p:attrNameLst>
                                          <p:attrName>ppt_h</p:attrName>
                                        </p:attrNameLst>
                                      </p:cBhvr>
                                      <p:tavLst>
                                        <p:tav tm="0">
                                          <p:val>
                                            <p:fltVal val="0"/>
                                          </p:val>
                                        </p:tav>
                                        <p:tav tm="100000">
                                          <p:val>
                                            <p:strVal val="#ppt_h"/>
                                          </p:val>
                                        </p:tav>
                                      </p:tavLst>
                                    </p:anim>
                                    <p:animEffect transition="in" filter="fade">
                                      <p:cBhvr>
                                        <p:cTn id="9" dur="500"/>
                                        <p:tgtEl>
                                          <p:spTgt spid="45114"/>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6083" name="Rectangle 2"/>
          <p:cNvSpPr>
            <a:spLocks noChangeArrowheads="1"/>
          </p:cNvSpPr>
          <p:nvPr/>
        </p:nvSpPr>
        <p:spPr bwMode="auto">
          <a:xfrm>
            <a:off x="2035743" y="1795992"/>
            <a:ext cx="8229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zh-CN" altLang="en-US" sz="2400" b="1" dirty="0">
                <a:solidFill>
                  <a:srgbClr val="0000FF"/>
                </a:solidFill>
              </a:rPr>
              <a:t>最小项的性质</a:t>
            </a:r>
            <a:endParaRPr lang="zh-CN" altLang="en-US" sz="2400" b="1" dirty="0">
              <a:solidFill>
                <a:srgbClr val="0000FF"/>
              </a:solidFill>
            </a:endParaRPr>
          </a:p>
        </p:txBody>
      </p:sp>
      <p:sp>
        <p:nvSpPr>
          <p:cNvPr id="39957" name="矩形 39956"/>
          <p:cNvSpPr/>
          <p:nvPr/>
        </p:nvSpPr>
        <p:spPr>
          <a:xfrm>
            <a:off x="1790827" y="5248443"/>
            <a:ext cx="6752169" cy="461665"/>
          </a:xfrm>
          <a:prstGeom prst="rect">
            <a:avLst/>
          </a:prstGeom>
        </p:spPr>
        <p:txBody>
          <a:bodyPr wrap="none">
            <a:spAutoFit/>
          </a:bodyPr>
          <a:lstStyle/>
          <a:p>
            <a:r>
              <a:rPr lang="zh-CN" altLang="en-US" sz="2400" b="1" kern="100" dirty="0">
                <a:ea typeface="宋体" panose="02010600030101010101" pitchFamily="2" charset="-122"/>
                <a:cs typeface="Times New Roman" panose="02020603050405020304" pitchFamily="18" charset="0"/>
              </a:rPr>
              <a:t>如，</a:t>
            </a:r>
            <a:r>
              <a:rPr lang="zh-CN" altLang="zh-CN" sz="2400" b="1" kern="100" dirty="0">
                <a:ea typeface="宋体" panose="02010600030101010101" pitchFamily="2" charset="-122"/>
                <a:cs typeface="Times New Roman" panose="02020603050405020304" pitchFamily="18" charset="0"/>
              </a:rPr>
              <a:t>三变量的最小项</a:t>
            </a:r>
            <a:r>
              <a:rPr lang="en-US" altLang="zh-CN" sz="2400" b="1" kern="100" dirty="0">
                <a:ea typeface="宋体" panose="02010600030101010101" pitchFamily="2" charset="-122"/>
                <a:cs typeface="Times New Roman" panose="02020603050405020304" pitchFamily="18" charset="0"/>
              </a:rPr>
              <a:t>          </a:t>
            </a:r>
            <a:r>
              <a:rPr lang="zh-CN" altLang="zh-CN" sz="2400" b="1" kern="100" dirty="0">
                <a:ea typeface="宋体" panose="02010600030101010101" pitchFamily="2" charset="-122"/>
                <a:cs typeface="Times New Roman" panose="02020603050405020304" pitchFamily="18" charset="0"/>
              </a:rPr>
              <a:t>有</a:t>
            </a:r>
            <a:r>
              <a:rPr lang="en-US" altLang="zh-CN" sz="2400" b="1" kern="100" dirty="0">
                <a:ea typeface="宋体" panose="02010600030101010101" pitchFamily="2" charset="-122"/>
                <a:cs typeface="Times New Roman" panose="02020603050405020304" pitchFamily="18" charset="0"/>
              </a:rPr>
              <a:t>3</a:t>
            </a:r>
            <a:r>
              <a:rPr lang="zh-CN" altLang="zh-CN" sz="2400" b="1" kern="100" dirty="0">
                <a:ea typeface="宋体" panose="02010600030101010101" pitchFamily="2" charset="-122"/>
                <a:cs typeface="Times New Roman" panose="02020603050405020304" pitchFamily="18" charset="0"/>
              </a:rPr>
              <a:t>个逻辑相邻项</a:t>
            </a:r>
            <a:r>
              <a:rPr lang="zh-CN" altLang="en-US" sz="2400" b="1" kern="100" dirty="0">
                <a:ea typeface="宋体" panose="02010600030101010101" pitchFamily="2" charset="-122"/>
                <a:cs typeface="Times New Roman" panose="02020603050405020304" pitchFamily="18" charset="0"/>
              </a:rPr>
              <a:t>：</a:t>
            </a:r>
            <a:r>
              <a:rPr lang="zh-CN" altLang="zh-CN" sz="2400" kern="100" dirty="0">
                <a:solidFill>
                  <a:schemeClr val="bg2"/>
                </a:solidFill>
                <a:ea typeface="汉仪中楷简" panose="02010604000101010101" pitchFamily="2" charset="-122"/>
                <a:cs typeface="Times New Roman" panose="02020603050405020304" pitchFamily="18" charset="0"/>
              </a:rPr>
              <a:t>：</a:t>
            </a:r>
            <a:endParaRPr lang="zh-CN" altLang="en-US" sz="2400" kern="100" dirty="0">
              <a:solidFill>
                <a:schemeClr val="bg2"/>
              </a:solidFill>
              <a:ea typeface="汉仪中楷简" panose="02010604000101010101" pitchFamily="2" charset="-122"/>
              <a:cs typeface="Times New Roman" panose="02020603050405020304" pitchFamily="18" charset="0"/>
            </a:endParaRPr>
          </a:p>
        </p:txBody>
      </p:sp>
      <p:graphicFrame>
        <p:nvGraphicFramePr>
          <p:cNvPr id="39959" name="对象 39958"/>
          <p:cNvGraphicFramePr>
            <a:graphicFrameLocks noChangeAspect="1"/>
          </p:cNvGraphicFramePr>
          <p:nvPr/>
        </p:nvGraphicFramePr>
        <p:xfrm>
          <a:off x="4676571" y="5251731"/>
          <a:ext cx="723787" cy="419586"/>
        </p:xfrm>
        <a:graphic>
          <a:graphicData uri="http://schemas.openxmlformats.org/presentationml/2006/ole">
            <mc:AlternateContent xmlns:mc="http://schemas.openxmlformats.org/markup-compatibility/2006">
              <mc:Choice xmlns:v="urn:schemas-microsoft-com:vml" Requires="v">
                <p:oleObj spid="_x0000_s2" name="Equation" r:id="rId2" imgW="355600" imgH="203200" progId="Equation.DSMT4">
                  <p:embed/>
                </p:oleObj>
              </mc:Choice>
              <mc:Fallback>
                <p:oleObj name="Equation" r:id="rId2" imgW="355600" imgH="203200" progId="Equation.DSMT4">
                  <p:embed/>
                  <p:pic>
                    <p:nvPicPr>
                      <p:cNvPr id="0" name="对象 399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571" y="5251731"/>
                        <a:ext cx="723787" cy="419586"/>
                      </a:xfrm>
                      <a:prstGeom prst="rect">
                        <a:avLst/>
                      </a:prstGeom>
                      <a:noFill/>
                    </p:spPr>
                  </p:pic>
                </p:oleObj>
              </mc:Fallback>
            </mc:AlternateContent>
          </a:graphicData>
        </a:graphic>
      </p:graphicFrame>
      <p:graphicFrame>
        <p:nvGraphicFramePr>
          <p:cNvPr id="39961" name="对象 39960"/>
          <p:cNvGraphicFramePr>
            <a:graphicFrameLocks noChangeAspect="1"/>
          </p:cNvGraphicFramePr>
          <p:nvPr/>
        </p:nvGraphicFramePr>
        <p:xfrm>
          <a:off x="3880198" y="5915416"/>
          <a:ext cx="796373" cy="461665"/>
        </p:xfrm>
        <a:graphic>
          <a:graphicData uri="http://schemas.openxmlformats.org/presentationml/2006/ole">
            <mc:AlternateContent xmlns:mc="http://schemas.openxmlformats.org/markup-compatibility/2006">
              <mc:Choice xmlns:v="urn:schemas-microsoft-com:vml" Requires="v">
                <p:oleObj spid="_x0000_s3" name="Equation" r:id="rId4" imgW="355600" imgH="203200" progId="Equation.DSMT4">
                  <p:embed/>
                </p:oleObj>
              </mc:Choice>
              <mc:Fallback>
                <p:oleObj name="Equation" r:id="rId4" imgW="355600" imgH="203200" progId="Equation.DSMT4">
                  <p:embed/>
                  <p:pic>
                    <p:nvPicPr>
                      <p:cNvPr id="0" name="对象 399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0198" y="5915416"/>
                        <a:ext cx="796373" cy="461665"/>
                      </a:xfrm>
                      <a:prstGeom prst="rect">
                        <a:avLst/>
                      </a:prstGeom>
                      <a:solidFill>
                        <a:schemeClr val="accent6">
                          <a:lumMod val="40000"/>
                          <a:lumOff val="60000"/>
                        </a:schemeClr>
                      </a:solidFill>
                    </p:spPr>
                  </p:pic>
                </p:oleObj>
              </mc:Fallback>
            </mc:AlternateContent>
          </a:graphicData>
        </a:graphic>
      </p:graphicFrame>
      <p:graphicFrame>
        <p:nvGraphicFramePr>
          <p:cNvPr id="39963" name="对象 39962"/>
          <p:cNvGraphicFramePr>
            <a:graphicFrameLocks noChangeAspect="1"/>
          </p:cNvGraphicFramePr>
          <p:nvPr/>
        </p:nvGraphicFramePr>
        <p:xfrm>
          <a:off x="5281643" y="5941537"/>
          <a:ext cx="796373" cy="403958"/>
        </p:xfrm>
        <a:graphic>
          <a:graphicData uri="http://schemas.openxmlformats.org/presentationml/2006/ole">
            <mc:AlternateContent xmlns:mc="http://schemas.openxmlformats.org/markup-compatibility/2006">
              <mc:Choice xmlns:v="urn:schemas-microsoft-com:vml" Requires="v">
                <p:oleObj spid="_x0000_s4" name="Equation" r:id="rId6" imgW="354965" imgH="177800" progId="Equation.DSMT4">
                  <p:embed/>
                </p:oleObj>
              </mc:Choice>
              <mc:Fallback>
                <p:oleObj name="Equation" r:id="rId6" imgW="354965" imgH="177800" progId="Equation.DSMT4">
                  <p:embed/>
                  <p:pic>
                    <p:nvPicPr>
                      <p:cNvPr id="0" name="对象 399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1643" y="5941537"/>
                        <a:ext cx="796373" cy="403958"/>
                      </a:xfrm>
                      <a:prstGeom prst="rect">
                        <a:avLst/>
                      </a:prstGeom>
                      <a:solidFill>
                        <a:schemeClr val="accent6">
                          <a:lumMod val="40000"/>
                          <a:lumOff val="60000"/>
                        </a:schemeClr>
                      </a:solidFill>
                    </p:spPr>
                  </p:pic>
                </p:oleObj>
              </mc:Fallback>
            </mc:AlternateContent>
          </a:graphicData>
        </a:graphic>
      </p:graphicFrame>
      <p:graphicFrame>
        <p:nvGraphicFramePr>
          <p:cNvPr id="39965" name="对象 39964"/>
          <p:cNvGraphicFramePr>
            <a:graphicFrameLocks noChangeAspect="1"/>
          </p:cNvGraphicFramePr>
          <p:nvPr/>
        </p:nvGraphicFramePr>
        <p:xfrm>
          <a:off x="6858592" y="5912683"/>
          <a:ext cx="796373" cy="461665"/>
        </p:xfrm>
        <a:graphic>
          <a:graphicData uri="http://schemas.openxmlformats.org/presentationml/2006/ole">
            <mc:AlternateContent xmlns:mc="http://schemas.openxmlformats.org/markup-compatibility/2006">
              <mc:Choice xmlns:v="urn:schemas-microsoft-com:vml" Requires="v">
                <p:oleObj spid="_x0000_s5" name="Equation" r:id="rId8" imgW="355600" imgH="203200" progId="Equation.DSMT4">
                  <p:embed/>
                </p:oleObj>
              </mc:Choice>
              <mc:Fallback>
                <p:oleObj name="Equation" r:id="rId8" imgW="355600" imgH="203200" progId="Equation.DSMT4">
                  <p:embed/>
                  <p:pic>
                    <p:nvPicPr>
                      <p:cNvPr id="0" name="对象 399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592" y="5912683"/>
                        <a:ext cx="796373" cy="461665"/>
                      </a:xfrm>
                      <a:prstGeom prst="rect">
                        <a:avLst/>
                      </a:prstGeom>
                      <a:solidFill>
                        <a:schemeClr val="accent6">
                          <a:lumMod val="40000"/>
                          <a:lumOff val="60000"/>
                        </a:schemeClr>
                      </a:solidFill>
                    </p:spPr>
                  </p:pic>
                </p:oleObj>
              </mc:Fallback>
            </mc:AlternateContent>
          </a:graphicData>
        </a:graphic>
      </p:graphicFrame>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7484" y="2601834"/>
            <a:ext cx="10169009" cy="2584928"/>
          </a:xfrm>
          <a:prstGeom prst="rect">
            <a:avLst/>
          </a:prstGeom>
        </p:spPr>
      </p:pic>
      <p:sp>
        <p:nvSpPr>
          <p:cNvPr id="14" name="PA-圆角矩形 1"/>
          <p:cNvSpPr/>
          <p:nvPr>
            <p:custDataLst>
              <p:tags r:id="rId11"/>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逻辑函数的标准形式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6"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n-lt"/>
              </a:rPr>
              <a:t>最小项和最大项</a:t>
            </a:r>
            <a:endParaRPr lang="zh-CN" altLang="en-US" dirty="0">
              <a:latin typeface="+mn-lt"/>
            </a:endParaRPr>
          </a:p>
        </p:txBody>
      </p:sp>
      <p:sp>
        <p:nvSpPr>
          <p:cNvPr id="17" name="矩形 16"/>
          <p:cNvSpPr/>
          <p:nvPr/>
        </p:nvSpPr>
        <p:spPr>
          <a:xfrm>
            <a:off x="713449" y="2004758"/>
            <a:ext cx="2154757" cy="461665"/>
          </a:xfrm>
          <a:prstGeom prst="rect">
            <a:avLst/>
          </a:prstGeom>
        </p:spPr>
        <p:txBody>
          <a:bodyPr wrap="none">
            <a:spAutoFit/>
          </a:bodyPr>
          <a:lstStyle/>
          <a:p>
            <a:pPr indent="266700" algn="just">
              <a:spcBef>
                <a:spcPts val="600"/>
              </a:spcBef>
              <a:spcAft>
                <a:spcPts val="600"/>
              </a:spcAft>
            </a:pPr>
            <a:r>
              <a:rPr lang="zh-CN" altLang="en-US" sz="2400" b="1" kern="100" dirty="0">
                <a:ea typeface="宋体" panose="02010600030101010101" pitchFamily="2" charset="-122"/>
              </a:rPr>
              <a:t>（</a:t>
            </a:r>
            <a:r>
              <a:rPr lang="en-US" altLang="zh-CN" sz="2400" b="1" kern="100" dirty="0">
                <a:ea typeface="宋体" panose="02010600030101010101" pitchFamily="2" charset="-122"/>
              </a:rPr>
              <a:t>1</a:t>
            </a:r>
            <a:r>
              <a:rPr lang="zh-CN" altLang="en-US" sz="2400" b="1" kern="100" dirty="0">
                <a:ea typeface="宋体" panose="02010600030101010101" pitchFamily="2" charset="-122"/>
              </a:rPr>
              <a:t>）</a:t>
            </a:r>
            <a:r>
              <a:rPr lang="zh-CN" altLang="zh-CN" sz="2400" b="1" kern="100" dirty="0">
                <a:ea typeface="宋体" panose="02010600030101010101" pitchFamily="2" charset="-122"/>
              </a:rPr>
              <a:t>最小项</a:t>
            </a:r>
            <a:endParaRPr lang="zh-CN" altLang="zh-CN" sz="2400" b="1" kern="100" dirty="0">
              <a:ea typeface="宋体" panose="02010600030101010101" pitchFamily="2" charset="-122"/>
            </a:endParaRPr>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fade">
                                      <p:cBhvr>
                                        <p:cTn id="7" dur="500"/>
                                        <p:tgtEl>
                                          <p:spTgt spid="4608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957"/>
                                        </p:tgtEl>
                                        <p:attrNameLst>
                                          <p:attrName>style.visibility</p:attrName>
                                        </p:attrNameLst>
                                      </p:cBhvr>
                                      <p:to>
                                        <p:strVal val="visible"/>
                                      </p:to>
                                    </p:set>
                                    <p:anim calcmode="lin" valueType="num">
                                      <p:cBhvr additive="base">
                                        <p:cTn id="12" dur="500" fill="hold"/>
                                        <p:tgtEl>
                                          <p:spTgt spid="39957"/>
                                        </p:tgtEl>
                                        <p:attrNameLst>
                                          <p:attrName>ppt_x</p:attrName>
                                        </p:attrNameLst>
                                      </p:cBhvr>
                                      <p:tavLst>
                                        <p:tav tm="0">
                                          <p:val>
                                            <p:strVal val="#ppt_x"/>
                                          </p:val>
                                        </p:tav>
                                        <p:tav tm="100000">
                                          <p:val>
                                            <p:strVal val="#ppt_x"/>
                                          </p:val>
                                        </p:tav>
                                      </p:tavLst>
                                    </p:anim>
                                    <p:anim calcmode="lin" valueType="num">
                                      <p:cBhvr additive="base">
                                        <p:cTn id="13" dur="500" fill="hold"/>
                                        <p:tgtEl>
                                          <p:spTgt spid="3995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9959"/>
                                        </p:tgtEl>
                                        <p:attrNameLst>
                                          <p:attrName>style.visibility</p:attrName>
                                        </p:attrNameLst>
                                      </p:cBhvr>
                                      <p:to>
                                        <p:strVal val="visible"/>
                                      </p:to>
                                    </p:set>
                                    <p:anim calcmode="lin" valueType="num">
                                      <p:cBhvr additive="base">
                                        <p:cTn id="16" dur="500" fill="hold"/>
                                        <p:tgtEl>
                                          <p:spTgt spid="39959"/>
                                        </p:tgtEl>
                                        <p:attrNameLst>
                                          <p:attrName>ppt_x</p:attrName>
                                        </p:attrNameLst>
                                      </p:cBhvr>
                                      <p:tavLst>
                                        <p:tav tm="0">
                                          <p:val>
                                            <p:strVal val="#ppt_x"/>
                                          </p:val>
                                        </p:tav>
                                        <p:tav tm="100000">
                                          <p:val>
                                            <p:strVal val="#ppt_x"/>
                                          </p:val>
                                        </p:tav>
                                      </p:tavLst>
                                    </p:anim>
                                    <p:anim calcmode="lin" valueType="num">
                                      <p:cBhvr additive="base">
                                        <p:cTn id="17" dur="500" fill="hold"/>
                                        <p:tgtEl>
                                          <p:spTgt spid="39959"/>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39961"/>
                                        </p:tgtEl>
                                        <p:attrNameLst>
                                          <p:attrName>style.visibility</p:attrName>
                                        </p:attrNameLst>
                                      </p:cBhvr>
                                      <p:to>
                                        <p:strVal val="visible"/>
                                      </p:to>
                                    </p:set>
                                    <p:anim calcmode="lin" valueType="num">
                                      <p:cBhvr additive="base">
                                        <p:cTn id="21" dur="500" fill="hold"/>
                                        <p:tgtEl>
                                          <p:spTgt spid="39961"/>
                                        </p:tgtEl>
                                        <p:attrNameLst>
                                          <p:attrName>ppt_x</p:attrName>
                                        </p:attrNameLst>
                                      </p:cBhvr>
                                      <p:tavLst>
                                        <p:tav tm="0">
                                          <p:val>
                                            <p:strVal val="#ppt_x"/>
                                          </p:val>
                                        </p:tav>
                                        <p:tav tm="100000">
                                          <p:val>
                                            <p:strVal val="#ppt_x"/>
                                          </p:val>
                                        </p:tav>
                                      </p:tavLst>
                                    </p:anim>
                                    <p:anim calcmode="lin" valueType="num">
                                      <p:cBhvr additive="base">
                                        <p:cTn id="22" dur="500" fill="hold"/>
                                        <p:tgtEl>
                                          <p:spTgt spid="3996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9963"/>
                                        </p:tgtEl>
                                        <p:attrNameLst>
                                          <p:attrName>style.visibility</p:attrName>
                                        </p:attrNameLst>
                                      </p:cBhvr>
                                      <p:to>
                                        <p:strVal val="visible"/>
                                      </p:to>
                                    </p:set>
                                    <p:anim calcmode="lin" valueType="num">
                                      <p:cBhvr additive="base">
                                        <p:cTn id="25" dur="500" fill="hold"/>
                                        <p:tgtEl>
                                          <p:spTgt spid="39963"/>
                                        </p:tgtEl>
                                        <p:attrNameLst>
                                          <p:attrName>ppt_x</p:attrName>
                                        </p:attrNameLst>
                                      </p:cBhvr>
                                      <p:tavLst>
                                        <p:tav tm="0">
                                          <p:val>
                                            <p:strVal val="#ppt_x"/>
                                          </p:val>
                                        </p:tav>
                                        <p:tav tm="100000">
                                          <p:val>
                                            <p:strVal val="#ppt_x"/>
                                          </p:val>
                                        </p:tav>
                                      </p:tavLst>
                                    </p:anim>
                                    <p:anim calcmode="lin" valueType="num">
                                      <p:cBhvr additive="base">
                                        <p:cTn id="26" dur="500" fill="hold"/>
                                        <p:tgtEl>
                                          <p:spTgt spid="3996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965"/>
                                        </p:tgtEl>
                                        <p:attrNameLst>
                                          <p:attrName>style.visibility</p:attrName>
                                        </p:attrNameLst>
                                      </p:cBhvr>
                                      <p:to>
                                        <p:strVal val="visible"/>
                                      </p:to>
                                    </p:set>
                                    <p:anim calcmode="lin" valueType="num">
                                      <p:cBhvr additive="base">
                                        <p:cTn id="29" dur="500" fill="hold"/>
                                        <p:tgtEl>
                                          <p:spTgt spid="39965"/>
                                        </p:tgtEl>
                                        <p:attrNameLst>
                                          <p:attrName>ppt_x</p:attrName>
                                        </p:attrNameLst>
                                      </p:cBhvr>
                                      <p:tavLst>
                                        <p:tav tm="0">
                                          <p:val>
                                            <p:strVal val="#ppt_x"/>
                                          </p:val>
                                        </p:tav>
                                        <p:tav tm="100000">
                                          <p:val>
                                            <p:strVal val="#ppt_x"/>
                                          </p:val>
                                        </p:tav>
                                      </p:tavLst>
                                    </p:anim>
                                    <p:anim calcmode="lin" valueType="num">
                                      <p:cBhvr additive="base">
                                        <p:cTn id="30" dur="500" fill="hold"/>
                                        <p:tgtEl>
                                          <p:spTgt spid="39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P spid="3995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3013" name="Rectangle 3"/>
          <p:cNvSpPr txBox="1">
            <a:spLocks noChangeArrowheads="1"/>
          </p:cNvSpPr>
          <p:nvPr/>
        </p:nvSpPr>
        <p:spPr bwMode="auto">
          <a:xfrm>
            <a:off x="1676516" y="3954204"/>
            <a:ext cx="899160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sz="2800" b="1" i="1" dirty="0">
                <a:solidFill>
                  <a:schemeClr val="tx1"/>
                </a:solidFill>
                <a:latin typeface="+mj-lt"/>
                <a:cs typeface="Times New Roman" panose="02020603050405020304" pitchFamily="18" charset="0"/>
              </a:rPr>
              <a:t>M</a:t>
            </a:r>
            <a:r>
              <a:rPr lang="zh-CN" altLang="en-US" sz="2800" b="1" dirty="0">
                <a:solidFill>
                  <a:schemeClr val="tx1"/>
                </a:solidFill>
                <a:latin typeface="+mj-lt"/>
              </a:rPr>
              <a:t>是相加项；</a:t>
            </a:r>
            <a:endParaRPr lang="zh-CN" altLang="en-US" sz="2800" b="1" dirty="0">
              <a:solidFill>
                <a:schemeClr val="tx1"/>
              </a:solidFill>
              <a:latin typeface="+mj-lt"/>
            </a:endParaRPr>
          </a:p>
          <a:p>
            <a:r>
              <a:rPr lang="zh-CN" altLang="en-US" sz="2800" b="1" dirty="0">
                <a:solidFill>
                  <a:schemeClr val="tx1"/>
                </a:solidFill>
                <a:latin typeface="+mj-lt"/>
              </a:rPr>
              <a:t>包含</a:t>
            </a:r>
            <a:r>
              <a:rPr lang="en-US" altLang="zh-CN" sz="2800" b="1" i="1" dirty="0">
                <a:solidFill>
                  <a:schemeClr val="tx1"/>
                </a:solidFill>
                <a:latin typeface="+mj-lt"/>
                <a:cs typeface="Times New Roman" panose="02020603050405020304" pitchFamily="18" charset="0"/>
              </a:rPr>
              <a:t>n</a:t>
            </a:r>
            <a:r>
              <a:rPr lang="zh-CN" altLang="en-US" sz="2800" b="1" dirty="0">
                <a:solidFill>
                  <a:schemeClr val="tx1"/>
                </a:solidFill>
                <a:latin typeface="+mj-lt"/>
              </a:rPr>
              <a:t>个因子；</a:t>
            </a:r>
            <a:endParaRPr lang="zh-CN" altLang="en-US" sz="2800" b="1" dirty="0">
              <a:solidFill>
                <a:schemeClr val="tx1"/>
              </a:solidFill>
              <a:latin typeface="+mj-lt"/>
            </a:endParaRPr>
          </a:p>
          <a:p>
            <a:r>
              <a:rPr lang="en-US" altLang="zh-CN" sz="2800" b="1" i="1" dirty="0">
                <a:solidFill>
                  <a:schemeClr val="tx1"/>
                </a:solidFill>
                <a:latin typeface="+mj-lt"/>
                <a:cs typeface="Times New Roman" panose="02020603050405020304" pitchFamily="18" charset="0"/>
              </a:rPr>
              <a:t>n</a:t>
            </a:r>
            <a:r>
              <a:rPr lang="zh-CN" altLang="en-US" sz="2800" b="1" dirty="0">
                <a:solidFill>
                  <a:schemeClr val="tx1"/>
                </a:solidFill>
                <a:latin typeface="+mj-lt"/>
              </a:rPr>
              <a:t>个变量均以原变量和反变量的形式在</a:t>
            </a:r>
            <a:r>
              <a:rPr lang="en-US" altLang="zh-CN" sz="2800" b="1" i="1" dirty="0">
                <a:solidFill>
                  <a:schemeClr val="tx1"/>
                </a:solidFill>
                <a:latin typeface="+mj-lt"/>
                <a:cs typeface="Times New Roman" panose="02020603050405020304" pitchFamily="18" charset="0"/>
              </a:rPr>
              <a:t>M</a:t>
            </a:r>
            <a:r>
              <a:rPr lang="zh-CN" altLang="en-US" sz="2800" b="1" dirty="0">
                <a:solidFill>
                  <a:schemeClr val="tx1"/>
                </a:solidFill>
                <a:latin typeface="+mj-lt"/>
              </a:rPr>
              <a:t>中出现一次。</a:t>
            </a:r>
            <a:endParaRPr lang="zh-CN" altLang="en-US" sz="2800" b="1" dirty="0">
              <a:solidFill>
                <a:schemeClr val="tx1"/>
              </a:solidFill>
              <a:latin typeface="+mj-lt"/>
            </a:endParaRPr>
          </a:p>
          <a:p>
            <a:endParaRPr lang="zh-CN" altLang="en-US" sz="2800" b="1" dirty="0">
              <a:latin typeface="+mj-lt"/>
            </a:endParaRPr>
          </a:p>
          <a:p>
            <a:pPr>
              <a:buFontTx/>
              <a:buNone/>
            </a:pPr>
            <a:endParaRPr lang="en-US" altLang="zh-CN" sz="2800" b="1" dirty="0">
              <a:latin typeface="+mj-lt"/>
            </a:endParaRPr>
          </a:p>
        </p:txBody>
      </p:sp>
      <p:sp>
        <p:nvSpPr>
          <p:cNvPr id="11" name="矩形 10"/>
          <p:cNvSpPr/>
          <p:nvPr/>
        </p:nvSpPr>
        <p:spPr>
          <a:xfrm>
            <a:off x="812111" y="2082137"/>
            <a:ext cx="2154757" cy="461665"/>
          </a:xfrm>
          <a:prstGeom prst="rect">
            <a:avLst/>
          </a:prstGeom>
        </p:spPr>
        <p:txBody>
          <a:bodyPr wrap="none">
            <a:spAutoFit/>
          </a:bodyPr>
          <a:lstStyle/>
          <a:p>
            <a:pPr indent="266700" algn="just">
              <a:spcBef>
                <a:spcPts val="600"/>
              </a:spcBef>
              <a:spcAft>
                <a:spcPts val="600"/>
              </a:spcAft>
            </a:pPr>
            <a:r>
              <a:rPr lang="zh-CN" altLang="en-US" sz="2400" b="1" kern="100" dirty="0">
                <a:latin typeface="+mj-lt"/>
                <a:ea typeface="宋体" panose="02010600030101010101" pitchFamily="2" charset="-122"/>
              </a:rPr>
              <a:t>（</a:t>
            </a:r>
            <a:r>
              <a:rPr lang="en-US" altLang="zh-CN" sz="2400" b="1" kern="100" dirty="0">
                <a:latin typeface="+mj-lt"/>
                <a:ea typeface="宋体" panose="02010600030101010101" pitchFamily="2" charset="-122"/>
              </a:rPr>
              <a:t>2</a:t>
            </a:r>
            <a:r>
              <a:rPr lang="zh-CN" altLang="en-US" sz="2400" b="1" kern="100" dirty="0">
                <a:latin typeface="+mj-lt"/>
                <a:ea typeface="宋体" panose="02010600030101010101" pitchFamily="2" charset="-122"/>
              </a:rPr>
              <a:t>）</a:t>
            </a:r>
            <a:r>
              <a:rPr lang="zh-CN" altLang="zh-CN" sz="2400" b="1" kern="100" dirty="0">
                <a:latin typeface="+mj-lt"/>
                <a:ea typeface="宋体" panose="02010600030101010101" pitchFamily="2" charset="-122"/>
              </a:rPr>
              <a:t>最</a:t>
            </a:r>
            <a:r>
              <a:rPr lang="zh-CN" altLang="en-US" sz="2400" b="1" kern="100" dirty="0">
                <a:latin typeface="+mj-lt"/>
                <a:ea typeface="宋体" panose="02010600030101010101" pitchFamily="2" charset="-122"/>
              </a:rPr>
              <a:t>大</a:t>
            </a:r>
            <a:r>
              <a:rPr lang="zh-CN" altLang="zh-CN" sz="2400" b="1" kern="100" dirty="0">
                <a:latin typeface="+mj-lt"/>
                <a:ea typeface="宋体" panose="02010600030101010101" pitchFamily="2" charset="-122"/>
              </a:rPr>
              <a:t>项</a:t>
            </a:r>
            <a:endParaRPr lang="zh-CN" altLang="zh-CN" sz="2400" b="1" kern="100" dirty="0">
              <a:latin typeface="+mj-lt"/>
              <a:ea typeface="宋体" panose="02010600030101010101" pitchFamily="2" charset="-122"/>
            </a:endParaRPr>
          </a:p>
        </p:txBody>
      </p:sp>
      <p:sp>
        <p:nvSpPr>
          <p:cNvPr id="12" name="TextBox 8"/>
          <p:cNvSpPr txBox="1">
            <a:spLocks noChangeArrowheads="1"/>
          </p:cNvSpPr>
          <p:nvPr/>
        </p:nvSpPr>
        <p:spPr bwMode="auto">
          <a:xfrm>
            <a:off x="1752832" y="2787338"/>
            <a:ext cx="8838968" cy="936347"/>
          </a:xfrm>
          <a:prstGeom prst="rect">
            <a:avLst/>
          </a:prstGeom>
          <a:solidFill>
            <a:schemeClr val="accent5">
              <a:lumMod val="20000"/>
              <a:lumOff val="80000"/>
            </a:schemeClr>
          </a:solidFill>
          <a:ln>
            <a:noFill/>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20000"/>
              </a:lnSpc>
              <a:spcBef>
                <a:spcPct val="0"/>
              </a:spcBef>
              <a:buFontTx/>
              <a:buNone/>
            </a:pPr>
            <a:r>
              <a:rPr lang="zh-CN" altLang="en-US" sz="2400" b="1" dirty="0">
                <a:solidFill>
                  <a:schemeClr val="tx1"/>
                </a:solidFill>
                <a:latin typeface="+mj-lt"/>
              </a:rPr>
              <a:t>最大项：</a:t>
            </a:r>
            <a:r>
              <a:rPr lang="en-US" altLang="zh-CN" sz="2400" b="1" dirty="0">
                <a:solidFill>
                  <a:schemeClr val="tx1"/>
                </a:solidFill>
                <a:latin typeface="+mj-lt"/>
              </a:rPr>
              <a:t>n</a:t>
            </a:r>
            <a:r>
              <a:rPr lang="zh-CN" altLang="zh-CN" sz="2400" b="1" dirty="0">
                <a:solidFill>
                  <a:schemeClr val="tx1"/>
                </a:solidFill>
                <a:latin typeface="+mj-lt"/>
              </a:rPr>
              <a:t>变量的最大项是</a:t>
            </a:r>
            <a:r>
              <a:rPr lang="en-US" altLang="zh-CN" sz="2400" b="1" dirty="0">
                <a:solidFill>
                  <a:schemeClr val="tx1"/>
                </a:solidFill>
                <a:latin typeface="+mj-lt"/>
              </a:rPr>
              <a:t>n</a:t>
            </a:r>
            <a:r>
              <a:rPr lang="zh-CN" altLang="zh-CN" sz="2400" b="1" dirty="0">
                <a:solidFill>
                  <a:schemeClr val="tx1"/>
                </a:solidFill>
                <a:latin typeface="+mj-lt"/>
              </a:rPr>
              <a:t>个变量的“或项”，其中每个变量以原变量或反变量的形式出现一次，且仅出现一次。</a:t>
            </a:r>
            <a:endParaRPr lang="zh-CN" altLang="en-US" sz="2400" b="1" dirty="0">
              <a:solidFill>
                <a:schemeClr val="tx1"/>
              </a:solidFill>
              <a:latin typeface="+mj-lt"/>
            </a:endParaRPr>
          </a:p>
        </p:txBody>
      </p:sp>
      <p:sp>
        <p:nvSpPr>
          <p:cNvPr id="8"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3"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逻辑函数的标准形式 </a:t>
            </a:r>
            <a:endParaRPr kumimoji="1" lang="zh-CN" altLang="en-US" sz="2800" b="1" dirty="0">
              <a:solidFill>
                <a:srgbClr val="005286"/>
              </a:solidFill>
              <a:ea typeface="微软雅黑" panose="020B0503020204020204" pitchFamily="34" charset="-122"/>
              <a:cs typeface="+mn-cs"/>
            </a:endParaRPr>
          </a:p>
        </p:txBody>
      </p:sp>
      <p:sp>
        <p:nvSpPr>
          <p:cNvPr id="14"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j-lt"/>
              </a:rPr>
              <a:t>最小项和最大项</a:t>
            </a:r>
            <a:endParaRPr lang="zh-CN" altLang="en-US" dirty="0">
              <a:latin typeface="+mj-lt"/>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43013"/>
                                        </p:tgtEl>
                                        <p:attrNameLst>
                                          <p:attrName>style.visibility</p:attrName>
                                        </p:attrNameLst>
                                      </p:cBhvr>
                                      <p:to>
                                        <p:strVal val="visible"/>
                                      </p:to>
                                    </p:set>
                                    <p:anim calcmode="lin" valueType="num">
                                      <p:cBhvr additive="base">
                                        <p:cTn id="17" dur="500" fill="hold"/>
                                        <p:tgtEl>
                                          <p:spTgt spid="43013"/>
                                        </p:tgtEl>
                                        <p:attrNameLst>
                                          <p:attrName>ppt_x</p:attrName>
                                        </p:attrNameLst>
                                      </p:cBhvr>
                                      <p:tavLst>
                                        <p:tav tm="0">
                                          <p:val>
                                            <p:strVal val="0-#ppt_w/2"/>
                                          </p:val>
                                        </p:tav>
                                        <p:tav tm="100000">
                                          <p:val>
                                            <p:strVal val="#ppt_x"/>
                                          </p:val>
                                        </p:tav>
                                      </p:tavLst>
                                    </p:anim>
                                    <p:anim calcmode="lin" valueType="num">
                                      <p:cBhvr additive="base">
                                        <p:cTn id="18" dur="500" fill="hold"/>
                                        <p:tgtEl>
                                          <p:spTgt spid="430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P spid="11" grpId="0"/>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3010" name="矩形 6"/>
          <p:cNvSpPr>
            <a:spLocks noChangeArrowheads="1"/>
          </p:cNvSpPr>
          <p:nvPr/>
        </p:nvSpPr>
        <p:spPr bwMode="auto">
          <a:xfrm>
            <a:off x="1600078" y="4190980"/>
            <a:ext cx="9144000" cy="1752600"/>
          </a:xfrm>
          <a:prstGeom prst="rect">
            <a:avLst/>
          </a:prstGeom>
          <a:noFill/>
          <a:ln w="9525">
            <a:noFill/>
            <a:miter lim="800000"/>
          </a:ln>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indent="0">
              <a:buNone/>
            </a:pPr>
            <a:r>
              <a:rPr lang="zh-CN" altLang="en-US" sz="2400" b="1" dirty="0">
                <a:solidFill>
                  <a:schemeClr val="tx1"/>
                </a:solidFill>
                <a:latin typeface="+mn-lt"/>
              </a:rPr>
              <a:t>两变量</a:t>
            </a:r>
            <a:r>
              <a:rPr lang="en-US" altLang="zh-CN" sz="2400" b="1" i="1" dirty="0">
                <a:solidFill>
                  <a:schemeClr val="tx1"/>
                </a:solidFill>
                <a:latin typeface="+mn-lt"/>
                <a:cs typeface="Times New Roman" panose="02020603050405020304" pitchFamily="18" charset="0"/>
              </a:rPr>
              <a:t>A, B</a:t>
            </a:r>
            <a:r>
              <a:rPr lang="zh-CN" altLang="en-US" sz="2400" b="1" dirty="0">
                <a:solidFill>
                  <a:schemeClr val="tx1"/>
                </a:solidFill>
                <a:latin typeface="+mn-lt"/>
              </a:rPr>
              <a:t>的最大项：</a:t>
            </a:r>
            <a:endParaRPr lang="zh-CN" altLang="en-US" sz="2400" b="1" dirty="0">
              <a:solidFill>
                <a:schemeClr val="tx1"/>
              </a:solidFill>
              <a:latin typeface="+mn-lt"/>
            </a:endParaRPr>
          </a:p>
        </p:txBody>
      </p:sp>
      <p:sp>
        <p:nvSpPr>
          <p:cNvPr id="49156" name="Rectangle 2"/>
          <p:cNvSpPr txBox="1">
            <a:spLocks noChangeArrowheads="1"/>
          </p:cNvSpPr>
          <p:nvPr/>
        </p:nvSpPr>
        <p:spPr bwMode="auto">
          <a:xfrm>
            <a:off x="2286100" y="2423719"/>
            <a:ext cx="2031376" cy="6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7" rIns="92075" bIns="46037"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rgbClr val="0000FF"/>
                </a:solidFill>
              </a:rPr>
              <a:t>最大项</a:t>
            </a:r>
            <a:r>
              <a:rPr lang="zh-CN" altLang="en-US" sz="2400" b="1" dirty="0">
                <a:solidFill>
                  <a:srgbClr val="000000"/>
                </a:solidFill>
              </a:rPr>
              <a:t>之积</a:t>
            </a:r>
            <a:r>
              <a:rPr lang="zh-CN" altLang="en-US" sz="2400" b="1" dirty="0">
                <a:solidFill>
                  <a:schemeClr val="tx1"/>
                </a:solidFill>
              </a:rPr>
              <a:t>：</a:t>
            </a:r>
            <a:endParaRPr lang="zh-CN" altLang="en-US" sz="2400" b="1" dirty="0">
              <a:solidFill>
                <a:schemeClr val="tx1"/>
              </a:solidFill>
            </a:endParaRPr>
          </a:p>
        </p:txBody>
      </p:sp>
      <p:sp>
        <p:nvSpPr>
          <p:cNvPr id="43014" name="AutoShape 4"/>
          <p:cNvSpPr>
            <a:spLocks noChangeArrowheads="1"/>
          </p:cNvSpPr>
          <p:nvPr/>
        </p:nvSpPr>
        <p:spPr bwMode="auto">
          <a:xfrm>
            <a:off x="5029228" y="2749514"/>
            <a:ext cx="3776662" cy="1223962"/>
          </a:xfrm>
          <a:prstGeom prst="wedgeEllipseCallout">
            <a:avLst>
              <a:gd name="adj1" fmla="val -89610"/>
              <a:gd name="adj2" fmla="val -25625"/>
            </a:avLst>
          </a:prstGeom>
          <a:solidFill>
            <a:srgbClr val="86DEE5"/>
          </a:solidFill>
          <a:ln w="9525">
            <a:noFill/>
            <a:miter lim="800000"/>
          </a:ln>
          <a:effectLst>
            <a:outerShdw blurRad="50800" dist="38100" dir="2700000" algn="tl" rotWithShape="0">
              <a:prstClr val="black">
                <a:alpha val="40000"/>
              </a:prstClr>
            </a:outerShdw>
          </a:effectLst>
        </p:spPr>
        <p:txBody>
          <a:bodyPr anchor="ctr"/>
          <a:lstStyle/>
          <a:p>
            <a:pPr>
              <a:spcBef>
                <a:spcPct val="0"/>
              </a:spcBef>
            </a:pPr>
            <a:r>
              <a:rPr lang="zh-CN" altLang="en-US" sz="2400" b="1" dirty="0">
                <a:latin typeface="+mn-ea"/>
              </a:rPr>
              <a:t>对于</a:t>
            </a:r>
            <a:r>
              <a:rPr lang="en-US" sz="2400" b="1" dirty="0">
                <a:latin typeface="+mn-ea"/>
              </a:rPr>
              <a:t>n</a:t>
            </a:r>
            <a:r>
              <a:rPr lang="zh-CN" altLang="en-US" sz="2400" b="1" dirty="0">
                <a:latin typeface="+mn-ea"/>
              </a:rPr>
              <a:t>变量函数</a:t>
            </a:r>
            <a:endParaRPr lang="zh-CN" altLang="en-US" sz="2400" b="1" dirty="0">
              <a:latin typeface="+mn-ea"/>
            </a:endParaRPr>
          </a:p>
          <a:p>
            <a:pPr>
              <a:spcBef>
                <a:spcPct val="0"/>
              </a:spcBef>
            </a:pPr>
            <a:r>
              <a:rPr lang="zh-CN" altLang="en-US" sz="2400" b="1" dirty="0">
                <a:latin typeface="+mn-ea"/>
              </a:rPr>
              <a:t>有</a:t>
            </a:r>
            <a:r>
              <a:rPr lang="en-US" sz="2400" b="1" dirty="0">
                <a:latin typeface="+mn-ea"/>
              </a:rPr>
              <a:t>2</a:t>
            </a:r>
            <a:r>
              <a:rPr lang="en-US" sz="2400" b="1" baseline="30000" dirty="0">
                <a:latin typeface="+mn-ea"/>
              </a:rPr>
              <a:t>n</a:t>
            </a:r>
            <a:r>
              <a:rPr lang="zh-CN" altLang="en-US" sz="2400" b="1" dirty="0">
                <a:latin typeface="+mn-ea"/>
              </a:rPr>
              <a:t>个</a:t>
            </a:r>
            <a:endParaRPr lang="zh-CN" altLang="en-US" sz="2400" b="1" dirty="0">
              <a:latin typeface="+mn-ea"/>
            </a:endParaRPr>
          </a:p>
        </p:txBody>
      </p:sp>
      <p:graphicFrame>
        <p:nvGraphicFramePr>
          <p:cNvPr id="43015" name="Object 7"/>
          <p:cNvGraphicFramePr>
            <a:graphicFrameLocks noChangeAspect="1"/>
          </p:cNvGraphicFramePr>
          <p:nvPr/>
        </p:nvGraphicFramePr>
        <p:xfrm>
          <a:off x="2743078" y="5029180"/>
          <a:ext cx="6400800" cy="692150"/>
        </p:xfrm>
        <a:graphic>
          <a:graphicData uri="http://schemas.openxmlformats.org/presentationml/2006/ole">
            <mc:AlternateContent xmlns:mc="http://schemas.openxmlformats.org/markup-compatibility/2006">
              <mc:Choice xmlns:v="urn:schemas-microsoft-com:vml" Requires="v">
                <p:oleObj spid="_x0000_s2" name="" r:id="rId2" imgW="2400300" imgH="241300" progId="">
                  <p:embed/>
                </p:oleObj>
              </mc:Choice>
              <mc:Fallback>
                <p:oleObj name="" r:id="rId2" imgW="2400300" imgH="241300" progId="">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078" y="5029180"/>
                        <a:ext cx="6400800" cy="692150"/>
                      </a:xfrm>
                      <a:prstGeom prst="rect">
                        <a:avLst/>
                      </a:prstGeom>
                      <a:solidFill>
                        <a:schemeClr val="accent6">
                          <a:lumMod val="40000"/>
                          <a:lumOff val="60000"/>
                        </a:schemeClr>
                      </a:solidFill>
                      <a:ln>
                        <a:noFill/>
                      </a:ln>
                      <a:effectLst/>
                    </p:spPr>
                  </p:pic>
                </p:oleObj>
              </mc:Fallback>
            </mc:AlternateContent>
          </a:graphicData>
        </a:graphic>
      </p:graphicFrame>
      <p:sp>
        <p:nvSpPr>
          <p:cNvPr id="12" name="PA-圆角矩形 1"/>
          <p:cNvSpPr/>
          <p:nvPr>
            <p:custDataLst>
              <p:tags r:id="rId4"/>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逻辑函数的标准形式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4"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n-lt"/>
              </a:rPr>
              <a:t>最小项和最大项</a:t>
            </a:r>
            <a:endParaRPr lang="zh-CN" altLang="en-US" dirty="0">
              <a:latin typeface="+mn-lt"/>
            </a:endParaRPr>
          </a:p>
        </p:txBody>
      </p:sp>
      <p:sp>
        <p:nvSpPr>
          <p:cNvPr id="15" name="矩形 14"/>
          <p:cNvSpPr/>
          <p:nvPr/>
        </p:nvSpPr>
        <p:spPr>
          <a:xfrm>
            <a:off x="812111" y="2082137"/>
            <a:ext cx="2154757" cy="461665"/>
          </a:xfrm>
          <a:prstGeom prst="rect">
            <a:avLst/>
          </a:prstGeom>
        </p:spPr>
        <p:txBody>
          <a:bodyPr wrap="none">
            <a:spAutoFit/>
          </a:bodyPr>
          <a:lstStyle/>
          <a:p>
            <a:pPr indent="266700" algn="just">
              <a:spcBef>
                <a:spcPts val="600"/>
              </a:spcBef>
              <a:spcAft>
                <a:spcPts val="600"/>
              </a:spcAft>
            </a:pPr>
            <a:r>
              <a:rPr lang="zh-CN" altLang="en-US" sz="2400" b="1" kern="100" dirty="0">
                <a:ea typeface="宋体" panose="02010600030101010101" pitchFamily="2" charset="-122"/>
              </a:rPr>
              <a:t>（</a:t>
            </a:r>
            <a:r>
              <a:rPr lang="en-US" altLang="zh-CN" sz="2400" b="1" kern="100" dirty="0">
                <a:ea typeface="宋体" panose="02010600030101010101" pitchFamily="2" charset="-122"/>
              </a:rPr>
              <a:t>2</a:t>
            </a:r>
            <a:r>
              <a:rPr lang="zh-CN" altLang="en-US" sz="2400" b="1" kern="100" dirty="0">
                <a:ea typeface="宋体" panose="02010600030101010101" pitchFamily="2" charset="-122"/>
              </a:rPr>
              <a:t>）</a:t>
            </a:r>
            <a:r>
              <a:rPr lang="zh-CN" altLang="zh-CN" sz="2400" b="1" kern="100" dirty="0">
                <a:ea typeface="宋体" panose="02010600030101010101" pitchFamily="2" charset="-122"/>
              </a:rPr>
              <a:t>最</a:t>
            </a:r>
            <a:r>
              <a:rPr lang="zh-CN" altLang="en-US" sz="2400" b="1" kern="100" dirty="0">
                <a:ea typeface="宋体" panose="02010600030101010101" pitchFamily="2" charset="-122"/>
              </a:rPr>
              <a:t>大</a:t>
            </a:r>
            <a:r>
              <a:rPr lang="zh-CN" altLang="zh-CN" sz="2400" b="1" kern="100" dirty="0">
                <a:ea typeface="宋体" panose="02010600030101010101" pitchFamily="2" charset="-122"/>
              </a:rPr>
              <a:t>项</a:t>
            </a:r>
            <a:endParaRPr lang="zh-CN" altLang="zh-CN" sz="2400" b="1" kern="100" dirty="0">
              <a:ea typeface="宋体" panose="02010600030101010101" pitchFamily="2"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014"/>
                                        </p:tgtEl>
                                        <p:attrNameLst>
                                          <p:attrName>style.visibility</p:attrName>
                                        </p:attrNameLst>
                                      </p:cBhvr>
                                      <p:to>
                                        <p:strVal val="visible"/>
                                      </p:to>
                                    </p:set>
                                    <p:animEffect transition="in" filter="dissolve">
                                      <p:cBhvr>
                                        <p:cTn id="7" dur="500"/>
                                        <p:tgtEl>
                                          <p:spTgt spid="430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3010"/>
                                        </p:tgtEl>
                                        <p:attrNameLst>
                                          <p:attrName>style.visibility</p:attrName>
                                        </p:attrNameLst>
                                      </p:cBhvr>
                                      <p:to>
                                        <p:strVal val="visible"/>
                                      </p:to>
                                    </p:set>
                                    <p:animEffect transition="in" filter="fade">
                                      <p:cBhvr>
                                        <p:cTn id="12" dur="1000"/>
                                        <p:tgtEl>
                                          <p:spTgt spid="43010"/>
                                        </p:tgtEl>
                                      </p:cBhvr>
                                    </p:animEffect>
                                    <p:anim calcmode="lin" valueType="num">
                                      <p:cBhvr>
                                        <p:cTn id="13" dur="1000" fill="hold"/>
                                        <p:tgtEl>
                                          <p:spTgt spid="43010"/>
                                        </p:tgtEl>
                                        <p:attrNameLst>
                                          <p:attrName>ppt_x</p:attrName>
                                        </p:attrNameLst>
                                      </p:cBhvr>
                                      <p:tavLst>
                                        <p:tav tm="0">
                                          <p:val>
                                            <p:strVal val="#ppt_x"/>
                                          </p:val>
                                        </p:tav>
                                        <p:tav tm="100000">
                                          <p:val>
                                            <p:strVal val="#ppt_x"/>
                                          </p:val>
                                        </p:tav>
                                      </p:tavLst>
                                    </p:anim>
                                    <p:anim calcmode="lin" valueType="num">
                                      <p:cBhvr>
                                        <p:cTn id="14" dur="1000" fill="hold"/>
                                        <p:tgtEl>
                                          <p:spTgt spid="430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3015"/>
                                        </p:tgtEl>
                                        <p:attrNameLst>
                                          <p:attrName>style.visibility</p:attrName>
                                        </p:attrNameLst>
                                      </p:cBhvr>
                                      <p:to>
                                        <p:strVal val="visible"/>
                                      </p:to>
                                    </p:set>
                                    <p:animEffect transition="in" filter="fade">
                                      <p:cBhvr>
                                        <p:cTn id="18" dur="1000"/>
                                        <p:tgtEl>
                                          <p:spTgt spid="43015"/>
                                        </p:tgtEl>
                                      </p:cBhvr>
                                    </p:animEffect>
                                    <p:anim calcmode="lin" valueType="num">
                                      <p:cBhvr>
                                        <p:cTn id="19" dur="1000" fill="hold"/>
                                        <p:tgtEl>
                                          <p:spTgt spid="43015"/>
                                        </p:tgtEl>
                                        <p:attrNameLst>
                                          <p:attrName>ppt_x</p:attrName>
                                        </p:attrNameLst>
                                      </p:cBhvr>
                                      <p:tavLst>
                                        <p:tav tm="0">
                                          <p:val>
                                            <p:strVal val="#ppt_x"/>
                                          </p:val>
                                        </p:tav>
                                        <p:tav tm="100000">
                                          <p:val>
                                            <p:strVal val="#ppt_x"/>
                                          </p:val>
                                        </p:tav>
                                      </p:tavLst>
                                    </p:anim>
                                    <p:anim calcmode="lin" valueType="num">
                                      <p:cBhvr>
                                        <p:cTn id="20" dur="1000" fill="hold"/>
                                        <p:tgtEl>
                                          <p:spTgt spid="430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14"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TextBox 9"/>
          <p:cNvSpPr txBox="1">
            <a:spLocks noChangeArrowheads="1"/>
          </p:cNvSpPr>
          <p:nvPr/>
        </p:nvSpPr>
        <p:spPr bwMode="auto">
          <a:xfrm>
            <a:off x="788320" y="2576599"/>
            <a:ext cx="3057251" cy="2677656"/>
          </a:xfrm>
          <a:prstGeom prst="rect">
            <a:avLst/>
          </a:prstGeom>
          <a:noFill/>
          <a:ln w="28575">
            <a:solidFill>
              <a:schemeClr val="accent5"/>
            </a:solidFill>
            <a:prstDash val="sysDot"/>
            <a:miter lim="800000"/>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just">
              <a:spcBef>
                <a:spcPct val="0"/>
              </a:spcBef>
              <a:buFontTx/>
              <a:buNone/>
            </a:pPr>
            <a:r>
              <a:rPr lang="zh-CN" altLang="zh-CN" sz="2400" b="1" dirty="0">
                <a:solidFill>
                  <a:schemeClr val="tx1"/>
                </a:solidFill>
                <a:cs typeface="Times New Roman" panose="02020603050405020304" pitchFamily="18" charset="0"/>
              </a:rPr>
              <a:t>最大项常用符号</a:t>
            </a:r>
            <a:r>
              <a:rPr lang="en-US" altLang="zh-CN" sz="2400" b="1" dirty="0">
                <a:solidFill>
                  <a:schemeClr val="tx1"/>
                </a:solidFill>
                <a:cs typeface="Times New Roman" panose="02020603050405020304" pitchFamily="18" charset="0"/>
              </a:rPr>
              <a:t>M</a:t>
            </a:r>
            <a:r>
              <a:rPr lang="en-US" altLang="zh-CN" sz="2400" b="1" baseline="-25000" dirty="0">
                <a:solidFill>
                  <a:schemeClr val="tx1"/>
                </a:solidFill>
                <a:cs typeface="Times New Roman" panose="02020603050405020304" pitchFamily="18" charset="0"/>
              </a:rPr>
              <a:t>i</a:t>
            </a:r>
            <a:r>
              <a:rPr lang="zh-CN" altLang="zh-CN" sz="2400" b="1" dirty="0">
                <a:solidFill>
                  <a:schemeClr val="tx1"/>
                </a:solidFill>
                <a:cs typeface="Times New Roman" panose="02020603050405020304" pitchFamily="18" charset="0"/>
              </a:rPr>
              <a:t>表示，其中</a:t>
            </a:r>
            <a:r>
              <a:rPr lang="en-US" altLang="zh-CN" sz="2400" b="1" dirty="0">
                <a:solidFill>
                  <a:schemeClr val="tx1"/>
                </a:solidFill>
                <a:cs typeface="Times New Roman" panose="02020603050405020304" pitchFamily="18" charset="0"/>
              </a:rPr>
              <a:t>M</a:t>
            </a:r>
            <a:r>
              <a:rPr lang="zh-CN" altLang="zh-CN" sz="2400" b="1" dirty="0">
                <a:solidFill>
                  <a:schemeClr val="tx1"/>
                </a:solidFill>
                <a:cs typeface="Times New Roman" panose="02020603050405020304" pitchFamily="18" charset="0"/>
              </a:rPr>
              <a:t>表示最大项，下标</a:t>
            </a:r>
            <a:r>
              <a:rPr lang="en-US" altLang="zh-CN" sz="2400" b="1" dirty="0" err="1">
                <a:solidFill>
                  <a:schemeClr val="tx1"/>
                </a:solidFill>
                <a:cs typeface="Times New Roman" panose="02020603050405020304" pitchFamily="18" charset="0"/>
              </a:rPr>
              <a:t>i</a:t>
            </a:r>
            <a:r>
              <a:rPr lang="zh-CN" altLang="zh-CN" sz="2400" b="1" dirty="0">
                <a:solidFill>
                  <a:schemeClr val="tx1"/>
                </a:solidFill>
                <a:cs typeface="Times New Roman" panose="02020603050405020304" pitchFamily="18" charset="0"/>
              </a:rPr>
              <a:t>是最大项的编号。</a:t>
            </a:r>
            <a:r>
              <a:rPr lang="en-US" altLang="zh-CN" sz="2400" b="1" dirty="0" err="1">
                <a:solidFill>
                  <a:schemeClr val="tx1"/>
                </a:solidFill>
                <a:cs typeface="Times New Roman" panose="02020603050405020304" pitchFamily="18" charset="0"/>
              </a:rPr>
              <a:t>i</a:t>
            </a:r>
            <a:r>
              <a:rPr lang="zh-CN" altLang="zh-CN" sz="2400" b="1" dirty="0">
                <a:solidFill>
                  <a:schemeClr val="tx1"/>
                </a:solidFill>
                <a:cs typeface="Times New Roman" panose="02020603050405020304" pitchFamily="18" charset="0"/>
              </a:rPr>
              <a:t>是能使最大项为</a:t>
            </a:r>
            <a:r>
              <a:rPr lang="en-US" altLang="zh-CN" sz="2400" b="1" dirty="0">
                <a:solidFill>
                  <a:schemeClr val="tx1"/>
                </a:solidFill>
                <a:cs typeface="Times New Roman" panose="02020603050405020304" pitchFamily="18" charset="0"/>
              </a:rPr>
              <a:t>0</a:t>
            </a:r>
            <a:r>
              <a:rPr lang="zh-CN" altLang="zh-CN" sz="2400" b="1" dirty="0">
                <a:solidFill>
                  <a:schemeClr val="tx1"/>
                </a:solidFill>
                <a:cs typeface="Times New Roman" panose="02020603050405020304" pitchFamily="18" charset="0"/>
              </a:rPr>
              <a:t>的那组变量取值的二进制数的十进制值</a:t>
            </a:r>
            <a:r>
              <a:rPr lang="zh-CN" altLang="en-US" sz="2400" b="1" dirty="0">
                <a:solidFill>
                  <a:schemeClr val="tx1"/>
                </a:solidFill>
                <a:cs typeface="Times New Roman" panose="02020603050405020304" pitchFamily="18" charset="0"/>
              </a:rPr>
              <a:t>。</a:t>
            </a:r>
            <a:endParaRPr lang="zh-CN" altLang="en-US" sz="2400" b="1" dirty="0">
              <a:solidFill>
                <a:schemeClr val="tx1"/>
              </a:solidFill>
              <a:cs typeface="Times New Roman" panose="02020603050405020304" pitchFamily="18" charset="0"/>
            </a:endParaRPr>
          </a:p>
        </p:txBody>
      </p:sp>
      <p:pic>
        <p:nvPicPr>
          <p:cNvPr id="3" name="图片 2"/>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4985903" y="863828"/>
            <a:ext cx="7206097" cy="5480779"/>
          </a:xfrm>
          <a:prstGeom prst="rect">
            <a:avLst/>
          </a:prstGeom>
        </p:spPr>
      </p:pic>
      <p:sp>
        <p:nvSpPr>
          <p:cNvPr id="10" name="PA-圆角矩形 1"/>
          <p:cNvSpPr/>
          <p:nvPr>
            <p:custDataLst>
              <p:tags r:id="rId3"/>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逻辑函数的标准形式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2"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n-lt"/>
              </a:rPr>
              <a:t>最小项和最大项</a:t>
            </a:r>
            <a:endParaRPr lang="zh-CN" altLang="en-US" dirty="0">
              <a:latin typeface="+mn-lt"/>
            </a:endParaRPr>
          </a:p>
        </p:txBody>
      </p:sp>
      <p:sp>
        <p:nvSpPr>
          <p:cNvPr id="13" name="矩形 12"/>
          <p:cNvSpPr/>
          <p:nvPr/>
        </p:nvSpPr>
        <p:spPr>
          <a:xfrm>
            <a:off x="812111" y="2082137"/>
            <a:ext cx="2154757" cy="461665"/>
          </a:xfrm>
          <a:prstGeom prst="rect">
            <a:avLst/>
          </a:prstGeom>
        </p:spPr>
        <p:txBody>
          <a:bodyPr wrap="none">
            <a:spAutoFit/>
          </a:bodyPr>
          <a:lstStyle/>
          <a:p>
            <a:pPr indent="266700" algn="just">
              <a:spcBef>
                <a:spcPts val="600"/>
              </a:spcBef>
              <a:spcAft>
                <a:spcPts val="600"/>
              </a:spcAft>
            </a:pPr>
            <a:r>
              <a:rPr lang="zh-CN" altLang="en-US" sz="2400" b="1" kern="100" dirty="0">
                <a:ea typeface="宋体" panose="02010600030101010101" pitchFamily="2" charset="-122"/>
              </a:rPr>
              <a:t>（</a:t>
            </a:r>
            <a:r>
              <a:rPr lang="en-US" altLang="zh-CN" sz="2400" b="1" kern="100" dirty="0">
                <a:ea typeface="宋体" panose="02010600030101010101" pitchFamily="2" charset="-122"/>
              </a:rPr>
              <a:t>2</a:t>
            </a:r>
            <a:r>
              <a:rPr lang="zh-CN" altLang="en-US" sz="2400" b="1" kern="100" dirty="0">
                <a:ea typeface="宋体" panose="02010600030101010101" pitchFamily="2" charset="-122"/>
              </a:rPr>
              <a:t>）</a:t>
            </a:r>
            <a:r>
              <a:rPr lang="zh-CN" altLang="zh-CN" sz="2400" b="1" kern="100" dirty="0">
                <a:ea typeface="宋体" panose="02010600030101010101" pitchFamily="2" charset="-122"/>
              </a:rPr>
              <a:t>最</a:t>
            </a:r>
            <a:r>
              <a:rPr lang="zh-CN" altLang="en-US" sz="2400" b="1" kern="100" dirty="0">
                <a:ea typeface="宋体" panose="02010600030101010101" pitchFamily="2" charset="-122"/>
              </a:rPr>
              <a:t>大</a:t>
            </a:r>
            <a:r>
              <a:rPr lang="zh-CN" altLang="zh-CN" sz="2400" b="1" kern="100" dirty="0">
                <a:ea typeface="宋体" panose="02010600030101010101" pitchFamily="2" charset="-122"/>
              </a:rPr>
              <a:t>项</a:t>
            </a:r>
            <a:endParaRPr lang="zh-CN" altLang="zh-CN" sz="2400" b="1" kern="100" dirty="0">
              <a:ea typeface="宋体" panose="02010600030101010101" pitchFamily="2" charset="-122"/>
            </a:endParaRPr>
          </a:p>
        </p:txBody>
      </p:sp>
      <p:sp>
        <p:nvSpPr>
          <p:cNvPr id="2" name="圆角矩形 1"/>
          <p:cNvSpPr/>
          <p:nvPr/>
        </p:nvSpPr>
        <p:spPr>
          <a:xfrm>
            <a:off x="5095691" y="4593019"/>
            <a:ext cx="6281008" cy="567737"/>
          </a:xfrm>
          <a:prstGeom prst="roundRect">
            <a:avLst/>
          </a:prstGeom>
          <a:solidFill>
            <a:srgbClr val="FFC000">
              <a:alpha val="5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圆角矩形 1"/>
          <p:cNvSpPr/>
          <p:nvPr>
            <p:custDataLst>
              <p:tags r:id="rId1"/>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Rectangle 4"/>
          <p:cNvSpPr>
            <a:spLocks noChangeArrowheads="1"/>
          </p:cNvSpPr>
          <p:nvPr/>
        </p:nvSpPr>
        <p:spPr bwMode="auto">
          <a:xfrm>
            <a:off x="1507490" y="4152237"/>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t>“</a:t>
            </a:r>
            <a:r>
              <a:rPr lang="zh-CN" altLang="en-US" sz="2400" b="1" dirty="0"/>
              <a:t>与”运算又称“与”逻辑、“逻辑乘”。</a:t>
            </a:r>
            <a:endParaRPr lang="zh-CN" altLang="en-US" sz="2400"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059200"/>
            <a:ext cx="8004742" cy="1371719"/>
          </a:xfrm>
          <a:prstGeom prst="rect">
            <a:avLst/>
          </a:prstGeom>
        </p:spPr>
      </p:pic>
      <p:sp>
        <p:nvSpPr>
          <p:cNvPr id="6" name="TextBox 5"/>
          <p:cNvSpPr txBox="1"/>
          <p:nvPr/>
        </p:nvSpPr>
        <p:spPr>
          <a:xfrm>
            <a:off x="3200400" y="2516400"/>
            <a:ext cx="609600" cy="646113"/>
          </a:xfrm>
          <a:prstGeom prst="rect">
            <a:avLst/>
          </a:prstGeom>
          <a:solidFill>
            <a:schemeClr val="accent1">
              <a:lumMod val="60000"/>
              <a:lumOff val="40000"/>
            </a:schemeClr>
          </a:solidFill>
          <a:ln>
            <a:noFill/>
          </a:ln>
        </p:spPr>
        <p:txBody>
          <a:bodyPr>
            <a:spAutoFit/>
          </a:bodyPr>
          <a:lstStyle/>
          <a:p>
            <a:pPr>
              <a:defRPr/>
            </a:pPr>
            <a:r>
              <a:rPr lang="zh-CN" altLang="en-US" sz="3600" dirty="0">
                <a:latin typeface="华文彩云" panose="02010800040101010101" pitchFamily="2" charset="-122"/>
                <a:ea typeface="华文彩云" panose="02010800040101010101" pitchFamily="2" charset="-122"/>
              </a:rPr>
              <a:t>与</a:t>
            </a:r>
            <a:endParaRPr lang="zh-CN" altLang="en-US" sz="3600" dirty="0">
              <a:latin typeface="华文彩云" panose="02010800040101010101" pitchFamily="2" charset="-122"/>
              <a:ea typeface="华文彩云" panose="02010800040101010101" pitchFamily="2" charset="-122"/>
            </a:endParaRPr>
          </a:p>
        </p:txBody>
      </p:sp>
      <p:sp>
        <p:nvSpPr>
          <p:cNvPr id="9" name="矩形 8"/>
          <p:cNvSpPr/>
          <p:nvPr/>
        </p:nvSpPr>
        <p:spPr>
          <a:xfrm>
            <a:off x="1657736" y="4856293"/>
            <a:ext cx="8400663" cy="1574726"/>
          </a:xfrm>
          <a:prstGeom prst="rect">
            <a:avLst/>
          </a:prstGeom>
        </p:spPr>
        <p:txBody>
          <a:bodyPr wrap="square">
            <a:spAutoFit/>
          </a:bodyPr>
          <a:lstStyle/>
          <a:p>
            <a:pPr>
              <a:lnSpc>
                <a:spcPct val="120000"/>
              </a:lnSpc>
              <a:spcAft>
                <a:spcPts val="1200"/>
              </a:spcAft>
            </a:pPr>
            <a:r>
              <a:rPr lang="zh-CN" altLang="zh-CN" sz="2400" b="1" dirty="0">
                <a:solidFill>
                  <a:srgbClr val="FF0000"/>
                </a:solidFill>
                <a:latin typeface="宋体" panose="02010600030101010101" pitchFamily="2" charset="-122"/>
                <a:ea typeface="宋体" panose="02010600030101010101" pitchFamily="2" charset="-122"/>
              </a:rPr>
              <a:t>与运算：</a:t>
            </a:r>
            <a:r>
              <a:rPr lang="zh-CN" altLang="zh-CN" sz="2400" b="1" dirty="0">
                <a:latin typeface="宋体" panose="02010600030101010101" pitchFamily="2" charset="-122"/>
                <a:ea typeface="宋体" panose="02010600030101010101" pitchFamily="2" charset="-122"/>
              </a:rPr>
              <a:t>决定事件发生的各条件中，所有条件都具备，事件</a:t>
            </a:r>
            <a:r>
              <a:rPr lang="en-US" altLang="zh-CN" sz="2400" b="1" dirty="0">
                <a:latin typeface="宋体" panose="02010600030101010101" pitchFamily="2" charset="-122"/>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a:p>
            <a:pPr>
              <a:lnSpc>
                <a:spcPct val="120000"/>
              </a:lnSpc>
              <a:spcAft>
                <a:spcPts val="1200"/>
              </a:spcAft>
            </a:pPr>
            <a:r>
              <a:rPr lang="en-US" altLang="zh-CN" sz="2400" b="1" dirty="0">
                <a:latin typeface="宋体" panose="02010600030101010101" pitchFamily="2" charset="-122"/>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才会发生（成立）。这种因果关系称为与运算。</a:t>
            </a:r>
            <a:endParaRPr lang="zh-CN" altLang="zh-CN" sz="2400" b="1" dirty="0">
              <a:latin typeface="宋体" panose="02010600030101010101" pitchFamily="2" charset="-122"/>
              <a:ea typeface="宋体" panose="02010600030101010101" pitchFamily="2" charset="-122"/>
            </a:endParaRPr>
          </a:p>
          <a:p>
            <a:pPr>
              <a:lnSpc>
                <a:spcPct val="120000"/>
              </a:lnSpc>
              <a:spcAft>
                <a:spcPts val="1200"/>
              </a:spcAft>
            </a:pPr>
            <a:r>
              <a:rPr lang="zh-CN" altLang="zh-CN" b="1" dirty="0">
                <a:latin typeface="宋体" panose="02010600030101010101" pitchFamily="2" charset="-122"/>
                <a:ea typeface="宋体" panose="02010600030101010101" pitchFamily="2" charset="-122"/>
              </a:rPr>
              <a:t>如</a:t>
            </a:r>
            <a:r>
              <a:rPr lang="zh-CN" altLang="en-US" b="1" dirty="0">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招聘，取得毕业资格等。</a:t>
            </a:r>
            <a:endParaRPr lang="zh-CN" altLang="zh-CN" b="1" dirty="0">
              <a:latin typeface="宋体" panose="02010600030101010101" pitchFamily="2" charset="-122"/>
              <a:ea typeface="宋体" panose="02010600030101010101" pitchFamily="2" charset="-122"/>
            </a:endParaRPr>
          </a:p>
        </p:txBody>
      </p:sp>
      <p:sp>
        <p:nvSpPr>
          <p:cNvPr id="14" name="PA-文本框 5"/>
          <p:cNvSpPr txBox="1">
            <a:spLocks noChangeArrowheads="1"/>
          </p:cNvSpPr>
          <p:nvPr>
            <p:custDataLst>
              <p:tags r:id="rId3"/>
            </p:custDataLst>
          </p:nvPr>
        </p:nvSpPr>
        <p:spPr bwMode="auto">
          <a:xfrm>
            <a:off x="626939" y="1458000"/>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逻辑代数的三种基本逻辑运算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par>
                                <p:cTn id="16" presetID="21"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4)">
                                      <p:cBhvr>
                                        <p:cTn id="18" dur="750"/>
                                        <p:tgtEl>
                                          <p:spTgt spid="6"/>
                                        </p:tgtEl>
                                      </p:cBhvr>
                                    </p:animEffect>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6" grpId="0" animBg="1"/>
      <p:bldP spid="9"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Rectangle 2"/>
          <p:cNvSpPr>
            <a:spLocks noChangeArrowheads="1"/>
          </p:cNvSpPr>
          <p:nvPr/>
        </p:nvSpPr>
        <p:spPr bwMode="auto">
          <a:xfrm>
            <a:off x="3774376" y="2005354"/>
            <a:ext cx="51814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zh-CN" sz="2400" b="1" dirty="0">
                <a:solidFill>
                  <a:schemeClr val="accent6">
                    <a:lumMod val="75000"/>
                  </a:schemeClr>
                </a:solidFill>
                <a:latin typeface="+mj-lt"/>
                <a:ea typeface="宋体" panose="02010600030101010101" pitchFamily="2" charset="-122"/>
              </a:rPr>
              <a:t>3</a:t>
            </a:r>
            <a:r>
              <a:rPr kumimoji="0" lang="zh-CN" altLang="en-US" sz="2400" b="1" i="0" u="none" strike="noStrike" cap="none" normalizeH="0" baseline="0" dirty="0">
                <a:ln>
                  <a:noFill/>
                </a:ln>
                <a:solidFill>
                  <a:schemeClr val="accent6">
                    <a:lumMod val="75000"/>
                  </a:schemeClr>
                </a:solidFill>
                <a:effectLst/>
                <a:latin typeface="宋体" panose="02010600030101010101" pitchFamily="2" charset="-122"/>
                <a:ea typeface="宋体" panose="02010600030101010101" pitchFamily="2" charset="-122"/>
              </a:rPr>
              <a:t>变量逻辑函数的最小项和最大项</a:t>
            </a:r>
            <a:endParaRPr kumimoji="0" lang="zh-CN" altLang="en-US" sz="2400" b="1" i="0" u="none" strike="noStrike" cap="none" normalizeH="0" baseline="0" dirty="0">
              <a:ln>
                <a:noFill/>
              </a:ln>
              <a:solidFill>
                <a:schemeClr val="accent6">
                  <a:lumMod val="75000"/>
                </a:schemeClr>
              </a:solidFill>
              <a:effectLst/>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98" y="2571398"/>
            <a:ext cx="7699915" cy="3840813"/>
          </a:xfrm>
          <a:prstGeom prst="rect">
            <a:avLst/>
          </a:prstGeom>
        </p:spPr>
      </p:pic>
      <p:sp>
        <p:nvSpPr>
          <p:cNvPr id="7" name="PA-圆角矩形 1"/>
          <p:cNvSpPr/>
          <p:nvPr>
            <p:custDataLst>
              <p:tags r:id="rId3"/>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逻辑函数的标准形式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0"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n-lt"/>
              </a:rPr>
              <a:t>最小项和最大项</a:t>
            </a:r>
            <a:endParaRPr lang="zh-CN" altLang="en-US" dirty="0">
              <a:latin typeface="+mn-lt"/>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360"/>
                                          </p:val>
                                        </p:tav>
                                        <p:tav tm="100000">
                                          <p:val>
                                            <p:fltVal val="0"/>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42411" y="2418883"/>
            <a:ext cx="42290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en-US" altLang="zh-CN" sz="2400" b="1" dirty="0">
                <a:latin typeface="+mj-lt"/>
                <a:ea typeface="黑体" panose="02010609060101010101" pitchFamily="49" charset="-122"/>
                <a:sym typeface="Symbol" panose="05050102010706020507" pitchFamily="18" charset="2"/>
              </a:rPr>
              <a:t></a:t>
            </a:r>
            <a:r>
              <a:rPr lang="zh-CN" altLang="en-US" sz="2800" b="1" dirty="0">
                <a:solidFill>
                  <a:schemeClr val="tx1"/>
                </a:solidFill>
                <a:latin typeface="+mj-lt"/>
                <a:sym typeface="Symbol" panose="05050102010706020507" pitchFamily="18" charset="2"/>
              </a:rPr>
              <a:t>最小项与最大项的关系：</a:t>
            </a:r>
            <a:endParaRPr lang="zh-CN" altLang="en-US" sz="2800" b="1" dirty="0">
              <a:solidFill>
                <a:schemeClr val="tx1"/>
              </a:solidFill>
              <a:latin typeface="+mj-lt"/>
            </a:endParaRPr>
          </a:p>
        </p:txBody>
      </p:sp>
      <p:sp>
        <p:nvSpPr>
          <p:cNvPr id="47108" name="Text Box 4"/>
          <p:cNvSpPr txBox="1">
            <a:spLocks noChangeArrowheads="1"/>
          </p:cNvSpPr>
          <p:nvPr/>
        </p:nvSpPr>
        <p:spPr bwMode="auto">
          <a:xfrm>
            <a:off x="3192222" y="2967707"/>
            <a:ext cx="58560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2400" b="1">
                <a:solidFill>
                  <a:schemeClr val="bg2"/>
                </a:solidFill>
                <a:latin typeface="黑体" panose="02010609060101010101" pitchFamily="49" charset="-122"/>
                <a:ea typeface="黑体" panose="02010609060101010101" pitchFamily="49"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solidFill>
                  <a:schemeClr val="tx1"/>
                </a:solidFill>
                <a:latin typeface="+mj-lt"/>
                <a:ea typeface="宋体" panose="02010600030101010101" pitchFamily="2" charset="-122"/>
              </a:rPr>
              <a:t>相同编号的最小项和最大项存在</a:t>
            </a:r>
            <a:r>
              <a:rPr lang="zh-CN" altLang="en-US" sz="2800" dirty="0">
                <a:solidFill>
                  <a:srgbClr val="FF0000"/>
                </a:solidFill>
                <a:latin typeface="+mj-lt"/>
                <a:ea typeface="宋体" panose="02010600030101010101" pitchFamily="2" charset="-122"/>
              </a:rPr>
              <a:t>互补</a:t>
            </a:r>
            <a:r>
              <a:rPr lang="zh-CN" altLang="en-US" dirty="0">
                <a:solidFill>
                  <a:schemeClr val="tx1"/>
                </a:solidFill>
                <a:latin typeface="+mj-lt"/>
                <a:ea typeface="宋体" panose="02010600030101010101" pitchFamily="2" charset="-122"/>
              </a:rPr>
              <a:t>关系</a:t>
            </a:r>
            <a:endParaRPr lang="zh-CN" altLang="en-US" dirty="0">
              <a:solidFill>
                <a:schemeClr val="tx1"/>
              </a:solidFill>
              <a:latin typeface="+mj-lt"/>
              <a:ea typeface="宋体" panose="02010600030101010101" pitchFamily="2" charset="-122"/>
            </a:endParaRPr>
          </a:p>
        </p:txBody>
      </p:sp>
      <p:sp>
        <p:nvSpPr>
          <p:cNvPr id="47109" name="Text Box 5"/>
          <p:cNvSpPr txBox="1">
            <a:spLocks noChangeArrowheads="1"/>
          </p:cNvSpPr>
          <p:nvPr/>
        </p:nvSpPr>
        <p:spPr bwMode="auto">
          <a:xfrm>
            <a:off x="2957644" y="3762525"/>
            <a:ext cx="596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zh-CN" altLang="en-US" sz="2400" b="1" dirty="0">
                <a:solidFill>
                  <a:schemeClr val="tx1"/>
                </a:solidFill>
                <a:latin typeface="+mj-lt"/>
              </a:rPr>
              <a:t>即</a:t>
            </a:r>
            <a:r>
              <a:rPr lang="en-US" altLang="zh-CN" sz="2400" b="1" dirty="0">
                <a:solidFill>
                  <a:schemeClr val="tx1"/>
                </a:solidFill>
                <a:latin typeface="+mj-lt"/>
              </a:rPr>
              <a:t>:</a:t>
            </a:r>
            <a:endParaRPr lang="en-US" altLang="zh-CN" sz="2400" b="1" dirty="0">
              <a:solidFill>
                <a:schemeClr val="tx1"/>
              </a:solidFill>
              <a:latin typeface="+mj-lt"/>
            </a:endParaRPr>
          </a:p>
        </p:txBody>
      </p:sp>
      <p:sp>
        <p:nvSpPr>
          <p:cNvPr id="47110" name="Text Box 6"/>
          <p:cNvSpPr txBox="1">
            <a:spLocks noChangeArrowheads="1"/>
          </p:cNvSpPr>
          <p:nvPr/>
        </p:nvSpPr>
        <p:spPr bwMode="auto">
          <a:xfrm>
            <a:off x="4113684" y="3764111"/>
            <a:ext cx="8547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 m</a:t>
            </a:r>
            <a:r>
              <a:rPr lang="en-US" altLang="zh-CN" baseline="-25000" dirty="0">
                <a:latin typeface="+mj-lt"/>
              </a:rPr>
              <a:t>i</a:t>
            </a:r>
            <a:r>
              <a:rPr lang="en-US" altLang="zh-CN" dirty="0">
                <a:latin typeface="+mj-lt"/>
              </a:rPr>
              <a:t> =</a:t>
            </a:r>
            <a:endParaRPr lang="en-US" altLang="zh-CN" dirty="0">
              <a:latin typeface="+mj-lt"/>
            </a:endParaRPr>
          </a:p>
        </p:txBody>
      </p:sp>
      <p:sp>
        <p:nvSpPr>
          <p:cNvPr id="47111" name="Text Box 7"/>
          <p:cNvSpPr txBox="1">
            <a:spLocks noChangeArrowheads="1"/>
          </p:cNvSpPr>
          <p:nvPr/>
        </p:nvSpPr>
        <p:spPr bwMode="auto">
          <a:xfrm>
            <a:off x="4882004" y="3794275"/>
            <a:ext cx="5325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M</a:t>
            </a:r>
            <a:r>
              <a:rPr lang="en-US" altLang="zh-CN" baseline="-25000" dirty="0">
                <a:latin typeface="+mj-lt"/>
              </a:rPr>
              <a:t>i</a:t>
            </a:r>
            <a:endParaRPr lang="en-US" altLang="zh-CN" baseline="-25000" dirty="0">
              <a:latin typeface="+mj-lt"/>
            </a:endParaRPr>
          </a:p>
        </p:txBody>
      </p:sp>
      <p:sp>
        <p:nvSpPr>
          <p:cNvPr id="47112" name="Line 8"/>
          <p:cNvSpPr>
            <a:spLocks noChangeShapeType="1"/>
          </p:cNvSpPr>
          <p:nvPr/>
        </p:nvSpPr>
        <p:spPr bwMode="auto">
          <a:xfrm>
            <a:off x="4953000" y="3841750"/>
            <a:ext cx="3381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mj-lt"/>
            </a:endParaRPr>
          </a:p>
        </p:txBody>
      </p:sp>
      <p:sp>
        <p:nvSpPr>
          <p:cNvPr id="47113" name="Text Box 9"/>
          <p:cNvSpPr txBox="1">
            <a:spLocks noChangeArrowheads="1"/>
          </p:cNvSpPr>
          <p:nvPr/>
        </p:nvSpPr>
        <p:spPr bwMode="auto">
          <a:xfrm>
            <a:off x="7132152" y="3745061"/>
            <a:ext cx="888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 M</a:t>
            </a:r>
            <a:r>
              <a:rPr lang="en-US" altLang="zh-CN" baseline="-25000" dirty="0">
                <a:latin typeface="+mj-lt"/>
              </a:rPr>
              <a:t>i</a:t>
            </a:r>
            <a:r>
              <a:rPr lang="en-US" altLang="zh-CN" dirty="0">
                <a:latin typeface="+mj-lt"/>
              </a:rPr>
              <a:t> =</a:t>
            </a:r>
            <a:endParaRPr lang="en-US" altLang="zh-CN" dirty="0">
              <a:latin typeface="+mj-lt"/>
            </a:endParaRPr>
          </a:p>
        </p:txBody>
      </p:sp>
      <p:sp>
        <p:nvSpPr>
          <p:cNvPr id="47114" name="Text Box 10"/>
          <p:cNvSpPr txBox="1">
            <a:spLocks noChangeArrowheads="1"/>
          </p:cNvSpPr>
          <p:nvPr/>
        </p:nvSpPr>
        <p:spPr bwMode="auto">
          <a:xfrm>
            <a:off x="7934135" y="3775225"/>
            <a:ext cx="498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m</a:t>
            </a:r>
            <a:r>
              <a:rPr lang="en-US" altLang="zh-CN" baseline="-25000" dirty="0">
                <a:latin typeface="+mj-lt"/>
              </a:rPr>
              <a:t>i</a:t>
            </a:r>
            <a:endParaRPr lang="en-US" altLang="zh-CN" baseline="-25000" dirty="0">
              <a:latin typeface="+mj-lt"/>
            </a:endParaRPr>
          </a:p>
        </p:txBody>
      </p:sp>
      <p:sp>
        <p:nvSpPr>
          <p:cNvPr id="47115" name="Line 11"/>
          <p:cNvSpPr>
            <a:spLocks noChangeShapeType="1"/>
          </p:cNvSpPr>
          <p:nvPr/>
        </p:nvSpPr>
        <p:spPr bwMode="auto">
          <a:xfrm>
            <a:off x="8029575" y="3898900"/>
            <a:ext cx="2746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mj-lt"/>
            </a:endParaRPr>
          </a:p>
        </p:txBody>
      </p:sp>
      <p:graphicFrame>
        <p:nvGraphicFramePr>
          <p:cNvPr id="47117" name="Object 13"/>
          <p:cNvGraphicFramePr>
            <a:graphicFrameLocks noChangeAspect="1"/>
          </p:cNvGraphicFramePr>
          <p:nvPr/>
        </p:nvGraphicFramePr>
        <p:xfrm>
          <a:off x="2590803" y="4464053"/>
          <a:ext cx="3171298" cy="1280717"/>
        </p:xfrm>
        <a:graphic>
          <a:graphicData uri="http://schemas.openxmlformats.org/presentationml/2006/ole">
            <mc:AlternateContent xmlns:mc="http://schemas.openxmlformats.org/markup-compatibility/2006">
              <mc:Choice xmlns:v="urn:schemas-microsoft-com:vml" Requires="v">
                <p:oleObj spid="_x0000_s2" name="" r:id="rId2" imgW="1321435" imgH="533400" progId="">
                  <p:embed/>
                </p:oleObj>
              </mc:Choice>
              <mc:Fallback>
                <p:oleObj name="" r:id="rId2" imgW="1321435" imgH="533400" progId="">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3" y="4464053"/>
                        <a:ext cx="3171298" cy="1280717"/>
                      </a:xfrm>
                      <a:prstGeom prst="rect">
                        <a:avLst/>
                      </a:prstGeom>
                      <a:noFill/>
                      <a:ln>
                        <a:noFill/>
                      </a:ln>
                      <a:effectLst/>
                    </p:spPr>
                  </p:pic>
                </p:oleObj>
              </mc:Fallback>
            </mc:AlternateContent>
          </a:graphicData>
        </a:graphic>
      </p:graphicFrame>
      <p:graphicFrame>
        <p:nvGraphicFramePr>
          <p:cNvPr id="47118" name="Object 14"/>
          <p:cNvGraphicFramePr>
            <a:graphicFrameLocks noChangeAspect="1"/>
          </p:cNvGraphicFramePr>
          <p:nvPr/>
        </p:nvGraphicFramePr>
        <p:xfrm>
          <a:off x="6410328" y="4386266"/>
          <a:ext cx="3171298" cy="1280717"/>
        </p:xfrm>
        <a:graphic>
          <a:graphicData uri="http://schemas.openxmlformats.org/presentationml/2006/ole">
            <mc:AlternateContent xmlns:mc="http://schemas.openxmlformats.org/markup-compatibility/2006">
              <mc:Choice xmlns:v="urn:schemas-microsoft-com:vml" Requires="v">
                <p:oleObj spid="_x0000_s3" name="" r:id="rId4" imgW="1321435" imgH="533400" progId="">
                  <p:embed/>
                </p:oleObj>
              </mc:Choice>
              <mc:Fallback>
                <p:oleObj name="" r:id="rId4" imgW="1321435" imgH="533400" progId="">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0328" y="4386266"/>
                        <a:ext cx="3171298" cy="1280717"/>
                      </a:xfrm>
                      <a:prstGeom prst="rect">
                        <a:avLst/>
                      </a:prstGeom>
                      <a:noFill/>
                      <a:ln>
                        <a:noFill/>
                      </a:ln>
                      <a:effectLst/>
                    </p:spPr>
                  </p:pic>
                </p:oleObj>
              </mc:Fallback>
            </mc:AlternateContent>
          </a:graphicData>
        </a:graphic>
      </p:graphicFrame>
      <p:sp>
        <p:nvSpPr>
          <p:cNvPr id="18" name="PA-圆角矩形 1"/>
          <p:cNvSpPr/>
          <p:nvPr>
            <p:custDataLst>
              <p:tags r:id="rId6"/>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9"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逻辑函数的标准形式 </a:t>
            </a:r>
            <a:endParaRPr kumimoji="1" lang="zh-CN" altLang="en-US" sz="2800" b="1" dirty="0">
              <a:solidFill>
                <a:srgbClr val="005286"/>
              </a:solidFill>
              <a:ea typeface="微软雅黑" panose="020B0503020204020204" pitchFamily="34" charset="-122"/>
              <a:cs typeface="+mn-cs"/>
            </a:endParaRPr>
          </a:p>
        </p:txBody>
      </p:sp>
      <p:sp>
        <p:nvSpPr>
          <p:cNvPr id="20"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j-lt"/>
              </a:rPr>
              <a:t>最小项和最大项</a:t>
            </a:r>
            <a:endParaRPr lang="zh-CN" altLang="en-US" dirty="0">
              <a:latin typeface="+mj-lt"/>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additive="base">
                                        <p:cTn id="7" dur="500" fill="hold"/>
                                        <p:tgtEl>
                                          <p:spTgt spid="47108"/>
                                        </p:tgtEl>
                                        <p:attrNameLst>
                                          <p:attrName>ppt_x</p:attrName>
                                        </p:attrNameLst>
                                      </p:cBhvr>
                                      <p:tavLst>
                                        <p:tav tm="0">
                                          <p:val>
                                            <p:strVal val="0-#ppt_w/2"/>
                                          </p:val>
                                        </p:tav>
                                        <p:tav tm="100000">
                                          <p:val>
                                            <p:strVal val="#ppt_x"/>
                                          </p:val>
                                        </p:tav>
                                      </p:tavLst>
                                    </p:anim>
                                    <p:anim calcmode="lin" valueType="num">
                                      <p:cBhvr additive="base">
                                        <p:cTn id="8" dur="500" fill="hold"/>
                                        <p:tgtEl>
                                          <p:spTgt spid="471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7109"/>
                                        </p:tgtEl>
                                        <p:attrNameLst>
                                          <p:attrName>style.visibility</p:attrName>
                                        </p:attrNameLst>
                                      </p:cBhvr>
                                      <p:to>
                                        <p:strVal val="visible"/>
                                      </p:to>
                                    </p:set>
                                    <p:animEffect transition="in" filter="fade">
                                      <p:cBhvr>
                                        <p:cTn id="12" dur="1000"/>
                                        <p:tgtEl>
                                          <p:spTgt spid="47109"/>
                                        </p:tgtEl>
                                      </p:cBhvr>
                                    </p:animEffect>
                                    <p:anim calcmode="lin" valueType="num">
                                      <p:cBhvr>
                                        <p:cTn id="13" dur="1000" fill="hold"/>
                                        <p:tgtEl>
                                          <p:spTgt spid="47109"/>
                                        </p:tgtEl>
                                        <p:attrNameLst>
                                          <p:attrName>ppt_x</p:attrName>
                                        </p:attrNameLst>
                                      </p:cBhvr>
                                      <p:tavLst>
                                        <p:tav tm="0">
                                          <p:val>
                                            <p:strVal val="#ppt_x"/>
                                          </p:val>
                                        </p:tav>
                                        <p:tav tm="100000">
                                          <p:val>
                                            <p:strVal val="#ppt_x"/>
                                          </p:val>
                                        </p:tav>
                                      </p:tavLst>
                                    </p:anim>
                                    <p:anim calcmode="lin" valueType="num">
                                      <p:cBhvr>
                                        <p:cTn id="14" dur="1000" fill="hold"/>
                                        <p:tgtEl>
                                          <p:spTgt spid="47109"/>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47110"/>
                                        </p:tgtEl>
                                        <p:attrNameLst>
                                          <p:attrName>style.visibility</p:attrName>
                                        </p:attrNameLst>
                                      </p:cBhvr>
                                      <p:to>
                                        <p:strVal val="visible"/>
                                      </p:to>
                                    </p:set>
                                    <p:animEffect transition="in" filter="fade">
                                      <p:cBhvr>
                                        <p:cTn id="18" dur="1000"/>
                                        <p:tgtEl>
                                          <p:spTgt spid="47110"/>
                                        </p:tgtEl>
                                      </p:cBhvr>
                                    </p:animEffect>
                                    <p:anim calcmode="lin" valueType="num">
                                      <p:cBhvr>
                                        <p:cTn id="19" dur="1000" fill="hold"/>
                                        <p:tgtEl>
                                          <p:spTgt spid="47110"/>
                                        </p:tgtEl>
                                        <p:attrNameLst>
                                          <p:attrName>ppt_x</p:attrName>
                                        </p:attrNameLst>
                                      </p:cBhvr>
                                      <p:tavLst>
                                        <p:tav tm="0">
                                          <p:val>
                                            <p:strVal val="#ppt_x"/>
                                          </p:val>
                                        </p:tav>
                                        <p:tav tm="100000">
                                          <p:val>
                                            <p:strVal val="#ppt_x"/>
                                          </p:val>
                                        </p:tav>
                                      </p:tavLst>
                                    </p:anim>
                                    <p:anim calcmode="lin" valueType="num">
                                      <p:cBhvr>
                                        <p:cTn id="20" dur="1000" fill="hold"/>
                                        <p:tgtEl>
                                          <p:spTgt spid="471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7111"/>
                                        </p:tgtEl>
                                        <p:attrNameLst>
                                          <p:attrName>style.visibility</p:attrName>
                                        </p:attrNameLst>
                                      </p:cBhvr>
                                      <p:to>
                                        <p:strVal val="visible"/>
                                      </p:to>
                                    </p:set>
                                    <p:animEffect transition="in" filter="fade">
                                      <p:cBhvr>
                                        <p:cTn id="23" dur="1000"/>
                                        <p:tgtEl>
                                          <p:spTgt spid="47111"/>
                                        </p:tgtEl>
                                      </p:cBhvr>
                                    </p:animEffect>
                                    <p:anim calcmode="lin" valueType="num">
                                      <p:cBhvr>
                                        <p:cTn id="24" dur="1000" fill="hold"/>
                                        <p:tgtEl>
                                          <p:spTgt spid="47111"/>
                                        </p:tgtEl>
                                        <p:attrNameLst>
                                          <p:attrName>ppt_x</p:attrName>
                                        </p:attrNameLst>
                                      </p:cBhvr>
                                      <p:tavLst>
                                        <p:tav tm="0">
                                          <p:val>
                                            <p:strVal val="#ppt_x"/>
                                          </p:val>
                                        </p:tav>
                                        <p:tav tm="100000">
                                          <p:val>
                                            <p:strVal val="#ppt_x"/>
                                          </p:val>
                                        </p:tav>
                                      </p:tavLst>
                                    </p:anim>
                                    <p:anim calcmode="lin" valueType="num">
                                      <p:cBhvr>
                                        <p:cTn id="25" dur="1000" fill="hold"/>
                                        <p:tgtEl>
                                          <p:spTgt spid="471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7112"/>
                                        </p:tgtEl>
                                        <p:attrNameLst>
                                          <p:attrName>style.visibility</p:attrName>
                                        </p:attrNameLst>
                                      </p:cBhvr>
                                      <p:to>
                                        <p:strVal val="visible"/>
                                      </p:to>
                                    </p:set>
                                    <p:animEffect transition="in" filter="fade">
                                      <p:cBhvr>
                                        <p:cTn id="28" dur="1000"/>
                                        <p:tgtEl>
                                          <p:spTgt spid="47112"/>
                                        </p:tgtEl>
                                      </p:cBhvr>
                                    </p:animEffect>
                                    <p:anim calcmode="lin" valueType="num">
                                      <p:cBhvr>
                                        <p:cTn id="29" dur="1000" fill="hold"/>
                                        <p:tgtEl>
                                          <p:spTgt spid="47112"/>
                                        </p:tgtEl>
                                        <p:attrNameLst>
                                          <p:attrName>ppt_x</p:attrName>
                                        </p:attrNameLst>
                                      </p:cBhvr>
                                      <p:tavLst>
                                        <p:tav tm="0">
                                          <p:val>
                                            <p:strVal val="#ppt_x"/>
                                          </p:val>
                                        </p:tav>
                                        <p:tav tm="100000">
                                          <p:val>
                                            <p:strVal val="#ppt_x"/>
                                          </p:val>
                                        </p:tav>
                                      </p:tavLst>
                                    </p:anim>
                                    <p:anim calcmode="lin" valueType="num">
                                      <p:cBhvr>
                                        <p:cTn id="30" dur="1000" fill="hold"/>
                                        <p:tgtEl>
                                          <p:spTgt spid="471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7113"/>
                                        </p:tgtEl>
                                        <p:attrNameLst>
                                          <p:attrName>style.visibility</p:attrName>
                                        </p:attrNameLst>
                                      </p:cBhvr>
                                      <p:to>
                                        <p:strVal val="visible"/>
                                      </p:to>
                                    </p:set>
                                    <p:animEffect transition="in" filter="fade">
                                      <p:cBhvr>
                                        <p:cTn id="33" dur="1000"/>
                                        <p:tgtEl>
                                          <p:spTgt spid="47113"/>
                                        </p:tgtEl>
                                      </p:cBhvr>
                                    </p:animEffect>
                                    <p:anim calcmode="lin" valueType="num">
                                      <p:cBhvr>
                                        <p:cTn id="34" dur="1000" fill="hold"/>
                                        <p:tgtEl>
                                          <p:spTgt spid="47113"/>
                                        </p:tgtEl>
                                        <p:attrNameLst>
                                          <p:attrName>ppt_x</p:attrName>
                                        </p:attrNameLst>
                                      </p:cBhvr>
                                      <p:tavLst>
                                        <p:tav tm="0">
                                          <p:val>
                                            <p:strVal val="#ppt_x"/>
                                          </p:val>
                                        </p:tav>
                                        <p:tav tm="100000">
                                          <p:val>
                                            <p:strVal val="#ppt_x"/>
                                          </p:val>
                                        </p:tav>
                                      </p:tavLst>
                                    </p:anim>
                                    <p:anim calcmode="lin" valueType="num">
                                      <p:cBhvr>
                                        <p:cTn id="35" dur="1000" fill="hold"/>
                                        <p:tgtEl>
                                          <p:spTgt spid="4711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7114"/>
                                        </p:tgtEl>
                                        <p:attrNameLst>
                                          <p:attrName>style.visibility</p:attrName>
                                        </p:attrNameLst>
                                      </p:cBhvr>
                                      <p:to>
                                        <p:strVal val="visible"/>
                                      </p:to>
                                    </p:set>
                                    <p:animEffect transition="in" filter="fade">
                                      <p:cBhvr>
                                        <p:cTn id="38" dur="1000"/>
                                        <p:tgtEl>
                                          <p:spTgt spid="47114"/>
                                        </p:tgtEl>
                                      </p:cBhvr>
                                    </p:animEffect>
                                    <p:anim calcmode="lin" valueType="num">
                                      <p:cBhvr>
                                        <p:cTn id="39" dur="1000" fill="hold"/>
                                        <p:tgtEl>
                                          <p:spTgt spid="47114"/>
                                        </p:tgtEl>
                                        <p:attrNameLst>
                                          <p:attrName>ppt_x</p:attrName>
                                        </p:attrNameLst>
                                      </p:cBhvr>
                                      <p:tavLst>
                                        <p:tav tm="0">
                                          <p:val>
                                            <p:strVal val="#ppt_x"/>
                                          </p:val>
                                        </p:tav>
                                        <p:tav tm="100000">
                                          <p:val>
                                            <p:strVal val="#ppt_x"/>
                                          </p:val>
                                        </p:tav>
                                      </p:tavLst>
                                    </p:anim>
                                    <p:anim calcmode="lin" valueType="num">
                                      <p:cBhvr>
                                        <p:cTn id="40" dur="1000" fill="hold"/>
                                        <p:tgtEl>
                                          <p:spTgt spid="4711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7115"/>
                                        </p:tgtEl>
                                        <p:attrNameLst>
                                          <p:attrName>style.visibility</p:attrName>
                                        </p:attrNameLst>
                                      </p:cBhvr>
                                      <p:to>
                                        <p:strVal val="visible"/>
                                      </p:to>
                                    </p:set>
                                    <p:animEffect transition="in" filter="fade">
                                      <p:cBhvr>
                                        <p:cTn id="43" dur="1000"/>
                                        <p:tgtEl>
                                          <p:spTgt spid="47115"/>
                                        </p:tgtEl>
                                      </p:cBhvr>
                                    </p:animEffect>
                                    <p:anim calcmode="lin" valueType="num">
                                      <p:cBhvr>
                                        <p:cTn id="44" dur="1000" fill="hold"/>
                                        <p:tgtEl>
                                          <p:spTgt spid="47115"/>
                                        </p:tgtEl>
                                        <p:attrNameLst>
                                          <p:attrName>ppt_x</p:attrName>
                                        </p:attrNameLst>
                                      </p:cBhvr>
                                      <p:tavLst>
                                        <p:tav tm="0">
                                          <p:val>
                                            <p:strVal val="#ppt_x"/>
                                          </p:val>
                                        </p:tav>
                                        <p:tav tm="100000">
                                          <p:val>
                                            <p:strVal val="#ppt_x"/>
                                          </p:val>
                                        </p:tav>
                                      </p:tavLst>
                                    </p:anim>
                                    <p:anim calcmode="lin" valueType="num">
                                      <p:cBhvr>
                                        <p:cTn id="45" dur="1000" fill="hold"/>
                                        <p:tgtEl>
                                          <p:spTgt spid="4711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7117"/>
                                        </p:tgtEl>
                                        <p:attrNameLst>
                                          <p:attrName>style.visibility</p:attrName>
                                        </p:attrNameLst>
                                      </p:cBhvr>
                                      <p:to>
                                        <p:strVal val="visible"/>
                                      </p:to>
                                    </p:set>
                                    <p:animEffect transition="in" filter="fade">
                                      <p:cBhvr>
                                        <p:cTn id="50" dur="1000"/>
                                        <p:tgtEl>
                                          <p:spTgt spid="47117"/>
                                        </p:tgtEl>
                                      </p:cBhvr>
                                    </p:animEffect>
                                    <p:anim calcmode="lin" valueType="num">
                                      <p:cBhvr>
                                        <p:cTn id="51" dur="1000" fill="hold"/>
                                        <p:tgtEl>
                                          <p:spTgt spid="47117"/>
                                        </p:tgtEl>
                                        <p:attrNameLst>
                                          <p:attrName>ppt_x</p:attrName>
                                        </p:attrNameLst>
                                      </p:cBhvr>
                                      <p:tavLst>
                                        <p:tav tm="0">
                                          <p:val>
                                            <p:strVal val="#ppt_x"/>
                                          </p:val>
                                        </p:tav>
                                        <p:tav tm="100000">
                                          <p:val>
                                            <p:strVal val="#ppt_x"/>
                                          </p:val>
                                        </p:tav>
                                      </p:tavLst>
                                    </p:anim>
                                    <p:anim calcmode="lin" valueType="num">
                                      <p:cBhvr>
                                        <p:cTn id="52" dur="1000" fill="hold"/>
                                        <p:tgtEl>
                                          <p:spTgt spid="4711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7118"/>
                                        </p:tgtEl>
                                        <p:attrNameLst>
                                          <p:attrName>style.visibility</p:attrName>
                                        </p:attrNameLst>
                                      </p:cBhvr>
                                      <p:to>
                                        <p:strVal val="visible"/>
                                      </p:to>
                                    </p:set>
                                    <p:animEffect transition="in" filter="fade">
                                      <p:cBhvr>
                                        <p:cTn id="55" dur="1000"/>
                                        <p:tgtEl>
                                          <p:spTgt spid="47118"/>
                                        </p:tgtEl>
                                      </p:cBhvr>
                                    </p:animEffect>
                                    <p:anim calcmode="lin" valueType="num">
                                      <p:cBhvr>
                                        <p:cTn id="56" dur="1000" fill="hold"/>
                                        <p:tgtEl>
                                          <p:spTgt spid="47118"/>
                                        </p:tgtEl>
                                        <p:attrNameLst>
                                          <p:attrName>ppt_x</p:attrName>
                                        </p:attrNameLst>
                                      </p:cBhvr>
                                      <p:tavLst>
                                        <p:tav tm="0">
                                          <p:val>
                                            <p:strVal val="#ppt_x"/>
                                          </p:val>
                                        </p:tav>
                                        <p:tav tm="100000">
                                          <p:val>
                                            <p:strVal val="#ppt_x"/>
                                          </p:val>
                                        </p:tav>
                                      </p:tavLst>
                                    </p:anim>
                                    <p:anim calcmode="lin" valueType="num">
                                      <p:cBhvr>
                                        <p:cTn id="57" dur="1000" fill="hold"/>
                                        <p:tgtEl>
                                          <p:spTgt spid="47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P spid="47109" grpId="0"/>
      <p:bldP spid="47110" grpId="0"/>
      <p:bldP spid="47111" grpId="0"/>
      <p:bldP spid="47112" grpId="0" animBg="1"/>
      <p:bldP spid="47113" grpId="0"/>
      <p:bldP spid="47114" grpId="0"/>
      <p:bldP spid="471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1203" name="Rectangle 2"/>
          <p:cNvSpPr txBox="1">
            <a:spLocks noChangeArrowheads="1"/>
          </p:cNvSpPr>
          <p:nvPr/>
        </p:nvSpPr>
        <p:spPr bwMode="auto">
          <a:xfrm>
            <a:off x="2044706" y="178473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7" rIns="92075" bIns="46037"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zh-CN" altLang="en-US" sz="2400" b="1" dirty="0">
                <a:solidFill>
                  <a:srgbClr val="0000FF"/>
                </a:solidFill>
              </a:rPr>
              <a:t>最大项的性质</a:t>
            </a:r>
            <a:endParaRPr lang="zh-CN" altLang="en-US" sz="2400" b="1" dirty="0">
              <a:solidFill>
                <a:srgbClr val="0000FF"/>
              </a:solidFill>
            </a:endParaRPr>
          </a:p>
        </p:txBody>
      </p:sp>
      <p:sp>
        <p:nvSpPr>
          <p:cNvPr id="51205"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pic>
        <p:nvPicPr>
          <p:cNvPr id="3" name="图片 2"/>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823100" y="2856360"/>
            <a:ext cx="10794732" cy="2537968"/>
          </a:xfrm>
          <a:prstGeom prst="rect">
            <a:avLst/>
          </a:prstGeom>
        </p:spPr>
      </p:pic>
      <p:sp>
        <p:nvSpPr>
          <p:cNvPr id="11" name="PA-圆角矩形 1"/>
          <p:cNvSpPr/>
          <p:nvPr>
            <p:custDataLst>
              <p:tags r:id="rId3"/>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逻辑函数的标准形式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3" name="Text Box 3"/>
          <p:cNvSpPr txBox="1">
            <a:spLocks noChangeArrowheads="1"/>
          </p:cNvSpPr>
          <p:nvPr/>
        </p:nvSpPr>
        <p:spPr bwMode="auto">
          <a:xfrm>
            <a:off x="1143130" y="146196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1. </a:t>
            </a:r>
            <a:r>
              <a:rPr lang="zh-CN" altLang="en-US" dirty="0">
                <a:latin typeface="+mn-lt"/>
              </a:rPr>
              <a:t>最小项和最大项</a:t>
            </a:r>
            <a:endParaRPr lang="zh-CN" altLang="en-US" dirty="0">
              <a:latin typeface="+mn-lt"/>
            </a:endParaRPr>
          </a:p>
        </p:txBody>
      </p:sp>
      <p:sp>
        <p:nvSpPr>
          <p:cNvPr id="14" name="矩形 13"/>
          <p:cNvSpPr/>
          <p:nvPr/>
        </p:nvSpPr>
        <p:spPr>
          <a:xfrm>
            <a:off x="811310" y="2082137"/>
            <a:ext cx="2156360" cy="461665"/>
          </a:xfrm>
          <a:prstGeom prst="rect">
            <a:avLst/>
          </a:prstGeom>
        </p:spPr>
        <p:txBody>
          <a:bodyPr wrap="none">
            <a:spAutoFit/>
          </a:bodyPr>
          <a:lstStyle/>
          <a:p>
            <a:pPr indent="266700" algn="just">
              <a:spcBef>
                <a:spcPts val="600"/>
              </a:spcBef>
              <a:spcAft>
                <a:spcPts val="600"/>
              </a:spcAft>
            </a:pPr>
            <a:r>
              <a:rPr lang="zh-CN" altLang="en-US" sz="2400" b="1" kern="100" dirty="0">
                <a:latin typeface="宋体" panose="02010600030101010101" pitchFamily="2" charset="-122"/>
                <a:ea typeface="宋体" panose="02010600030101010101" pitchFamily="2" charset="-122"/>
              </a:rPr>
              <a:t>（</a:t>
            </a:r>
            <a:r>
              <a:rPr lang="en-US" altLang="zh-CN" sz="2400" b="1" kern="100" dirty="0">
                <a:ea typeface="宋体" panose="02010600030101010101" pitchFamily="2" charset="-122"/>
              </a:rPr>
              <a:t>2</a:t>
            </a:r>
            <a:r>
              <a:rPr lang="zh-CN" altLang="en-US" sz="2400" b="1" kern="100" dirty="0">
                <a:latin typeface="宋体" panose="02010600030101010101" pitchFamily="2" charset="-122"/>
                <a:ea typeface="宋体" panose="02010600030101010101" pitchFamily="2" charset="-122"/>
              </a:rPr>
              <a:t>）</a:t>
            </a:r>
            <a:r>
              <a:rPr lang="zh-CN" altLang="zh-CN" sz="2400" b="1" kern="100" dirty="0">
                <a:latin typeface="宋体" panose="02010600030101010101" pitchFamily="2" charset="-122"/>
                <a:ea typeface="宋体" panose="02010600030101010101" pitchFamily="2" charset="-122"/>
              </a:rPr>
              <a:t>最</a:t>
            </a:r>
            <a:r>
              <a:rPr lang="zh-CN" altLang="en-US" sz="2400" b="1" kern="100" dirty="0">
                <a:latin typeface="宋体" panose="02010600030101010101" pitchFamily="2" charset="-122"/>
                <a:ea typeface="宋体" panose="02010600030101010101" pitchFamily="2" charset="-122"/>
              </a:rPr>
              <a:t>大</a:t>
            </a:r>
            <a:r>
              <a:rPr lang="zh-CN" altLang="zh-CN" sz="2400" b="1" kern="100" dirty="0">
                <a:latin typeface="宋体" panose="02010600030101010101" pitchFamily="2" charset="-122"/>
                <a:ea typeface="宋体" panose="02010600030101010101" pitchFamily="2" charset="-122"/>
              </a:rPr>
              <a:t>项</a:t>
            </a:r>
            <a:endParaRPr lang="zh-CN" altLang="zh-CN" sz="2400" b="1" kern="10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fade">
                                      <p:cBhvr>
                                        <p:cTn id="7" dur="500"/>
                                        <p:tgtEl>
                                          <p:spTgt spid="5120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8" name="组合 7"/>
          <p:cNvGrpSpPr/>
          <p:nvPr/>
        </p:nvGrpSpPr>
        <p:grpSpPr>
          <a:xfrm>
            <a:off x="8805632" y="3037341"/>
            <a:ext cx="3111754" cy="839787"/>
            <a:chOff x="8481211" y="2655246"/>
            <a:chExt cx="3111754" cy="839787"/>
          </a:xfrm>
        </p:grpSpPr>
        <p:sp>
          <p:nvSpPr>
            <p:cNvPr id="40965" name="AutoShape 5"/>
            <p:cNvSpPr>
              <a:spLocks noChangeArrowheads="1"/>
            </p:cNvSpPr>
            <p:nvPr/>
          </p:nvSpPr>
          <p:spPr bwMode="auto">
            <a:xfrm>
              <a:off x="8481211" y="2655246"/>
              <a:ext cx="3111754" cy="839787"/>
            </a:xfrm>
            <a:prstGeom prst="wedgeEllipseCallout">
              <a:avLst>
                <a:gd name="adj1" fmla="val -45517"/>
                <a:gd name="adj2" fmla="val -108613"/>
              </a:avLst>
            </a:prstGeom>
            <a:solidFill>
              <a:srgbClr val="86DEE5"/>
            </a:solidFill>
            <a:ln w="9525">
              <a:noFill/>
              <a:miter lim="800000"/>
            </a:ln>
            <a:effectLst>
              <a:outerShdw blurRad="50800" dist="38100" dir="2700000" algn="tl" rotWithShape="0">
                <a:prstClr val="black">
                  <a:alpha val="40000"/>
                </a:prstClr>
              </a:outerShdw>
            </a:effectLst>
          </p:spPr>
          <p:txBody>
            <a:bodyPr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zh-CN" altLang="en-US" sz="2400" b="1" dirty="0">
                  <a:solidFill>
                    <a:schemeClr val="tx1"/>
                  </a:solidFill>
                  <a:latin typeface="Times New Roman" panose="02020603050405020304" pitchFamily="18" charset="0"/>
                </a:rPr>
                <a:t>利用公式</a:t>
              </a:r>
              <a:endParaRPr lang="zh-CN" altLang="en-US" sz="2400" b="1" dirty="0">
                <a:solidFill>
                  <a:schemeClr val="tx1"/>
                </a:solidFill>
                <a:latin typeface="Times New Roman" panose="02020603050405020304" pitchFamily="18" charset="0"/>
              </a:endParaRPr>
            </a:p>
          </p:txBody>
        </p:sp>
        <p:graphicFrame>
          <p:nvGraphicFramePr>
            <p:cNvPr id="40966" name="Object 6"/>
            <p:cNvGraphicFramePr>
              <a:graphicFrameLocks noChangeAspect="1"/>
            </p:cNvGraphicFramePr>
            <p:nvPr/>
          </p:nvGraphicFramePr>
          <p:xfrm>
            <a:off x="10286891" y="2817032"/>
            <a:ext cx="1021610" cy="380874"/>
          </p:xfrm>
          <a:graphic>
            <a:graphicData uri="http://schemas.openxmlformats.org/presentationml/2006/ole">
              <mc:AlternateContent xmlns:mc="http://schemas.openxmlformats.org/markup-compatibility/2006">
                <mc:Choice xmlns:v="urn:schemas-microsoft-com:vml" Requires="v">
                  <p:oleObj spid="_x0000_s2" name="" r:id="rId2" imgW="584200" imgH="203200" progId="">
                    <p:embed/>
                  </p:oleObj>
                </mc:Choice>
                <mc:Fallback>
                  <p:oleObj name="" r:id="rId2" imgW="584200" imgH="203200" progId="">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891" y="2817032"/>
                          <a:ext cx="1021610" cy="380874"/>
                        </a:xfrm>
                        <a:prstGeom prst="rect">
                          <a:avLst/>
                        </a:prstGeom>
                        <a:noFill/>
                        <a:ln>
                          <a:noFill/>
                        </a:ln>
                        <a:effectLst/>
                      </p:spPr>
                    </p:pic>
                  </p:oleObj>
                </mc:Fallback>
              </mc:AlternateContent>
            </a:graphicData>
          </a:graphic>
        </p:graphicFrame>
      </p:grpSp>
      <p:sp>
        <p:nvSpPr>
          <p:cNvPr id="13" name="Text Box 3"/>
          <p:cNvSpPr txBox="1">
            <a:spLocks noChangeArrowheads="1"/>
          </p:cNvSpPr>
          <p:nvPr/>
        </p:nvSpPr>
        <p:spPr bwMode="auto">
          <a:xfrm>
            <a:off x="990601" y="1414800"/>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zh-CN" dirty="0">
                <a:latin typeface="+mn-lt"/>
              </a:rPr>
              <a:t>标准与或式</a:t>
            </a:r>
            <a:r>
              <a:rPr lang="en-US" altLang="zh-CN" dirty="0">
                <a:latin typeface="+mn-lt"/>
              </a:rPr>
              <a:t>—</a:t>
            </a:r>
            <a:r>
              <a:rPr lang="zh-CN" altLang="zh-CN" dirty="0">
                <a:latin typeface="+mn-lt"/>
              </a:rPr>
              <a:t>最小项表达式</a:t>
            </a:r>
            <a:endParaRPr lang="zh-CN" altLang="en-US" dirty="0">
              <a:latin typeface="+mn-lt"/>
            </a:endParaRPr>
          </a:p>
        </p:txBody>
      </p:sp>
      <p:sp>
        <p:nvSpPr>
          <p:cNvPr id="14" name="Rectangle 3"/>
          <p:cNvSpPr txBox="1">
            <a:spLocks noChangeArrowheads="1"/>
          </p:cNvSpPr>
          <p:nvPr/>
        </p:nvSpPr>
        <p:spPr bwMode="auto">
          <a:xfrm>
            <a:off x="1174526" y="2145969"/>
            <a:ext cx="9572482" cy="78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indent="0">
              <a:lnSpc>
                <a:spcPct val="120000"/>
              </a:lnSpc>
              <a:buNone/>
            </a:pPr>
            <a:r>
              <a:rPr lang="en-US" altLang="zh-CN" sz="2400" b="1" dirty="0">
                <a:latin typeface="仿宋" panose="02010609060101010101" pitchFamily="49" charset="-122"/>
                <a:ea typeface="仿宋" panose="02010609060101010101" pitchFamily="49" charset="-122"/>
              </a:rPr>
              <a:t>    </a:t>
            </a:r>
            <a:r>
              <a:rPr lang="zh-CN" altLang="zh-CN" sz="2400" b="1" dirty="0">
                <a:solidFill>
                  <a:schemeClr val="tx1"/>
                </a:solidFill>
              </a:rPr>
              <a:t>在一个与或式中，所有的与项均为最小项，则称这种表达式为标准与或式，或称为最小项表达式、最小项之和形式。</a:t>
            </a:r>
            <a:endParaRPr lang="zh-CN" altLang="en-US" sz="2400" b="1" dirty="0">
              <a:solidFill>
                <a:schemeClr val="tx1"/>
              </a:solidFill>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526" y="3194447"/>
            <a:ext cx="7657240" cy="67061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120" y="4149148"/>
            <a:ext cx="8644877" cy="1560711"/>
          </a:xfrm>
          <a:prstGeom prst="rect">
            <a:avLst/>
          </a:prstGeom>
        </p:spPr>
      </p:pic>
      <p:sp>
        <p:nvSpPr>
          <p:cNvPr id="11" name="PA-圆角矩形 1"/>
          <p:cNvSpPr/>
          <p:nvPr>
            <p:custDataLst>
              <p:tags r:id="rId6"/>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逻辑函数的标准形式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47922" y="1976724"/>
            <a:ext cx="8762906" cy="461665"/>
          </a:xfrm>
          <a:prstGeom prst="rect">
            <a:avLst/>
          </a:prstGeom>
        </p:spPr>
        <p:txBody>
          <a:bodyPr wrap="square">
            <a:spAutoFit/>
          </a:bodyPr>
          <a:lstStyle/>
          <a:p>
            <a:r>
              <a:rPr lang="zh-CN" altLang="zh-CN" sz="2400" b="1" kern="100" dirty="0">
                <a:latin typeface="+mj-lt"/>
                <a:cs typeface="Times New Roman" panose="02020603050405020304" pitchFamily="18" charset="0"/>
              </a:rPr>
              <a:t>【例】</a:t>
            </a:r>
            <a:r>
              <a:rPr lang="zh-CN" altLang="zh-CN" sz="2400" b="1" dirty="0">
                <a:latin typeface="+mj-lt"/>
                <a:cs typeface="Times New Roman" panose="02020603050405020304" pitchFamily="18" charset="0"/>
              </a:rPr>
              <a:t>已知</a:t>
            </a:r>
            <a:r>
              <a:rPr lang="en-US" altLang="zh-CN" sz="2400" b="1" dirty="0">
                <a:latin typeface="+mj-lt"/>
                <a:cs typeface="Times New Roman" panose="02020603050405020304" pitchFamily="18" charset="0"/>
              </a:rPr>
              <a:t>F</a:t>
            </a:r>
            <a:r>
              <a:rPr lang="zh-CN" altLang="zh-CN" sz="2400" b="1" dirty="0">
                <a:latin typeface="+mj-lt"/>
                <a:cs typeface="Times New Roman" panose="02020603050405020304" pitchFamily="18" charset="0"/>
              </a:rPr>
              <a:t>的真值表如表所示，试写出</a:t>
            </a:r>
            <a:r>
              <a:rPr lang="en-US" altLang="zh-CN" sz="2400" b="1" dirty="0">
                <a:latin typeface="+mj-lt"/>
                <a:cs typeface="Times New Roman" panose="02020603050405020304" pitchFamily="18" charset="0"/>
              </a:rPr>
              <a:t>F</a:t>
            </a:r>
            <a:r>
              <a:rPr lang="zh-CN" altLang="zh-CN" sz="2400" b="1" dirty="0">
                <a:latin typeface="+mj-lt"/>
                <a:cs typeface="Times New Roman" panose="02020603050405020304" pitchFamily="18" charset="0"/>
              </a:rPr>
              <a:t>的最小项表达式。</a:t>
            </a:r>
            <a:endParaRPr lang="zh-CN" altLang="en-US" sz="2400" b="1" dirty="0">
              <a:latin typeface="+mj-lt"/>
              <a:cs typeface="Times New Roman" panose="02020603050405020304" pitchFamily="18" charset="0"/>
            </a:endParaRPr>
          </a:p>
        </p:txBody>
      </p:sp>
      <p:sp>
        <p:nvSpPr>
          <p:cNvPr id="5" name="矩形 4"/>
          <p:cNvSpPr/>
          <p:nvPr/>
        </p:nvSpPr>
        <p:spPr>
          <a:xfrm>
            <a:off x="4610101" y="3036590"/>
            <a:ext cx="6324434" cy="1481111"/>
          </a:xfrm>
          <a:prstGeom prst="rect">
            <a:avLst/>
          </a:prstGeom>
        </p:spPr>
        <p:txBody>
          <a:bodyPr wrap="square">
            <a:spAutoFit/>
          </a:bodyPr>
          <a:lstStyle/>
          <a:p>
            <a:pPr indent="266700" algn="just">
              <a:lnSpc>
                <a:spcPct val="130000"/>
              </a:lnSpc>
              <a:spcAft>
                <a:spcPts val="0"/>
              </a:spcAft>
            </a:pPr>
            <a:r>
              <a:rPr lang="zh-CN" altLang="zh-CN" sz="2400" b="1" dirty="0">
                <a:latin typeface="+mj-lt"/>
                <a:ea typeface="宋体" panose="02010600030101010101" pitchFamily="2" charset="-122"/>
                <a:cs typeface="Times New Roman" panose="02020603050405020304" pitchFamily="18" charset="0"/>
              </a:rPr>
              <a:t>解：当</a:t>
            </a:r>
            <a:r>
              <a:rPr lang="en-US" altLang="zh-CN" sz="2400" b="1" i="1" dirty="0">
                <a:latin typeface="+mj-lt"/>
                <a:ea typeface="宋体" panose="02010600030101010101" pitchFamily="2" charset="-122"/>
                <a:cs typeface="Times New Roman" panose="02020603050405020304" pitchFamily="18" charset="0"/>
              </a:rPr>
              <a:t>A</a:t>
            </a:r>
            <a:r>
              <a:rPr lang="zh-CN" altLang="zh-CN" sz="2400" b="1" dirty="0">
                <a:latin typeface="+mj-lt"/>
                <a:ea typeface="宋体" panose="02010600030101010101" pitchFamily="2" charset="-122"/>
                <a:cs typeface="Times New Roman" panose="02020603050405020304" pitchFamily="18" charset="0"/>
              </a:rPr>
              <a:t>，</a:t>
            </a:r>
            <a:r>
              <a:rPr lang="en-US" altLang="zh-CN" sz="2400" b="1" i="1" dirty="0">
                <a:latin typeface="+mj-lt"/>
                <a:ea typeface="宋体" panose="02010600030101010101" pitchFamily="2" charset="-122"/>
                <a:cs typeface="Times New Roman" panose="02020603050405020304" pitchFamily="18" charset="0"/>
              </a:rPr>
              <a:t>B</a:t>
            </a:r>
            <a:r>
              <a:rPr lang="zh-CN" altLang="zh-CN" sz="2400" b="1" dirty="0">
                <a:latin typeface="+mj-lt"/>
                <a:ea typeface="宋体" panose="02010600030101010101" pitchFamily="2" charset="-122"/>
                <a:cs typeface="Times New Roman" panose="02020603050405020304" pitchFamily="18" charset="0"/>
              </a:rPr>
              <a:t>，</a:t>
            </a:r>
            <a:r>
              <a:rPr lang="en-US" altLang="zh-CN" sz="2400" b="1" i="1" dirty="0">
                <a:latin typeface="+mj-lt"/>
                <a:ea typeface="宋体" panose="02010600030101010101" pitchFamily="2" charset="-122"/>
                <a:cs typeface="Times New Roman" panose="02020603050405020304" pitchFamily="18" charset="0"/>
              </a:rPr>
              <a:t>C</a:t>
            </a:r>
            <a:r>
              <a:rPr lang="zh-CN" altLang="zh-CN" sz="2400" b="1" dirty="0">
                <a:latin typeface="+mj-lt"/>
                <a:ea typeface="宋体" panose="02010600030101010101" pitchFamily="2" charset="-122"/>
                <a:cs typeface="Times New Roman" panose="02020603050405020304" pitchFamily="18" charset="0"/>
              </a:rPr>
              <a:t>取值分别为</a:t>
            </a:r>
            <a:r>
              <a:rPr lang="en-US" altLang="zh-CN" sz="2400" b="1" dirty="0">
                <a:latin typeface="+mj-lt"/>
                <a:ea typeface="宋体" panose="02010600030101010101" pitchFamily="2" charset="-122"/>
                <a:cs typeface="Times New Roman" panose="02020603050405020304" pitchFamily="18" charset="0"/>
              </a:rPr>
              <a:t>000</a:t>
            </a:r>
            <a:r>
              <a:rPr lang="zh-CN" altLang="zh-CN" sz="2400" b="1" dirty="0">
                <a:latin typeface="+mj-lt"/>
                <a:ea typeface="宋体" panose="02010600030101010101" pitchFamily="2" charset="-122"/>
                <a:cs typeface="Times New Roman" panose="02020603050405020304" pitchFamily="18" charset="0"/>
              </a:rPr>
              <a:t>、</a:t>
            </a:r>
            <a:r>
              <a:rPr lang="en-US" altLang="zh-CN" sz="2400" b="1" dirty="0">
                <a:latin typeface="+mj-lt"/>
                <a:ea typeface="宋体" panose="02010600030101010101" pitchFamily="2" charset="-122"/>
                <a:cs typeface="Times New Roman" panose="02020603050405020304" pitchFamily="18" charset="0"/>
              </a:rPr>
              <a:t>010</a:t>
            </a:r>
            <a:r>
              <a:rPr lang="zh-CN" altLang="zh-CN" sz="2400" b="1" dirty="0">
                <a:latin typeface="+mj-lt"/>
                <a:ea typeface="宋体" panose="02010600030101010101" pitchFamily="2" charset="-122"/>
                <a:cs typeface="Times New Roman" panose="02020603050405020304" pitchFamily="18" charset="0"/>
              </a:rPr>
              <a:t>、</a:t>
            </a:r>
            <a:r>
              <a:rPr lang="en-US" altLang="zh-CN" sz="2400" b="1" dirty="0">
                <a:latin typeface="+mj-lt"/>
                <a:ea typeface="宋体" panose="02010600030101010101" pitchFamily="2" charset="-122"/>
                <a:cs typeface="Times New Roman" panose="02020603050405020304" pitchFamily="18" charset="0"/>
              </a:rPr>
              <a:t>011</a:t>
            </a:r>
            <a:r>
              <a:rPr lang="zh-CN" altLang="zh-CN" sz="2400" b="1" dirty="0">
                <a:latin typeface="+mj-lt"/>
                <a:ea typeface="宋体" panose="02010600030101010101" pitchFamily="2" charset="-122"/>
                <a:cs typeface="Times New Roman" panose="02020603050405020304" pitchFamily="18" charset="0"/>
              </a:rPr>
              <a:t>、</a:t>
            </a:r>
            <a:r>
              <a:rPr lang="en-US" altLang="zh-CN" sz="2400" b="1" dirty="0">
                <a:latin typeface="+mj-lt"/>
                <a:ea typeface="宋体" panose="02010600030101010101" pitchFamily="2" charset="-122"/>
                <a:cs typeface="Times New Roman" panose="02020603050405020304" pitchFamily="18" charset="0"/>
              </a:rPr>
              <a:t>111</a:t>
            </a:r>
            <a:r>
              <a:rPr lang="zh-CN" altLang="zh-CN" sz="2400" b="1" dirty="0">
                <a:latin typeface="+mj-lt"/>
                <a:ea typeface="宋体" panose="02010600030101010101" pitchFamily="2" charset="-122"/>
                <a:cs typeface="Times New Roman" panose="02020603050405020304" pitchFamily="18" charset="0"/>
              </a:rPr>
              <a:t>时，</a:t>
            </a:r>
            <a:r>
              <a:rPr lang="en-US" altLang="zh-CN" sz="2400" b="1" i="1" dirty="0">
                <a:latin typeface="+mj-lt"/>
                <a:ea typeface="宋体" panose="02010600030101010101" pitchFamily="2" charset="-122"/>
                <a:cs typeface="Times New Roman" panose="02020603050405020304" pitchFamily="18" charset="0"/>
              </a:rPr>
              <a:t>F</a:t>
            </a:r>
            <a:r>
              <a:rPr lang="zh-CN" altLang="zh-CN" sz="2400" b="1" dirty="0">
                <a:latin typeface="+mj-lt"/>
                <a:ea typeface="宋体" panose="02010600030101010101" pitchFamily="2" charset="-122"/>
                <a:cs typeface="Times New Roman" panose="02020603050405020304" pitchFamily="18" charset="0"/>
              </a:rPr>
              <a:t>为</a:t>
            </a:r>
            <a:r>
              <a:rPr lang="en-US" altLang="zh-CN" sz="2400" b="1" dirty="0">
                <a:latin typeface="+mj-lt"/>
                <a:ea typeface="宋体" panose="02010600030101010101" pitchFamily="2" charset="-122"/>
                <a:cs typeface="Times New Roman" panose="02020603050405020304" pitchFamily="18" charset="0"/>
              </a:rPr>
              <a:t>1</a:t>
            </a:r>
            <a:r>
              <a:rPr lang="zh-CN" altLang="zh-CN" sz="2400" b="1" dirty="0">
                <a:latin typeface="+mj-lt"/>
                <a:ea typeface="宋体" panose="02010600030101010101" pitchFamily="2" charset="-122"/>
                <a:cs typeface="Times New Roman" panose="02020603050405020304" pitchFamily="18" charset="0"/>
              </a:rPr>
              <a:t>，最小项表达式由这四种组合所对应的最小项进行相或构成，可表示为：</a:t>
            </a:r>
            <a:endParaRPr lang="zh-CN" altLang="zh-CN" sz="2400" b="1" dirty="0">
              <a:latin typeface="+mj-lt"/>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318" y="2605408"/>
            <a:ext cx="2511770" cy="378594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143" y="4877777"/>
            <a:ext cx="6082392" cy="476250"/>
          </a:xfrm>
          <a:prstGeom prst="rect">
            <a:avLst/>
          </a:prstGeom>
        </p:spPr>
      </p:pic>
      <p:sp>
        <p:nvSpPr>
          <p:cNvPr id="3" name="灯片编号占位符 2"/>
          <p:cNvSpPr>
            <a:spLocks noGrp="1"/>
          </p:cNvSpPr>
          <p:nvPr>
            <p:ph type="sldNum" sz="quarter" idx="12"/>
          </p:nvPr>
        </p:nvSpPr>
        <p:spPr/>
        <p:txBody>
          <a:bodyPr/>
          <a:lstStyle/>
          <a:p>
            <a:pPr>
              <a:defRPr/>
            </a:pPr>
            <a:fld id="{E3E08598-AC33-4105-8B66-722C72FA3B2E}" type="slidenum">
              <a:rPr lang="en-US" altLang="zh-CN" smtClean="0">
                <a:latin typeface="+mj-lt"/>
              </a:rPr>
            </a:fld>
            <a:endParaRPr lang="en-US" altLang="zh-CN" dirty="0">
              <a:latin typeface="+mj-lt"/>
            </a:endParaRPr>
          </a:p>
        </p:txBody>
      </p:sp>
      <p:sp>
        <p:nvSpPr>
          <p:cNvPr id="12" name="PA-圆角矩形 1"/>
          <p:cNvSpPr/>
          <p:nvPr>
            <p:custDataLst>
              <p:tags r:id="rId4"/>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3"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逻辑函数的标准形式 </a:t>
            </a:r>
            <a:endParaRPr kumimoji="1" lang="zh-CN" altLang="en-US" sz="2800" b="1" dirty="0">
              <a:solidFill>
                <a:srgbClr val="005286"/>
              </a:solidFill>
              <a:ea typeface="微软雅黑" panose="020B0503020204020204" pitchFamily="34" charset="-122"/>
              <a:cs typeface="+mn-cs"/>
            </a:endParaRPr>
          </a:p>
        </p:txBody>
      </p:sp>
      <p:sp>
        <p:nvSpPr>
          <p:cNvPr id="14" name="Text Box 3"/>
          <p:cNvSpPr txBox="1">
            <a:spLocks noChangeArrowheads="1"/>
          </p:cNvSpPr>
          <p:nvPr/>
        </p:nvSpPr>
        <p:spPr bwMode="auto">
          <a:xfrm>
            <a:off x="990601" y="141499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zh-CN" dirty="0">
                <a:latin typeface="+mj-lt"/>
              </a:rPr>
              <a:t>标准与或式</a:t>
            </a:r>
            <a:r>
              <a:rPr lang="en-US" altLang="zh-CN" dirty="0">
                <a:latin typeface="+mj-lt"/>
              </a:rPr>
              <a:t>—</a:t>
            </a:r>
            <a:r>
              <a:rPr lang="zh-CN" altLang="zh-CN" dirty="0">
                <a:latin typeface="+mj-lt"/>
              </a:rPr>
              <a:t>最小项表达式</a:t>
            </a:r>
            <a:endParaRPr lang="zh-CN" altLang="en-US"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 calcmode="lin" valueType="num">
                                      <p:cBhvr>
                                        <p:cTn id="14" dur="500" fill="hold"/>
                                        <p:tgtEl>
                                          <p:spTgt spid="6"/>
                                        </p:tgtEl>
                                        <p:attrNameLst>
                                          <p:attrName>style.rotation</p:attrName>
                                        </p:attrNameLst>
                                      </p:cBhvr>
                                      <p:tavLst>
                                        <p:tav tm="0">
                                          <p:val>
                                            <p:fltVal val="360"/>
                                          </p:val>
                                        </p:tav>
                                        <p:tav tm="100000">
                                          <p:val>
                                            <p:fltVal val="0"/>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4" name="Group 15"/>
          <p:cNvGrpSpPr/>
          <p:nvPr/>
        </p:nvGrpSpPr>
        <p:grpSpPr bwMode="auto">
          <a:xfrm>
            <a:off x="2057506" y="2137545"/>
            <a:ext cx="7848600" cy="2667000"/>
            <a:chOff x="0" y="0"/>
            <a:chExt cx="4944" cy="1680"/>
          </a:xfrm>
        </p:grpSpPr>
        <p:sp>
          <p:nvSpPr>
            <p:cNvPr id="54303" name="Rectangle 16"/>
            <p:cNvSpPr>
              <a:spLocks noChangeArrowheads="1"/>
            </p:cNvSpPr>
            <p:nvPr/>
          </p:nvSpPr>
          <p:spPr bwMode="auto">
            <a:xfrm>
              <a:off x="0" y="0"/>
              <a:ext cx="4944" cy="1680"/>
            </a:xfrm>
            <a:prstGeom prst="rect">
              <a:avLst/>
            </a:prstGeom>
            <a:noFill/>
            <a:ln w="57150" cmpd="thinThick">
              <a:no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latin typeface="+mj-lt"/>
              </a:endParaRPr>
            </a:p>
          </p:txBody>
        </p:sp>
        <p:sp>
          <p:nvSpPr>
            <p:cNvPr id="54304" name="Text Box 17"/>
            <p:cNvSpPr txBox="1">
              <a:spLocks noChangeArrowheads="1"/>
            </p:cNvSpPr>
            <p:nvPr/>
          </p:nvSpPr>
          <p:spPr bwMode="auto">
            <a:xfrm>
              <a:off x="93" y="47"/>
              <a:ext cx="506" cy="29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latin typeface="+mj-lt"/>
                </a:rPr>
                <a:t>例：</a:t>
              </a:r>
              <a:endParaRPr lang="zh-CN" altLang="en-US" dirty="0">
                <a:latin typeface="+mj-lt"/>
              </a:endParaRPr>
            </a:p>
          </p:txBody>
        </p:sp>
      </p:grpSp>
      <p:grpSp>
        <p:nvGrpSpPr>
          <p:cNvPr id="5" name="Group 18"/>
          <p:cNvGrpSpPr/>
          <p:nvPr/>
        </p:nvGrpSpPr>
        <p:grpSpPr bwMode="auto">
          <a:xfrm>
            <a:off x="2743306" y="2137546"/>
            <a:ext cx="7010198" cy="993775"/>
            <a:chOff x="0" y="0"/>
            <a:chExt cx="4320" cy="626"/>
          </a:xfrm>
        </p:grpSpPr>
        <p:sp>
          <p:nvSpPr>
            <p:cNvPr id="54299" name="Text Box 19"/>
            <p:cNvSpPr txBox="1">
              <a:spLocks noChangeArrowheads="1"/>
            </p:cNvSpPr>
            <p:nvPr/>
          </p:nvSpPr>
          <p:spPr bwMode="auto">
            <a:xfrm>
              <a:off x="168" y="47"/>
              <a:ext cx="17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latin typeface="+mj-lt"/>
                </a:rPr>
                <a:t>求函数</a:t>
              </a:r>
              <a:r>
                <a:rPr lang="en-US" altLang="zh-CN" i="1" dirty="0">
                  <a:latin typeface="+mj-lt"/>
                </a:rPr>
                <a:t>F(A</a:t>
              </a:r>
              <a:r>
                <a:rPr lang="zh-CN" altLang="en-US" i="1" dirty="0">
                  <a:latin typeface="+mj-lt"/>
                </a:rPr>
                <a:t>，</a:t>
              </a:r>
              <a:r>
                <a:rPr lang="en-US" altLang="zh-CN" i="1" dirty="0">
                  <a:latin typeface="+mj-lt"/>
                </a:rPr>
                <a:t>B</a:t>
              </a:r>
              <a:r>
                <a:rPr lang="zh-CN" altLang="en-US" i="1" dirty="0">
                  <a:latin typeface="+mj-lt"/>
                </a:rPr>
                <a:t>，</a:t>
              </a:r>
              <a:r>
                <a:rPr lang="en-US" altLang="zh-CN" i="1" dirty="0">
                  <a:latin typeface="+mj-lt"/>
                </a:rPr>
                <a:t>C)</a:t>
              </a:r>
              <a:endParaRPr lang="en-US" altLang="zh-CN" i="1" dirty="0">
                <a:latin typeface="+mj-lt"/>
              </a:endParaRPr>
            </a:p>
          </p:txBody>
        </p:sp>
        <p:graphicFrame>
          <p:nvGraphicFramePr>
            <p:cNvPr id="54300" name="Object 16"/>
            <p:cNvGraphicFramePr>
              <a:graphicFrameLocks noChangeAspect="1"/>
            </p:cNvGraphicFramePr>
            <p:nvPr/>
          </p:nvGraphicFramePr>
          <p:xfrm>
            <a:off x="1961" y="0"/>
            <a:ext cx="1166" cy="346"/>
          </p:xfrm>
          <a:graphic>
            <a:graphicData uri="http://schemas.openxmlformats.org/presentationml/2006/ole">
              <mc:AlternateContent xmlns:mc="http://schemas.openxmlformats.org/markup-compatibility/2006">
                <mc:Choice xmlns:v="urn:schemas-microsoft-com:vml" Requires="v">
                  <p:oleObj spid="_x0000_s2" name="Equation" r:id="rId2" imgW="24079200" imgH="5791200" progId="Equation.DSMT4">
                    <p:embed/>
                  </p:oleObj>
                </mc:Choice>
                <mc:Fallback>
                  <p:oleObj name="Equation" r:id="rId2" imgW="24079200" imgH="5791200" progId="Equation.DSMT4">
                    <p:embed/>
                    <p:pic>
                      <p:nvPicPr>
                        <p:cNvPr id="0" name="Object 16"/>
                        <p:cNvPicPr>
                          <a:picLocks noChangeAspect="1" noChangeArrowheads="1"/>
                        </p:cNvPicPr>
                        <p:nvPr/>
                      </p:nvPicPr>
                      <p:blipFill>
                        <a:blip r:embed="rId3"/>
                        <a:srcRect/>
                        <a:stretch>
                          <a:fillRect/>
                        </a:stretch>
                      </p:blipFill>
                      <p:spPr bwMode="auto">
                        <a:xfrm>
                          <a:off x="1961" y="0"/>
                          <a:ext cx="116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01" name="Text Box 21"/>
            <p:cNvSpPr txBox="1">
              <a:spLocks noChangeArrowheads="1"/>
            </p:cNvSpPr>
            <p:nvPr/>
          </p:nvSpPr>
          <p:spPr bwMode="auto">
            <a:xfrm>
              <a:off x="3216" y="48"/>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latin typeface="+mj-lt"/>
                </a:rPr>
                <a:t>的标准与或</a:t>
              </a:r>
              <a:endParaRPr lang="zh-CN" altLang="en-US" dirty="0">
                <a:latin typeface="+mj-lt"/>
              </a:endParaRPr>
            </a:p>
          </p:txBody>
        </p:sp>
        <p:sp>
          <p:nvSpPr>
            <p:cNvPr id="54302" name="Text Box 22"/>
            <p:cNvSpPr txBox="1">
              <a:spLocks noChangeArrowheads="1"/>
            </p:cNvSpPr>
            <p:nvPr/>
          </p:nvSpPr>
          <p:spPr bwMode="auto">
            <a:xfrm>
              <a:off x="0" y="335"/>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latin typeface="+mj-lt"/>
                </a:rPr>
                <a:t>表达式。</a:t>
              </a:r>
              <a:endParaRPr lang="zh-CN" altLang="en-US" dirty="0">
                <a:latin typeface="+mj-lt"/>
              </a:endParaRPr>
            </a:p>
          </p:txBody>
        </p:sp>
      </p:grpSp>
      <p:grpSp>
        <p:nvGrpSpPr>
          <p:cNvPr id="6" name="Group 23"/>
          <p:cNvGrpSpPr/>
          <p:nvPr/>
        </p:nvGrpSpPr>
        <p:grpSpPr bwMode="auto">
          <a:xfrm>
            <a:off x="2506770" y="3182581"/>
            <a:ext cx="4976812" cy="581025"/>
            <a:chOff x="-11" y="0"/>
            <a:chExt cx="3135" cy="366"/>
          </a:xfrm>
        </p:grpSpPr>
        <p:sp>
          <p:nvSpPr>
            <p:cNvPr id="54297" name="Text Box 24"/>
            <p:cNvSpPr txBox="1">
              <a:spLocks noChangeArrowheads="1"/>
            </p:cNvSpPr>
            <p:nvPr/>
          </p:nvSpPr>
          <p:spPr bwMode="auto">
            <a:xfrm>
              <a:off x="-11" y="75"/>
              <a:ext cx="1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zh-CN" altLang="en-US" sz="2400" b="1" dirty="0">
                  <a:solidFill>
                    <a:schemeClr val="tx1"/>
                  </a:solidFill>
                  <a:latin typeface="+mj-lt"/>
                </a:rPr>
                <a:t>解：</a:t>
              </a:r>
              <a:r>
                <a:rPr lang="en-US" altLang="zh-CN" sz="2400" b="1" i="1" dirty="0">
                  <a:solidFill>
                    <a:schemeClr val="tx1"/>
                  </a:solidFill>
                  <a:latin typeface="+mj-lt"/>
                  <a:cs typeface="Times New Roman" panose="02020603050405020304" pitchFamily="18" charset="0"/>
                </a:rPr>
                <a:t>F(A</a:t>
              </a:r>
              <a:r>
                <a:rPr lang="zh-CN" altLang="en-US" sz="2400" b="1" i="1" dirty="0">
                  <a:solidFill>
                    <a:schemeClr val="tx1"/>
                  </a:solidFill>
                  <a:latin typeface="+mj-lt"/>
                  <a:cs typeface="Times New Roman" panose="02020603050405020304" pitchFamily="18" charset="0"/>
                </a:rPr>
                <a:t>，</a:t>
              </a:r>
              <a:r>
                <a:rPr lang="en-US" altLang="zh-CN" sz="2400" b="1" i="1" dirty="0">
                  <a:solidFill>
                    <a:schemeClr val="tx1"/>
                  </a:solidFill>
                  <a:latin typeface="+mj-lt"/>
                  <a:cs typeface="Times New Roman" panose="02020603050405020304" pitchFamily="18" charset="0"/>
                </a:rPr>
                <a:t>B</a:t>
              </a:r>
              <a:r>
                <a:rPr lang="zh-CN" altLang="en-US" sz="2400" b="1" i="1" dirty="0">
                  <a:solidFill>
                    <a:schemeClr val="tx1"/>
                  </a:solidFill>
                  <a:latin typeface="+mj-lt"/>
                  <a:cs typeface="Times New Roman" panose="02020603050405020304" pitchFamily="18" charset="0"/>
                </a:rPr>
                <a:t>，</a:t>
              </a:r>
              <a:r>
                <a:rPr lang="en-US" altLang="zh-CN" sz="2400" b="1" i="1" dirty="0">
                  <a:solidFill>
                    <a:schemeClr val="tx1"/>
                  </a:solidFill>
                  <a:latin typeface="+mj-lt"/>
                  <a:cs typeface="Times New Roman" panose="02020603050405020304" pitchFamily="18" charset="0"/>
                </a:rPr>
                <a:t>C)</a:t>
              </a:r>
              <a:endParaRPr lang="en-US" altLang="zh-CN" sz="2400" b="1" i="1" dirty="0">
                <a:solidFill>
                  <a:schemeClr val="tx1"/>
                </a:solidFill>
                <a:latin typeface="+mj-lt"/>
                <a:cs typeface="Times New Roman" panose="02020603050405020304" pitchFamily="18" charset="0"/>
              </a:endParaRPr>
            </a:p>
          </p:txBody>
        </p:sp>
        <p:graphicFrame>
          <p:nvGraphicFramePr>
            <p:cNvPr id="54298" name="Object 21"/>
            <p:cNvGraphicFramePr>
              <a:graphicFrameLocks noChangeAspect="1"/>
            </p:cNvGraphicFramePr>
            <p:nvPr/>
          </p:nvGraphicFramePr>
          <p:xfrm>
            <a:off x="1520" y="0"/>
            <a:ext cx="1604" cy="360"/>
          </p:xfrm>
          <a:graphic>
            <a:graphicData uri="http://schemas.openxmlformats.org/presentationml/2006/ole">
              <mc:AlternateContent xmlns:mc="http://schemas.openxmlformats.org/markup-compatibility/2006">
                <mc:Choice xmlns:v="urn:schemas-microsoft-com:vml" Requires="v">
                  <p:oleObj spid="_x0000_s3" name="Equation" r:id="rId4" imgW="24079200" imgH="5791200" progId="Equation.DSMT4">
                    <p:embed/>
                  </p:oleObj>
                </mc:Choice>
                <mc:Fallback>
                  <p:oleObj name="Equation" r:id="rId4" imgW="24079200" imgH="5791200" progId="Equation.DSMT4">
                    <p:embed/>
                    <p:pic>
                      <p:nvPicPr>
                        <p:cNvPr id="0" name="Object 21"/>
                        <p:cNvPicPr>
                          <a:picLocks noChangeAspect="1" noChangeArrowheads="1"/>
                        </p:cNvPicPr>
                        <p:nvPr/>
                      </p:nvPicPr>
                      <p:blipFill>
                        <a:blip r:embed="rId5"/>
                        <a:srcRect/>
                        <a:stretch>
                          <a:fillRect/>
                        </a:stretch>
                      </p:blipFill>
                      <p:spPr bwMode="auto">
                        <a:xfrm>
                          <a:off x="1520" y="0"/>
                          <a:ext cx="1604"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8150" name="Object 22"/>
          <p:cNvGraphicFramePr>
            <a:graphicFrameLocks noChangeAspect="1"/>
          </p:cNvGraphicFramePr>
          <p:nvPr/>
        </p:nvGraphicFramePr>
        <p:xfrm>
          <a:off x="7467706" y="3182580"/>
          <a:ext cx="2057400" cy="522288"/>
        </p:xfrm>
        <a:graphic>
          <a:graphicData uri="http://schemas.openxmlformats.org/presentationml/2006/ole">
            <mc:AlternateContent xmlns:mc="http://schemas.openxmlformats.org/markup-compatibility/2006">
              <mc:Choice xmlns:v="urn:schemas-microsoft-com:vml" Requires="v">
                <p:oleObj spid="_x0000_s7" name="Equation" r:id="rId6" imgW="22555200" imgH="5181600" progId="Equation.DSMT4">
                  <p:embed/>
                </p:oleObj>
              </mc:Choice>
              <mc:Fallback>
                <p:oleObj name="Equation" r:id="rId6" imgW="22555200" imgH="5181600" progId="Equation.DSMT4">
                  <p:embed/>
                  <p:pic>
                    <p:nvPicPr>
                      <p:cNvPr id="0" name="Object 22"/>
                      <p:cNvPicPr>
                        <a:picLocks noChangeAspect="1" noChangeArrowheads="1"/>
                      </p:cNvPicPr>
                      <p:nvPr/>
                    </p:nvPicPr>
                    <p:blipFill>
                      <a:blip r:embed="rId7"/>
                      <a:srcRect/>
                      <a:stretch>
                        <a:fillRect/>
                      </a:stretch>
                    </p:blipFill>
                    <p:spPr bwMode="auto">
                      <a:xfrm>
                        <a:off x="7467706" y="3182580"/>
                        <a:ext cx="20574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1" name="Object 23"/>
          <p:cNvGraphicFramePr>
            <a:graphicFrameLocks noChangeAspect="1"/>
          </p:cNvGraphicFramePr>
          <p:nvPr/>
        </p:nvGraphicFramePr>
        <p:xfrm>
          <a:off x="3783013" y="3755644"/>
          <a:ext cx="2797175" cy="569912"/>
        </p:xfrm>
        <a:graphic>
          <a:graphicData uri="http://schemas.openxmlformats.org/presentationml/2006/ole">
            <mc:AlternateContent xmlns:mc="http://schemas.openxmlformats.org/markup-compatibility/2006">
              <mc:Choice xmlns:v="urn:schemas-microsoft-com:vml" Requires="v">
                <p:oleObj spid="_x0000_s8" name="Equation" r:id="rId8" imgW="31394400" imgH="5791200" progId="Equation.DSMT4">
                  <p:embed/>
                </p:oleObj>
              </mc:Choice>
              <mc:Fallback>
                <p:oleObj name="Equation" r:id="rId8" imgW="31394400" imgH="5791200" progId="Equation.DSMT4">
                  <p:embed/>
                  <p:pic>
                    <p:nvPicPr>
                      <p:cNvPr id="0" name="Object 23"/>
                      <p:cNvPicPr>
                        <a:picLocks noChangeAspect="1" noChangeArrowheads="1"/>
                      </p:cNvPicPr>
                      <p:nvPr/>
                    </p:nvPicPr>
                    <p:blipFill>
                      <a:blip r:embed="rId9"/>
                      <a:srcRect/>
                      <a:stretch>
                        <a:fillRect/>
                      </a:stretch>
                    </p:blipFill>
                    <p:spPr bwMode="auto">
                      <a:xfrm>
                        <a:off x="3783013" y="3755644"/>
                        <a:ext cx="2797175"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2" name="Object 24"/>
          <p:cNvGraphicFramePr>
            <a:graphicFrameLocks noChangeAspect="1"/>
          </p:cNvGraphicFramePr>
          <p:nvPr/>
        </p:nvGraphicFramePr>
        <p:xfrm>
          <a:off x="6616700" y="3715956"/>
          <a:ext cx="2922588" cy="541338"/>
        </p:xfrm>
        <a:graphic>
          <a:graphicData uri="http://schemas.openxmlformats.org/presentationml/2006/ole">
            <mc:AlternateContent xmlns:mc="http://schemas.openxmlformats.org/markup-compatibility/2006">
              <mc:Choice xmlns:v="urn:schemas-microsoft-com:vml" Requires="v">
                <p:oleObj spid="_x0000_s9" name="Equation" r:id="rId10" imgW="33528000" imgH="5181600" progId="Equation.DSMT4">
                  <p:embed/>
                </p:oleObj>
              </mc:Choice>
              <mc:Fallback>
                <p:oleObj name="Equation" r:id="rId10" imgW="33528000" imgH="5181600" progId="Equation.DSMT4">
                  <p:embed/>
                  <p:pic>
                    <p:nvPicPr>
                      <p:cNvPr id="0" name="Object 24"/>
                      <p:cNvPicPr>
                        <a:picLocks noChangeAspect="1" noChangeArrowheads="1"/>
                      </p:cNvPicPr>
                      <p:nvPr/>
                    </p:nvPicPr>
                    <p:blipFill>
                      <a:blip r:embed="rId11"/>
                      <a:srcRect/>
                      <a:stretch>
                        <a:fillRect/>
                      </a:stretch>
                    </p:blipFill>
                    <p:spPr bwMode="auto">
                      <a:xfrm>
                        <a:off x="6616700" y="3715956"/>
                        <a:ext cx="2922588"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3" name="Object 25"/>
          <p:cNvGraphicFramePr>
            <a:graphicFrameLocks noChangeAspect="1"/>
          </p:cNvGraphicFramePr>
          <p:nvPr/>
        </p:nvGraphicFramePr>
        <p:xfrm>
          <a:off x="3890963" y="4249356"/>
          <a:ext cx="2274887" cy="577850"/>
        </p:xfrm>
        <a:graphic>
          <a:graphicData uri="http://schemas.openxmlformats.org/presentationml/2006/ole">
            <mc:AlternateContent xmlns:mc="http://schemas.openxmlformats.org/markup-compatibility/2006">
              <mc:Choice xmlns:v="urn:schemas-microsoft-com:vml" Requires="v">
                <p:oleObj spid="_x0000_s10" name="Equation" r:id="rId12" imgW="21640800" imgH="5486400" progId="Equation.DSMT4">
                  <p:embed/>
                </p:oleObj>
              </mc:Choice>
              <mc:Fallback>
                <p:oleObj name="Equation" r:id="rId12" imgW="21640800" imgH="5486400" progId="Equation.DSMT4">
                  <p:embed/>
                  <p:pic>
                    <p:nvPicPr>
                      <p:cNvPr id="0" name="Object 25"/>
                      <p:cNvPicPr>
                        <a:picLocks noChangeAspect="1" noChangeArrowheads="1"/>
                      </p:cNvPicPr>
                      <p:nvPr/>
                    </p:nvPicPr>
                    <p:blipFill>
                      <a:blip r:embed="rId13"/>
                      <a:srcRect/>
                      <a:stretch>
                        <a:fillRect/>
                      </a:stretch>
                    </p:blipFill>
                    <p:spPr bwMode="auto">
                      <a:xfrm>
                        <a:off x="3890963" y="4249356"/>
                        <a:ext cx="2274887"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4" name="Object 26"/>
          <p:cNvGraphicFramePr>
            <a:graphicFrameLocks noChangeAspect="1"/>
          </p:cNvGraphicFramePr>
          <p:nvPr/>
        </p:nvGraphicFramePr>
        <p:xfrm>
          <a:off x="6226175" y="4249356"/>
          <a:ext cx="2522538" cy="611188"/>
        </p:xfrm>
        <a:graphic>
          <a:graphicData uri="http://schemas.openxmlformats.org/presentationml/2006/ole">
            <mc:AlternateContent xmlns:mc="http://schemas.openxmlformats.org/markup-compatibility/2006">
              <mc:Choice xmlns:v="urn:schemas-microsoft-com:vml" Requires="v">
                <p:oleObj spid="_x0000_s11" name="Equation" r:id="rId14" imgW="24993600" imgH="6096000" progId="Equation.DSMT4">
                  <p:embed/>
                </p:oleObj>
              </mc:Choice>
              <mc:Fallback>
                <p:oleObj name="Equation" r:id="rId14" imgW="24993600" imgH="6096000" progId="Equation.DSMT4">
                  <p:embed/>
                  <p:pic>
                    <p:nvPicPr>
                      <p:cNvPr id="0" name="Object 26"/>
                      <p:cNvPicPr>
                        <a:picLocks noChangeAspect="1" noChangeArrowheads="1"/>
                      </p:cNvPicPr>
                      <p:nvPr/>
                    </p:nvPicPr>
                    <p:blipFill>
                      <a:blip r:embed="rId15"/>
                      <a:srcRect/>
                      <a:stretch>
                        <a:fillRect/>
                      </a:stretch>
                    </p:blipFill>
                    <p:spPr bwMode="auto">
                      <a:xfrm>
                        <a:off x="6226175" y="4249356"/>
                        <a:ext cx="2522538"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0"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mj-lt"/>
            </a:endParaRPr>
          </a:p>
        </p:txBody>
      </p:sp>
      <p:sp>
        <p:nvSpPr>
          <p:cNvPr id="22" name="PA-圆角矩形 1"/>
          <p:cNvSpPr/>
          <p:nvPr>
            <p:custDataLst>
              <p:tags r:id="rId16"/>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23"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逻辑函数的标准形式 </a:t>
            </a:r>
            <a:endParaRPr kumimoji="1" lang="zh-CN" altLang="en-US" sz="2800" b="1" dirty="0">
              <a:solidFill>
                <a:srgbClr val="005286"/>
              </a:solidFill>
              <a:ea typeface="微软雅黑" panose="020B0503020204020204" pitchFamily="34" charset="-122"/>
              <a:cs typeface="+mn-cs"/>
            </a:endParaRPr>
          </a:p>
        </p:txBody>
      </p:sp>
      <p:sp>
        <p:nvSpPr>
          <p:cNvPr id="12" name="灯片编号占位符 1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
        <p:nvSpPr>
          <p:cNvPr id="13" name="Text Box 3"/>
          <p:cNvSpPr txBox="1">
            <a:spLocks noChangeArrowheads="1"/>
          </p:cNvSpPr>
          <p:nvPr/>
        </p:nvSpPr>
        <p:spPr bwMode="auto">
          <a:xfrm>
            <a:off x="990601" y="141499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zh-CN" dirty="0">
                <a:latin typeface="+mj-lt"/>
              </a:rPr>
              <a:t>标准与或式</a:t>
            </a:r>
            <a:r>
              <a:rPr lang="en-US" altLang="zh-CN" dirty="0">
                <a:latin typeface="+mj-lt"/>
              </a:rPr>
              <a:t>—</a:t>
            </a:r>
            <a:r>
              <a:rPr lang="zh-CN" altLang="zh-CN" dirty="0">
                <a:latin typeface="+mj-lt"/>
              </a:rPr>
              <a:t>最小项表达式</a:t>
            </a:r>
            <a:endParaRPr lang="zh-CN" altLang="en-US"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500"/>
                            </p:stCondLst>
                            <p:childTnLst>
                              <p:par>
                                <p:cTn id="17" presetID="2" presetClass="entr" presetSubtype="2" fill="hold" nodeType="afterEffect">
                                  <p:stCondLst>
                                    <p:cond delay="0"/>
                                  </p:stCondLst>
                                  <p:childTnLst>
                                    <p:set>
                                      <p:cBhvr>
                                        <p:cTn id="18" dur="1" fill="hold">
                                          <p:stCondLst>
                                            <p:cond delay="0"/>
                                          </p:stCondLst>
                                        </p:cTn>
                                        <p:tgtEl>
                                          <p:spTgt spid="48150"/>
                                        </p:tgtEl>
                                        <p:attrNameLst>
                                          <p:attrName>style.visibility</p:attrName>
                                        </p:attrNameLst>
                                      </p:cBhvr>
                                      <p:to>
                                        <p:strVal val="visible"/>
                                      </p:to>
                                    </p:set>
                                    <p:anim calcmode="lin" valueType="num">
                                      <p:cBhvr additive="base">
                                        <p:cTn id="19" dur="500" fill="hold"/>
                                        <p:tgtEl>
                                          <p:spTgt spid="48150"/>
                                        </p:tgtEl>
                                        <p:attrNameLst>
                                          <p:attrName>ppt_x</p:attrName>
                                        </p:attrNameLst>
                                      </p:cBhvr>
                                      <p:tavLst>
                                        <p:tav tm="0">
                                          <p:val>
                                            <p:strVal val="1+#ppt_w/2"/>
                                          </p:val>
                                        </p:tav>
                                        <p:tav tm="100000">
                                          <p:val>
                                            <p:strVal val="#ppt_x"/>
                                          </p:val>
                                        </p:tav>
                                      </p:tavLst>
                                    </p:anim>
                                    <p:anim calcmode="lin" valueType="num">
                                      <p:cBhvr additive="base">
                                        <p:cTn id="20" dur="500" fill="hold"/>
                                        <p:tgtEl>
                                          <p:spTgt spid="481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151"/>
                                        </p:tgtEl>
                                        <p:attrNameLst>
                                          <p:attrName>style.visibility</p:attrName>
                                        </p:attrNameLst>
                                      </p:cBhvr>
                                      <p:to>
                                        <p:strVal val="visible"/>
                                      </p:to>
                                    </p:set>
                                    <p:animEffect transition="in" filter="wipe(left)">
                                      <p:cBhvr>
                                        <p:cTn id="25" dur="500"/>
                                        <p:tgtEl>
                                          <p:spTgt spid="48151"/>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8152"/>
                                        </p:tgtEl>
                                        <p:attrNameLst>
                                          <p:attrName>style.visibility</p:attrName>
                                        </p:attrNameLst>
                                      </p:cBhvr>
                                      <p:to>
                                        <p:strVal val="visible"/>
                                      </p:to>
                                    </p:set>
                                    <p:animEffect transition="in" filter="wipe(left)">
                                      <p:cBhvr>
                                        <p:cTn id="29" dur="500"/>
                                        <p:tgtEl>
                                          <p:spTgt spid="4815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8153"/>
                                        </p:tgtEl>
                                        <p:attrNameLst>
                                          <p:attrName>style.visibility</p:attrName>
                                        </p:attrNameLst>
                                      </p:cBhvr>
                                      <p:to>
                                        <p:strVal val="visible"/>
                                      </p:to>
                                    </p:set>
                                    <p:animEffect transition="in" filter="wipe(left)">
                                      <p:cBhvr>
                                        <p:cTn id="34" dur="500"/>
                                        <p:tgtEl>
                                          <p:spTgt spid="4815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8154"/>
                                        </p:tgtEl>
                                        <p:attrNameLst>
                                          <p:attrName>style.visibility</p:attrName>
                                        </p:attrNameLst>
                                      </p:cBhvr>
                                      <p:to>
                                        <p:strVal val="visible"/>
                                      </p:to>
                                    </p:set>
                                    <p:animEffect transition="in" filter="wipe(left)">
                                      <p:cBhvr>
                                        <p:cTn id="38" dur="500"/>
                                        <p:tgtEl>
                                          <p:spTgt spid="48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7349"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0"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1"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4"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5"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6"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6" name="Text Box 3"/>
          <p:cNvSpPr txBox="1">
            <a:spLocks noChangeArrowheads="1"/>
          </p:cNvSpPr>
          <p:nvPr/>
        </p:nvSpPr>
        <p:spPr bwMode="auto">
          <a:xfrm>
            <a:off x="990601" y="1600102"/>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3. </a:t>
            </a:r>
            <a:r>
              <a:rPr lang="zh-CN" altLang="zh-CN" dirty="0">
                <a:latin typeface="+mn-lt"/>
              </a:rPr>
              <a:t>标准或与式</a:t>
            </a:r>
            <a:r>
              <a:rPr lang="en-US" altLang="zh-CN" dirty="0">
                <a:latin typeface="+mn-lt"/>
              </a:rPr>
              <a:t>—</a:t>
            </a:r>
            <a:r>
              <a:rPr lang="zh-CN" altLang="zh-CN" dirty="0">
                <a:latin typeface="+mn-lt"/>
              </a:rPr>
              <a:t>最大项表达式</a:t>
            </a:r>
            <a:endParaRPr lang="zh-CN" altLang="en-US" dirty="0">
              <a:latin typeface="+mn-lt"/>
            </a:endParaRPr>
          </a:p>
        </p:txBody>
      </p:sp>
      <p:sp>
        <p:nvSpPr>
          <p:cNvPr id="27" name="Rectangle 3"/>
          <p:cNvSpPr txBox="1">
            <a:spLocks noChangeArrowheads="1"/>
          </p:cNvSpPr>
          <p:nvPr/>
        </p:nvSpPr>
        <p:spPr bwMode="auto">
          <a:xfrm>
            <a:off x="990601" y="2322149"/>
            <a:ext cx="9572482" cy="78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indent="0">
              <a:lnSpc>
                <a:spcPct val="120000"/>
              </a:lnSpc>
              <a:buNone/>
            </a:pPr>
            <a:r>
              <a:rPr lang="en-US" altLang="zh-CN" sz="2400" b="1" dirty="0">
                <a:latin typeface="仿宋" panose="02010609060101010101" pitchFamily="49" charset="-122"/>
                <a:ea typeface="仿宋" panose="02010609060101010101" pitchFamily="49" charset="-122"/>
              </a:rPr>
              <a:t>    </a:t>
            </a:r>
            <a:r>
              <a:rPr lang="zh-CN" altLang="zh-CN" sz="2400" b="1" dirty="0">
                <a:solidFill>
                  <a:schemeClr val="tx1"/>
                </a:solidFill>
              </a:rPr>
              <a:t>在一个或与式中，所有的或项均为最大项，则称这种表达式为标准</a:t>
            </a:r>
            <a:r>
              <a:rPr lang="zh-CN" altLang="zh-CN" sz="2400" b="1" dirty="0">
                <a:solidFill>
                  <a:srgbClr val="FF0000"/>
                </a:solidFill>
              </a:rPr>
              <a:t>或与式</a:t>
            </a:r>
            <a:r>
              <a:rPr lang="zh-CN" altLang="zh-CN" sz="2400" b="1" dirty="0">
                <a:solidFill>
                  <a:schemeClr val="tx1"/>
                </a:solidFill>
              </a:rPr>
              <a:t>，或称为最大项表达式、最大项之和形式。</a:t>
            </a:r>
            <a:endParaRPr lang="zh-CN" altLang="en-US" sz="2400" b="1" dirty="0">
              <a:solidFill>
                <a:schemeClr val="tx1"/>
              </a:solidFill>
            </a:endParaRPr>
          </a:p>
        </p:txBody>
      </p:sp>
      <p:grpSp>
        <p:nvGrpSpPr>
          <p:cNvPr id="3" name="组合 2"/>
          <p:cNvGrpSpPr/>
          <p:nvPr/>
        </p:nvGrpSpPr>
        <p:grpSpPr>
          <a:xfrm>
            <a:off x="1309759" y="3564386"/>
            <a:ext cx="9572482" cy="2085977"/>
            <a:chOff x="1309759" y="3432400"/>
            <a:chExt cx="9572482" cy="2085977"/>
          </a:xfrm>
        </p:grpSpPr>
        <p:sp>
          <p:nvSpPr>
            <p:cNvPr id="28" name="Rectangle 3"/>
            <p:cNvSpPr txBox="1">
              <a:spLocks noChangeArrowheads="1"/>
            </p:cNvSpPr>
            <p:nvPr/>
          </p:nvSpPr>
          <p:spPr bwMode="auto">
            <a:xfrm>
              <a:off x="1309759" y="3432400"/>
              <a:ext cx="9572482" cy="208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indent="0">
                <a:buNone/>
              </a:pPr>
              <a:r>
                <a:rPr lang="zh-CN" altLang="en-US" sz="2400" b="1" dirty="0">
                  <a:solidFill>
                    <a:schemeClr val="tx1"/>
                  </a:solidFill>
                </a:rPr>
                <a:t>转换方法：</a:t>
              </a:r>
              <a:endParaRPr lang="en-US" altLang="zh-CN" sz="2400" b="1" dirty="0">
                <a:solidFill>
                  <a:schemeClr val="tx1"/>
                </a:solidFill>
              </a:endParaRPr>
            </a:p>
            <a:p>
              <a:pPr marL="0" indent="0">
                <a:buNone/>
              </a:pPr>
              <a:r>
                <a:rPr lang="en-US" altLang="zh-CN" sz="2400" b="1" dirty="0">
                  <a:solidFill>
                    <a:schemeClr val="tx1"/>
                  </a:solidFill>
                </a:rPr>
                <a:t>1)</a:t>
              </a:r>
              <a:r>
                <a:rPr lang="zh-CN" altLang="en-US" sz="2400" b="1" dirty="0">
                  <a:solidFill>
                    <a:schemeClr val="tx1"/>
                  </a:solidFill>
                </a:rPr>
                <a:t>、把表达式</a:t>
              </a:r>
              <a:r>
                <a:rPr lang="zh-CN" altLang="zh-CN" sz="2400" b="1" dirty="0">
                  <a:solidFill>
                    <a:schemeClr val="tx1"/>
                  </a:solidFill>
                </a:rPr>
                <a:t>变换成或与式（利用公式）</a:t>
              </a:r>
              <a:r>
                <a:rPr lang="zh-CN" altLang="en-US" sz="2400" b="1" dirty="0">
                  <a:solidFill>
                    <a:schemeClr val="tx1"/>
                  </a:solidFill>
                </a:rPr>
                <a:t>；</a:t>
              </a:r>
              <a:endParaRPr lang="en-US" altLang="zh-CN" sz="2400" b="1" dirty="0">
                <a:solidFill>
                  <a:schemeClr val="tx1"/>
                </a:solidFill>
              </a:endParaRPr>
            </a:p>
            <a:p>
              <a:pPr marL="0" indent="0">
                <a:buNone/>
              </a:pPr>
              <a:r>
                <a:rPr lang="en-US" altLang="zh-CN" sz="2400" b="1" dirty="0">
                  <a:solidFill>
                    <a:schemeClr val="tx1"/>
                  </a:solidFill>
                </a:rPr>
                <a:t>2)</a:t>
              </a:r>
              <a:r>
                <a:rPr lang="zh-CN" altLang="en-US" sz="2400" b="1" dirty="0">
                  <a:solidFill>
                    <a:schemeClr val="tx1"/>
                  </a:solidFill>
                </a:rPr>
                <a:t>、</a:t>
              </a:r>
              <a:r>
                <a:rPr lang="zh-CN" altLang="zh-CN" sz="2400" b="1" dirty="0">
                  <a:solidFill>
                    <a:schemeClr val="tx1"/>
                  </a:solidFill>
                </a:rPr>
                <a:t>利用基本公式</a:t>
              </a:r>
              <a:r>
                <a:rPr lang="en-US" altLang="zh-CN" sz="2400" b="1" dirty="0">
                  <a:solidFill>
                    <a:schemeClr val="tx1"/>
                  </a:solidFill>
                </a:rPr>
                <a:t>       </a:t>
              </a:r>
              <a:r>
                <a:rPr lang="zh-CN" altLang="zh-CN" sz="2400" b="1" dirty="0">
                  <a:solidFill>
                    <a:schemeClr val="tx1"/>
                  </a:solidFill>
                </a:rPr>
                <a:t>把或项中缺少的变量补齐</a:t>
              </a:r>
              <a:r>
                <a:rPr lang="zh-CN" altLang="en-US" sz="2400" b="1" dirty="0">
                  <a:solidFill>
                    <a:schemeClr val="tx1"/>
                  </a:solidFill>
                </a:rPr>
                <a:t>；</a:t>
              </a:r>
              <a:r>
                <a:rPr lang="en-US" altLang="zh-CN" sz="2400" b="1" dirty="0">
                  <a:latin typeface="仿宋" panose="02010609060101010101" pitchFamily="49" charset="-122"/>
                  <a:ea typeface="仿宋" panose="02010609060101010101" pitchFamily="49" charset="-122"/>
                </a:rPr>
                <a:t>  </a:t>
              </a:r>
              <a:endParaRPr lang="en-US" altLang="zh-CN" sz="2400" b="1" dirty="0">
                <a:solidFill>
                  <a:schemeClr val="tx1"/>
                </a:solidFill>
              </a:endParaRPr>
            </a:p>
            <a:p>
              <a:pPr marL="0" indent="0">
                <a:buNone/>
              </a:pPr>
              <a:r>
                <a:rPr lang="en-US" altLang="zh-CN" sz="2400" b="1" dirty="0">
                  <a:solidFill>
                    <a:schemeClr val="tx1"/>
                  </a:solidFill>
                </a:rPr>
                <a:t>3)</a:t>
              </a:r>
              <a:r>
                <a:rPr lang="zh-CN" altLang="en-US" sz="2400" b="1" dirty="0">
                  <a:solidFill>
                    <a:schemeClr val="tx1"/>
                  </a:solidFill>
                </a:rPr>
                <a:t>、</a:t>
              </a:r>
              <a:r>
                <a:rPr lang="zh-CN" altLang="zh-CN" sz="2400" b="1" dirty="0">
                  <a:solidFill>
                    <a:schemeClr val="tx1"/>
                  </a:solidFill>
                </a:rPr>
                <a:t>利用基本公式</a:t>
              </a:r>
              <a:r>
                <a:rPr lang="en-US" altLang="zh-CN" sz="2400" b="1" dirty="0">
                  <a:solidFill>
                    <a:schemeClr val="tx1"/>
                  </a:solidFill>
                </a:rPr>
                <a:t>                    </a:t>
              </a:r>
              <a:r>
                <a:rPr lang="zh-CN" altLang="zh-CN" sz="2400" b="1" dirty="0">
                  <a:solidFill>
                    <a:schemeClr val="tx1"/>
                  </a:solidFill>
                </a:rPr>
                <a:t>展开成最大项表达式。</a:t>
              </a:r>
              <a:endParaRPr lang="zh-CN" altLang="zh-CN" sz="2400" b="1" dirty="0">
                <a:solidFill>
                  <a:schemeClr val="tx1"/>
                </a:solidFill>
              </a:endParaRPr>
            </a:p>
            <a:p>
              <a:pPr marL="0" indent="0">
                <a:buNone/>
              </a:pPr>
              <a:endParaRPr lang="zh-CN" altLang="zh-CN" sz="2400" b="1" dirty="0">
                <a:solidFill>
                  <a:schemeClr val="tx1"/>
                </a:solidFill>
              </a:endParaRPr>
            </a:p>
            <a:p>
              <a:pPr marL="0" indent="0">
                <a:buNone/>
              </a:pPr>
              <a:endParaRPr lang="zh-CN" altLang="zh-CN" sz="2400" b="1" dirty="0">
                <a:latin typeface="仿宋" panose="02010609060101010101" pitchFamily="49" charset="-122"/>
                <a:ea typeface="仿宋" panose="02010609060101010101" pitchFamily="49" charset="-122"/>
              </a:endParaRPr>
            </a:p>
            <a:p>
              <a:pPr marL="0" indent="0">
                <a:buNone/>
              </a:pPr>
              <a:endParaRPr lang="zh-CN" altLang="en-US" sz="2400" b="1" dirty="0">
                <a:latin typeface="仿宋" panose="02010609060101010101" pitchFamily="49" charset="-122"/>
                <a:ea typeface="仿宋" panose="02010609060101010101" pitchFamily="49" charset="-122"/>
              </a:endParaRPr>
            </a:p>
          </p:txBody>
        </p:sp>
        <p:graphicFrame>
          <p:nvGraphicFramePr>
            <p:cNvPr id="51219" name="Object 19"/>
            <p:cNvGraphicFramePr>
              <a:graphicFrameLocks noChangeAspect="1"/>
            </p:cNvGraphicFramePr>
            <p:nvPr/>
          </p:nvGraphicFramePr>
          <p:xfrm>
            <a:off x="3854211" y="4826681"/>
            <a:ext cx="3028950" cy="381000"/>
          </p:xfrm>
          <a:graphic>
            <a:graphicData uri="http://schemas.openxmlformats.org/presentationml/2006/ole">
              <mc:AlternateContent xmlns:mc="http://schemas.openxmlformats.org/markup-compatibility/2006">
                <mc:Choice xmlns:v="urn:schemas-microsoft-com:vml" Requires="v">
                  <p:oleObj spid="_x0000_s2" name="Equation" r:id="rId2" imgW="39319200" imgH="4876800" progId="Equation.DSMT4">
                    <p:embed/>
                  </p:oleObj>
                </mc:Choice>
                <mc:Fallback>
                  <p:oleObj name="Equation" r:id="rId2" imgW="39319200" imgH="4876800" progId="Equation.DSMT4">
                    <p:embed/>
                    <p:pic>
                      <p:nvPicPr>
                        <p:cNvPr id="0" name="Object 19"/>
                        <p:cNvPicPr>
                          <a:picLocks noChangeAspect="1" noChangeArrowheads="1"/>
                        </p:cNvPicPr>
                        <p:nvPr/>
                      </p:nvPicPr>
                      <p:blipFill>
                        <a:blip r:embed="rId3"/>
                        <a:srcRect/>
                        <a:stretch>
                          <a:fillRect/>
                        </a:stretch>
                      </p:blipFill>
                      <p:spPr bwMode="auto">
                        <a:xfrm>
                          <a:off x="3854211" y="4826681"/>
                          <a:ext cx="3028950" cy="381000"/>
                        </a:xfrm>
                        <a:prstGeom prst="rect">
                          <a:avLst/>
                        </a:prstGeom>
                        <a:noFill/>
                        <a:ln>
                          <a:noFill/>
                        </a:ln>
                      </p:spPr>
                    </p:pic>
                  </p:oleObj>
                </mc:Fallback>
              </mc:AlternateContent>
            </a:graphicData>
          </a:graphic>
        </p:graphicFrame>
        <p:graphicFrame>
          <p:nvGraphicFramePr>
            <p:cNvPr id="51220" name="Object 20"/>
            <p:cNvGraphicFramePr>
              <a:graphicFrameLocks noChangeAspect="1"/>
            </p:cNvGraphicFramePr>
            <p:nvPr/>
          </p:nvGraphicFramePr>
          <p:xfrm>
            <a:off x="3887140" y="4340002"/>
            <a:ext cx="963612" cy="381000"/>
          </p:xfrm>
          <a:graphic>
            <a:graphicData uri="http://schemas.openxmlformats.org/presentationml/2006/ole">
              <mc:AlternateContent xmlns:mc="http://schemas.openxmlformats.org/markup-compatibility/2006">
                <mc:Choice xmlns:v="urn:schemas-microsoft-com:vml" Requires="v">
                  <p:oleObj spid="_x0000_s4" name="Equation" r:id="rId4" imgW="13106400" imgH="5181600" progId="Equation.DSMT4">
                    <p:embed/>
                  </p:oleObj>
                </mc:Choice>
                <mc:Fallback>
                  <p:oleObj name="Equation" r:id="rId4" imgW="13106400" imgH="5181600" progId="Equation.DSMT4">
                    <p:embed/>
                    <p:pic>
                      <p:nvPicPr>
                        <p:cNvPr id="0" name="Object 20"/>
                        <p:cNvPicPr>
                          <a:picLocks noChangeAspect="1" noChangeArrowheads="1"/>
                        </p:cNvPicPr>
                        <p:nvPr/>
                      </p:nvPicPr>
                      <p:blipFill>
                        <a:blip r:embed="rId5"/>
                        <a:srcRect/>
                        <a:stretch>
                          <a:fillRect/>
                        </a:stretch>
                      </p:blipFill>
                      <p:spPr bwMode="auto">
                        <a:xfrm>
                          <a:off x="3887140" y="4340002"/>
                          <a:ext cx="963612" cy="381000"/>
                        </a:xfrm>
                        <a:prstGeom prst="rect">
                          <a:avLst/>
                        </a:prstGeom>
                        <a:noFill/>
                        <a:ln>
                          <a:noFill/>
                        </a:ln>
                        <a:effectLst/>
                      </p:spPr>
                    </p:pic>
                  </p:oleObj>
                </mc:Fallback>
              </mc:AlternateContent>
            </a:graphicData>
          </a:graphic>
        </p:graphicFrame>
      </p:grpSp>
      <p:sp>
        <p:nvSpPr>
          <p:cNvPr id="16" name="PA-圆角矩形 1"/>
          <p:cNvSpPr/>
          <p:nvPr>
            <p:custDataLst>
              <p:tags r:id="rId6"/>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逻辑函数的标准形式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0"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1"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4"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5"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6"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6" name="Text Box 3"/>
          <p:cNvSpPr txBox="1">
            <a:spLocks noChangeArrowheads="1"/>
          </p:cNvSpPr>
          <p:nvPr/>
        </p:nvSpPr>
        <p:spPr bwMode="auto">
          <a:xfrm>
            <a:off x="990601" y="1600102"/>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3. </a:t>
            </a:r>
            <a:r>
              <a:rPr lang="zh-CN" altLang="zh-CN" dirty="0">
                <a:latin typeface="+mn-lt"/>
              </a:rPr>
              <a:t>标准或与式</a:t>
            </a:r>
            <a:r>
              <a:rPr lang="en-US" altLang="zh-CN" dirty="0">
                <a:latin typeface="+mn-lt"/>
              </a:rPr>
              <a:t>—</a:t>
            </a:r>
            <a:r>
              <a:rPr lang="zh-CN" altLang="zh-CN" dirty="0">
                <a:latin typeface="+mn-lt"/>
              </a:rPr>
              <a:t>最大项表达式</a:t>
            </a:r>
            <a:endParaRPr lang="zh-CN" altLang="en-US" dirty="0">
              <a:latin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08822" y="2120314"/>
            <a:ext cx="9010669" cy="646232"/>
          </a:xfrm>
          <a:prstGeom prst="rect">
            <a:avLst/>
          </a:prstGeom>
        </p:spPr>
      </p:pic>
      <p:sp>
        <p:nvSpPr>
          <p:cNvPr id="13"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逻辑函数的标准形式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mc:AlternateContent xmlns:mc="http://schemas.openxmlformats.org/markup-compatibility/2006">
        <mc:Choice xmlns:a14="http://schemas.microsoft.com/office/drawing/2010/main" Requires="a14">
          <p:sp>
            <p:nvSpPr>
              <p:cNvPr id="8" name="文本框 7"/>
              <p:cNvSpPr txBox="1"/>
              <p:nvPr/>
            </p:nvSpPr>
            <p:spPr>
              <a:xfrm>
                <a:off x="2229108" y="2968928"/>
                <a:ext cx="9010669" cy="46243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𝐹</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r>
                            <a:rPr lang="zh-CN" altLang="en-US" sz="2400" i="0">
                              <a:latin typeface="Cambria Math" panose="02040503050406030204" pitchFamily="18" charset="0"/>
                            </a:rPr>
                            <m:t>,</m:t>
                          </m:r>
                          <m:r>
                            <a:rPr lang="zh-CN" altLang="en-US" sz="2400" i="1">
                              <a:latin typeface="Cambria Math" panose="02040503050406030204" pitchFamily="18" charset="0"/>
                            </a:rPr>
                            <m:t>𝐶</m:t>
                          </m:r>
                        </m:e>
                      </m:d>
                      <m:r>
                        <a:rPr lang="zh-CN" altLang="en-US" sz="2400" i="0">
                          <a:latin typeface="Cambria Math" panose="02040503050406030204" pitchFamily="18" charset="0"/>
                        </a:rPr>
                        <m:t>=</m:t>
                      </m:r>
                      <m:r>
                        <a:rPr lang="zh-CN" altLang="en-US" sz="2400" i="1">
                          <a:latin typeface="Cambria Math" panose="02040503050406030204" pitchFamily="18" charset="0"/>
                        </a:rPr>
                        <m:t>𝐴𝐵</m:t>
                      </m:r>
                      <m:r>
                        <a:rPr lang="zh-CN" altLang="en-US" sz="2400" i="0">
                          <a:latin typeface="Cambria Math" panose="02040503050406030204" pitchFamily="18" charset="0"/>
                        </a:rPr>
                        <m:t>+</m:t>
                      </m:r>
                      <m:r>
                        <a:rPr lang="zh-CN" altLang="en-US" sz="2400" i="1">
                          <a:latin typeface="Cambria Math" panose="02040503050406030204" pitchFamily="18" charset="0"/>
                        </a:rPr>
                        <m:t>𝐴𝐶</m:t>
                      </m:r>
                      <m:r>
                        <a:rPr lang="zh-CN" altLang="en-US" sz="2400" i="0">
                          <a:latin typeface="Cambria Math" panose="02040503050406030204" pitchFamily="18" charset="0"/>
                        </a:rPr>
                        <m:t>=</m:t>
                      </m:r>
                      <m:r>
                        <a:rPr lang="zh-CN" altLang="en-US" sz="2400" i="1">
                          <a:latin typeface="Cambria Math" panose="02040503050406030204" pitchFamily="18" charset="0"/>
                        </a:rPr>
                        <m:t>𝐴</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r>
                            <a:rPr lang="zh-CN" altLang="en-US" sz="2400" i="0">
                              <a:latin typeface="Cambria Math" panose="02040503050406030204" pitchFamily="18" charset="0"/>
                            </a:rPr>
                            <m:t>+</m:t>
                          </m:r>
                          <m:r>
                            <a:rPr lang="zh-CN" altLang="en-US" sz="2400" i="1">
                              <a:latin typeface="Cambria Math" panose="02040503050406030204" pitchFamily="18" charset="0"/>
                            </a:rPr>
                            <m:t>𝐶</m:t>
                          </m:r>
                        </m:e>
                      </m:d>
                      <m:r>
                        <a:rPr lang="zh-CN" altLang="en-US" sz="2400" i="0">
                          <a:latin typeface="Cambria Math" panose="02040503050406030204" pitchFamily="18" charset="0"/>
                        </a:rPr>
                        <m:t>=</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𝐵</m:t>
                              </m:r>
                            </m:e>
                          </m:acc>
                          <m:r>
                            <a:rPr lang="zh-CN" altLang="en-US" sz="2400" i="0">
                              <a:latin typeface="Cambria Math" panose="02040503050406030204" pitchFamily="18" charset="0"/>
                            </a:rPr>
                            <m:t>+</m:t>
                          </m:r>
                          <m:r>
                            <a:rPr lang="zh-CN" altLang="en-US" sz="2400" i="1">
                              <a:latin typeface="Cambria Math" panose="02040503050406030204" pitchFamily="18" charset="0"/>
                            </a:rPr>
                            <m:t>𝐶</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𝐶</m:t>
                              </m:r>
                            </m:e>
                          </m:acc>
                        </m:e>
                      </m:d>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𝐴</m:t>
                              </m:r>
                            </m:e>
                          </m:acc>
                          <m:r>
                            <a:rPr lang="zh-CN" altLang="en-US" sz="2400" i="0">
                              <a:latin typeface="Cambria Math" panose="02040503050406030204" pitchFamily="18" charset="0"/>
                            </a:rPr>
                            <m:t>+</m:t>
                          </m:r>
                          <m:r>
                            <a:rPr lang="zh-CN" altLang="en-US" sz="2400" i="1">
                              <a:latin typeface="Cambria Math" panose="02040503050406030204" pitchFamily="18" charset="0"/>
                            </a:rPr>
                            <m:t>𝐵</m:t>
                          </m:r>
                          <m:r>
                            <a:rPr lang="zh-CN" altLang="en-US" sz="2400" i="0">
                              <a:latin typeface="Cambria Math" panose="02040503050406030204" pitchFamily="18" charset="0"/>
                            </a:rPr>
                            <m:t>+</m:t>
                          </m:r>
                          <m:r>
                            <a:rPr lang="zh-CN" altLang="en-US" sz="2400" i="1">
                              <a:latin typeface="Cambria Math" panose="02040503050406030204" pitchFamily="18" charset="0"/>
                            </a:rPr>
                            <m:t>𝐶</m:t>
                          </m:r>
                        </m:e>
                      </m:d>
                    </m:oMath>
                  </m:oMathPara>
                </a14:m>
                <a:endParaRPr lang="zh-CN" alt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2229108" y="2968928"/>
                <a:ext cx="9010669" cy="462434"/>
              </a:xfrm>
              <a:prstGeom prst="rect">
                <a:avLst/>
              </a:prstGeom>
              <a:blipFill rotWithShape="1">
                <a:blip r:embed="rId3"/>
                <a:stretch>
                  <a:fillRect l="-3" t="-66" r="3" b="99"/>
                </a:stretch>
              </a:blipFill>
            </p:spPr>
            <p:txBody>
              <a:bodyPr/>
              <a:lstStyle/>
              <a:p>
                <a:r>
                  <a:rPr lang="zh-CN" altLang="en-US">
                    <a:noFill/>
                  </a:rPr>
                  <a:t> </a:t>
                </a:r>
              </a:p>
            </p:txBody>
          </p:sp>
        </mc:Fallback>
      </mc:AlternateContent>
      <p:sp>
        <p:nvSpPr>
          <p:cNvPr id="9" name="文本框 8"/>
          <p:cNvSpPr txBox="1"/>
          <p:nvPr/>
        </p:nvSpPr>
        <p:spPr>
          <a:xfrm>
            <a:off x="1524001" y="2950843"/>
            <a:ext cx="1027522" cy="461665"/>
          </a:xfrm>
          <a:prstGeom prst="rect">
            <a:avLst/>
          </a:prstGeom>
          <a:noFill/>
        </p:spPr>
        <p:txBody>
          <a:bodyPr wrap="square" rtlCol="0">
            <a:spAutoFit/>
          </a:bodyPr>
          <a:lstStyle/>
          <a:p>
            <a:r>
              <a:rPr lang="zh-CN" altLang="en-US" sz="2400" dirty="0"/>
              <a:t>解：</a:t>
            </a:r>
            <a:endParaRPr lang="zh-CN" altLang="en-US" sz="2400" dirty="0"/>
          </a:p>
        </p:txBody>
      </p:sp>
      <mc:AlternateContent xmlns:mc="http://schemas.openxmlformats.org/markup-compatibility/2006">
        <mc:Choice xmlns:a14="http://schemas.microsoft.com/office/drawing/2010/main" Requires="a14">
          <p:sp>
            <p:nvSpPr>
              <p:cNvPr id="11" name="文本框 10"/>
              <p:cNvSpPr txBox="1"/>
              <p:nvPr/>
            </p:nvSpPr>
            <p:spPr>
              <a:xfrm>
                <a:off x="3394319" y="3565544"/>
                <a:ext cx="7845458" cy="46243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𝐵</m:t>
                              </m:r>
                            </m:e>
                          </m:acc>
                          <m:r>
                            <a:rPr lang="zh-CN" altLang="en-US" sz="2400" i="0">
                              <a:latin typeface="Cambria Math" panose="02040503050406030204" pitchFamily="18" charset="0"/>
                            </a:rPr>
                            <m:t>+</m:t>
                          </m:r>
                          <m:r>
                            <a:rPr lang="zh-CN" altLang="en-US" sz="2400" i="1">
                              <a:latin typeface="Cambria Math" panose="02040503050406030204" pitchFamily="18" charset="0"/>
                            </a:rPr>
                            <m:t>𝐶</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𝐶</m:t>
                              </m:r>
                            </m:e>
                          </m:acc>
                        </m:e>
                      </m:d>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r>
                            <a:rPr lang="zh-CN" altLang="en-US" sz="2400" i="0">
                              <a:latin typeface="Cambria Math" panose="02040503050406030204" pitchFamily="18" charset="0"/>
                            </a:rPr>
                            <m:t>+</m:t>
                          </m:r>
                          <m:r>
                            <a:rPr lang="zh-CN" altLang="en-US" sz="2400" i="1">
                              <a:latin typeface="Cambria Math" panose="02040503050406030204" pitchFamily="18" charset="0"/>
                            </a:rPr>
                            <m:t>𝐶</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𝐶</m:t>
                              </m:r>
                            </m:e>
                          </m:acc>
                        </m:e>
                      </m:d>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r>
                            <a:rPr lang="zh-CN" altLang="en-US" sz="2400" i="0">
                              <a:latin typeface="Cambria Math" panose="02040503050406030204" pitchFamily="18" charset="0"/>
                            </a:rPr>
                            <m:t>+</m:t>
                          </m:r>
                          <m:r>
                            <a:rPr lang="zh-CN" altLang="en-US" sz="2400" i="1">
                              <a:latin typeface="Cambria Math" panose="02040503050406030204" pitchFamily="18" charset="0"/>
                            </a:rPr>
                            <m:t>𝐶</m:t>
                          </m:r>
                        </m:e>
                      </m:d>
                      <m:d>
                        <m:dPr>
                          <m:ctrlPr>
                            <a:rPr lang="zh-CN" altLang="en-US" sz="2400" i="1">
                              <a:solidFill>
                                <a:srgbClr val="836967"/>
                              </a:solidFill>
                              <a:latin typeface="Cambria Math" panose="02040503050406030204" pitchFamily="18" charset="0"/>
                            </a:rPr>
                          </m:ctrlPr>
                        </m:dPr>
                        <m:e>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𝐴</m:t>
                              </m:r>
                            </m:e>
                          </m:acc>
                          <m:r>
                            <a:rPr lang="zh-CN" altLang="en-US" sz="2400" i="0">
                              <a:latin typeface="Cambria Math" panose="02040503050406030204" pitchFamily="18" charset="0"/>
                            </a:rPr>
                            <m:t>+</m:t>
                          </m:r>
                          <m:r>
                            <a:rPr lang="zh-CN" altLang="en-US" sz="2400" i="1">
                              <a:latin typeface="Cambria Math" panose="02040503050406030204" pitchFamily="18" charset="0"/>
                            </a:rPr>
                            <m:t>𝐵</m:t>
                          </m:r>
                          <m:r>
                            <a:rPr lang="zh-CN" altLang="en-US" sz="2400" i="0">
                              <a:latin typeface="Cambria Math" panose="02040503050406030204" pitchFamily="18" charset="0"/>
                            </a:rPr>
                            <m:t>+</m:t>
                          </m:r>
                          <m:r>
                            <a:rPr lang="zh-CN" altLang="en-US" sz="2400" i="1">
                              <a:latin typeface="Cambria Math" panose="02040503050406030204" pitchFamily="18" charset="0"/>
                            </a:rPr>
                            <m:t>𝐶</m:t>
                          </m:r>
                        </m:e>
                      </m:d>
                    </m:oMath>
                  </m:oMathPara>
                </a14:m>
                <a:endParaRPr lang="zh-CN" altLang="en-US" sz="2400" dirty="0"/>
              </a:p>
            </p:txBody>
          </p:sp>
        </mc:Choice>
        <mc:Fallback>
          <p:sp>
            <p:nvSpPr>
              <p:cNvPr id="11" name="文本框 10"/>
              <p:cNvSpPr txBox="1">
                <a:spLocks noRot="1" noChangeAspect="1" noMove="1" noResize="1" noEditPoints="1" noAdjustHandles="1" noChangeArrowheads="1" noChangeShapeType="1" noTextEdit="1"/>
              </p:cNvSpPr>
              <p:nvPr/>
            </p:nvSpPr>
            <p:spPr>
              <a:xfrm>
                <a:off x="3394319" y="3565544"/>
                <a:ext cx="7845458" cy="462434"/>
              </a:xfrm>
              <a:prstGeom prst="rect">
                <a:avLst/>
              </a:prstGeom>
              <a:blipFill rotWithShape="1">
                <a:blip r:embed="rId4"/>
                <a:stretch>
                  <a:fillRect l="-3" t="-4" r="4"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620679" y="4162160"/>
                <a:ext cx="8571321" cy="46243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𝐵</m:t>
                              </m:r>
                            </m:e>
                          </m:acc>
                          <m:r>
                            <a:rPr lang="zh-CN" altLang="en-US" sz="2400" i="0">
                              <a:latin typeface="Cambria Math" panose="02040503050406030204" pitchFamily="18" charset="0"/>
                            </a:rPr>
                            <m:t>+</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𝐶</m:t>
                              </m:r>
                            </m:e>
                          </m:acc>
                        </m:e>
                      </m:d>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𝐵</m:t>
                              </m:r>
                            </m:e>
                          </m:acc>
                          <m:r>
                            <a:rPr lang="zh-CN" altLang="en-US" sz="2400" i="0">
                              <a:latin typeface="Cambria Math" panose="02040503050406030204" pitchFamily="18" charset="0"/>
                            </a:rPr>
                            <m:t>+</m:t>
                          </m:r>
                          <m:r>
                            <a:rPr lang="zh-CN" altLang="en-US" sz="2400" i="1">
                              <a:latin typeface="Cambria Math" panose="02040503050406030204" pitchFamily="18" charset="0"/>
                            </a:rPr>
                            <m:t>𝐶</m:t>
                          </m:r>
                        </m:e>
                      </m:d>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r>
                            <a:rPr lang="zh-CN" altLang="en-US" sz="2400" i="0">
                              <a:latin typeface="Cambria Math" panose="02040503050406030204" pitchFamily="18" charset="0"/>
                            </a:rPr>
                            <m:t>+</m:t>
                          </m:r>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𝐶</m:t>
                              </m:r>
                            </m:e>
                          </m:acc>
                        </m:e>
                      </m:d>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r>
                            <a:rPr lang="zh-CN" altLang="en-US" sz="2400" i="0">
                              <a:latin typeface="Cambria Math" panose="02040503050406030204" pitchFamily="18" charset="0"/>
                            </a:rPr>
                            <m:t>+</m:t>
                          </m:r>
                          <m:r>
                            <a:rPr lang="zh-CN" altLang="en-US" sz="2400" i="1">
                              <a:latin typeface="Cambria Math" panose="02040503050406030204" pitchFamily="18" charset="0"/>
                            </a:rPr>
                            <m:t>𝐶</m:t>
                          </m:r>
                        </m:e>
                      </m:d>
                      <m:d>
                        <m:dPr>
                          <m:ctrlPr>
                            <a:rPr lang="zh-CN" altLang="en-US" sz="2400" i="1">
                              <a:solidFill>
                                <a:srgbClr val="836967"/>
                              </a:solidFill>
                              <a:latin typeface="Cambria Math" panose="02040503050406030204" pitchFamily="18" charset="0"/>
                            </a:rPr>
                          </m:ctrlPr>
                        </m:dPr>
                        <m:e>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𝐴</m:t>
                              </m:r>
                            </m:e>
                          </m:acc>
                          <m:r>
                            <a:rPr lang="zh-CN" altLang="en-US" sz="2400" i="0">
                              <a:latin typeface="Cambria Math" panose="02040503050406030204" pitchFamily="18" charset="0"/>
                            </a:rPr>
                            <m:t>+</m:t>
                          </m:r>
                          <m:r>
                            <a:rPr lang="zh-CN" altLang="en-US" sz="2400" i="1">
                              <a:latin typeface="Cambria Math" panose="02040503050406030204" pitchFamily="18" charset="0"/>
                            </a:rPr>
                            <m:t>𝐵</m:t>
                          </m:r>
                          <m:r>
                            <a:rPr lang="zh-CN" altLang="en-US" sz="2400" i="0">
                              <a:latin typeface="Cambria Math" panose="02040503050406030204" pitchFamily="18" charset="0"/>
                            </a:rPr>
                            <m:t>+</m:t>
                          </m:r>
                          <m:r>
                            <a:rPr lang="zh-CN" altLang="en-US" sz="2400" i="1">
                              <a:latin typeface="Cambria Math" panose="02040503050406030204" pitchFamily="18" charset="0"/>
                            </a:rPr>
                            <m:t>𝐶</m:t>
                          </m:r>
                        </m:e>
                      </m:d>
                    </m:oMath>
                  </m:oMathPara>
                </a14:m>
                <a:endParaRPr lang="zh-CN" altLang="en-US" sz="2400" dirty="0"/>
              </a:p>
            </p:txBody>
          </p:sp>
        </mc:Choice>
        <mc:Fallback>
          <p:sp>
            <p:nvSpPr>
              <p:cNvPr id="15" name="文本框 14"/>
              <p:cNvSpPr txBox="1">
                <a:spLocks noRot="1" noChangeAspect="1" noMove="1" noResize="1" noEditPoints="1" noAdjustHandles="1" noChangeArrowheads="1" noChangeShapeType="1" noTextEdit="1"/>
              </p:cNvSpPr>
              <p:nvPr/>
            </p:nvSpPr>
            <p:spPr>
              <a:xfrm>
                <a:off x="3620679" y="4162160"/>
                <a:ext cx="8571321" cy="462434"/>
              </a:xfrm>
              <a:prstGeom prst="rect">
                <a:avLst/>
              </a:prstGeom>
              <a:blipFill rotWithShape="1">
                <a:blip r:embed="rId5"/>
                <a:stretch>
                  <a:fillRect l="-6" t="-80" b="1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2229108" y="4758776"/>
                <a:ext cx="6292390"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i="0">
                              <a:latin typeface="Cambria Math" panose="02040503050406030204" pitchFamily="18" charset="0"/>
                            </a:rPr>
                            <m:t>3</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i="0">
                              <a:latin typeface="Cambria Math" panose="02040503050406030204" pitchFamily="18" charset="0"/>
                            </a:rPr>
                            <m:t>0</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i="0">
                              <a:latin typeface="Cambria Math" panose="02040503050406030204" pitchFamily="18" charset="0"/>
                            </a:rPr>
                            <m:t>4</m:t>
                          </m:r>
                        </m:sub>
                      </m:sSub>
                    </m:oMath>
                  </m:oMathPara>
                </a14:m>
                <a:endParaRPr lang="zh-CN" altLang="en-US" sz="2400" dirty="0"/>
              </a:p>
            </p:txBody>
          </p:sp>
        </mc:Choice>
        <mc:Fallback>
          <p:sp>
            <p:nvSpPr>
              <p:cNvPr id="17" name="文本框 16"/>
              <p:cNvSpPr txBox="1">
                <a:spLocks noRot="1" noChangeAspect="1" noMove="1" noResize="1" noEditPoints="1" noAdjustHandles="1" noChangeArrowheads="1" noChangeShapeType="1" noTextEdit="1"/>
              </p:cNvSpPr>
              <p:nvPr/>
            </p:nvSpPr>
            <p:spPr>
              <a:xfrm>
                <a:off x="2229108" y="4758776"/>
                <a:ext cx="6292390" cy="461665"/>
              </a:xfrm>
              <a:prstGeom prst="rect">
                <a:avLst/>
              </a:prstGeom>
              <a:blipFill rotWithShape="1">
                <a:blip r:embed="rId6"/>
                <a:stretch>
                  <a:fillRect l="-4" t="-19" r="7"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1937211" y="5354625"/>
                <a:ext cx="6292390" cy="98668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nary>
                        <m:naryPr>
                          <m:chr m:val="∏"/>
                          <m:subHide m:val="on"/>
                          <m:supHide m:val="on"/>
                          <m:ctrlPr>
                            <a:rPr lang="zh-CN" altLang="en-US" sz="2400" i="1">
                              <a:latin typeface="Cambria Math" panose="02040503050406030204" pitchFamily="18" charset="0"/>
                            </a:rPr>
                          </m:ctrlPr>
                        </m:naryPr>
                        <m:sub/>
                        <m:sup/>
                        <m:e>
                          <m:r>
                            <a:rPr lang="zh-CN" altLang="en-US" sz="2400" i="1">
                              <a:latin typeface="Cambria Math" panose="02040503050406030204" pitchFamily="18" charset="0"/>
                            </a:rPr>
                            <m:t>𝑀</m:t>
                          </m:r>
                          <m:d>
                            <m:dPr>
                              <m:sepChr m:val=","/>
                              <m:ctrlPr>
                                <a:rPr lang="zh-CN" altLang="en-US" sz="2400" i="1">
                                  <a:latin typeface="Cambria Math" panose="02040503050406030204" pitchFamily="18" charset="0"/>
                                </a:rPr>
                              </m:ctrlPr>
                            </m:dPr>
                            <m:e>
                              <m:r>
                                <a:rPr lang="zh-CN" altLang="en-US" sz="2400" i="0">
                                  <a:latin typeface="Cambria Math" panose="02040503050406030204" pitchFamily="18" charset="0"/>
                                </a:rPr>
                                <m:t>0</m:t>
                              </m:r>
                              <m:r>
                                <a:rPr lang="zh-CN" altLang="en-US" sz="2400" i="0">
                                  <a:latin typeface="Cambria Math" panose="02040503050406030204" pitchFamily="18" charset="0"/>
                                </a:rPr>
                                <m:t>,</m:t>
                              </m:r>
                              <m:r>
                                <a:rPr lang="zh-CN" altLang="en-US" sz="2400" i="0">
                                  <a:latin typeface="Cambria Math" panose="02040503050406030204" pitchFamily="18" charset="0"/>
                                </a:rPr>
                                <m:t>1</m:t>
                              </m:r>
                            </m:e>
                            <m:e>
                              <m:r>
                                <a:rPr lang="zh-CN" altLang="en-US" sz="2400" i="0">
                                  <a:latin typeface="Cambria Math" panose="02040503050406030204" pitchFamily="18" charset="0"/>
                                </a:rPr>
                                <m:t>2</m:t>
                              </m:r>
                              <m:r>
                                <a:rPr lang="zh-CN" altLang="en-US" sz="2400" i="0">
                                  <a:latin typeface="Cambria Math" panose="02040503050406030204" pitchFamily="18" charset="0"/>
                                </a:rPr>
                                <m:t>,</m:t>
                              </m:r>
                              <m:r>
                                <a:rPr lang="zh-CN" altLang="en-US" sz="2400" i="0">
                                  <a:latin typeface="Cambria Math" panose="02040503050406030204" pitchFamily="18" charset="0"/>
                                </a:rPr>
                                <m:t>3</m:t>
                              </m:r>
                            </m:e>
                            <m:e>
                              <m:r>
                                <a:rPr lang="zh-CN" altLang="en-US" sz="2400" i="0">
                                  <a:latin typeface="Cambria Math" panose="02040503050406030204" pitchFamily="18" charset="0"/>
                                </a:rPr>
                                <m:t>4</m:t>
                              </m:r>
                            </m:e>
                          </m:d>
                        </m:e>
                      </m:nary>
                    </m:oMath>
                  </m:oMathPara>
                </a14:m>
                <a:endParaRPr lang="zh-CN" altLang="en-US" sz="2400" dirty="0"/>
              </a:p>
            </p:txBody>
          </p:sp>
        </mc:Choice>
        <mc:Fallback>
          <p:sp>
            <p:nvSpPr>
              <p:cNvPr id="19" name="文本框 18"/>
              <p:cNvSpPr txBox="1">
                <a:spLocks noRot="1" noChangeAspect="1" noMove="1" noResize="1" noEditPoints="1" noAdjustHandles="1" noChangeArrowheads="1" noChangeShapeType="1" noTextEdit="1"/>
              </p:cNvSpPr>
              <p:nvPr/>
            </p:nvSpPr>
            <p:spPr>
              <a:xfrm>
                <a:off x="1937211" y="5354625"/>
                <a:ext cx="6292390" cy="986680"/>
              </a:xfrm>
              <a:prstGeom prst="rect">
                <a:avLst/>
              </a:prstGeom>
              <a:blipFill rotWithShape="1">
                <a:blip r:embed="rId7"/>
                <a:stretch>
                  <a:fillRect l="-7" t="-31" b="2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5" grpId="0"/>
      <p:bldP spid="17"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1206" name="TextBox 12"/>
          <p:cNvSpPr txBox="1">
            <a:spLocks noChangeArrowheads="1"/>
          </p:cNvSpPr>
          <p:nvPr/>
        </p:nvSpPr>
        <p:spPr bwMode="auto">
          <a:xfrm>
            <a:off x="1616366" y="2166684"/>
            <a:ext cx="8305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n-ea"/>
                <a:ea typeface="+mn-ea"/>
              </a:rPr>
              <a:t>【例】</a:t>
            </a:r>
            <a:r>
              <a:rPr lang="zh-CN" altLang="zh-CN" sz="2400" b="1" dirty="0">
                <a:solidFill>
                  <a:schemeClr val="tx1"/>
                </a:solidFill>
                <a:latin typeface="+mn-ea"/>
                <a:ea typeface="+mn-ea"/>
              </a:rPr>
              <a:t>已知</a:t>
            </a:r>
            <a:r>
              <a:rPr lang="en-US" altLang="zh-CN" sz="2400" b="1" dirty="0">
                <a:solidFill>
                  <a:schemeClr val="tx1"/>
                </a:solidFill>
                <a:latin typeface="+mn-ea"/>
                <a:ea typeface="+mn-ea"/>
              </a:rPr>
              <a:t>F</a:t>
            </a:r>
            <a:r>
              <a:rPr lang="zh-CN" altLang="zh-CN" sz="2400" b="1" dirty="0">
                <a:solidFill>
                  <a:schemeClr val="tx1"/>
                </a:solidFill>
                <a:latin typeface="+mn-ea"/>
                <a:ea typeface="+mn-ea"/>
              </a:rPr>
              <a:t>的真值表如表所示，试写出</a:t>
            </a:r>
            <a:r>
              <a:rPr lang="en-US" altLang="zh-CN" sz="2400" b="1" dirty="0">
                <a:solidFill>
                  <a:schemeClr val="tx1"/>
                </a:solidFill>
                <a:latin typeface="+mn-ea"/>
                <a:ea typeface="+mn-ea"/>
              </a:rPr>
              <a:t>F</a:t>
            </a:r>
            <a:r>
              <a:rPr lang="zh-CN" altLang="zh-CN" sz="2400" b="1" dirty="0">
                <a:solidFill>
                  <a:schemeClr val="tx1"/>
                </a:solidFill>
                <a:latin typeface="+mn-ea"/>
                <a:ea typeface="+mn-ea"/>
              </a:rPr>
              <a:t>的最大项表达式。</a:t>
            </a:r>
            <a:endParaRPr lang="zh-CN" altLang="en-US" sz="2400" b="1" dirty="0">
              <a:solidFill>
                <a:schemeClr val="tx1"/>
              </a:solidFill>
              <a:latin typeface="+mn-ea"/>
              <a:ea typeface="+mn-ea"/>
            </a:endParaRPr>
          </a:p>
        </p:txBody>
      </p:sp>
      <p:sp>
        <p:nvSpPr>
          <p:cNvPr id="57349"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0"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1"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4"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5"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57356"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pSp>
        <p:nvGrpSpPr>
          <p:cNvPr id="11" name="组合 10"/>
          <p:cNvGrpSpPr/>
          <p:nvPr/>
        </p:nvGrpSpPr>
        <p:grpSpPr>
          <a:xfrm>
            <a:off x="4762677" y="3162790"/>
            <a:ext cx="6997551" cy="461665"/>
            <a:chOff x="4762677" y="2938129"/>
            <a:chExt cx="6997551" cy="461665"/>
          </a:xfrm>
        </p:grpSpPr>
        <p:sp>
          <p:nvSpPr>
            <p:cNvPr id="24" name="TextBox 12"/>
            <p:cNvSpPr txBox="1">
              <a:spLocks noChangeArrowheads="1"/>
            </p:cNvSpPr>
            <p:nvPr/>
          </p:nvSpPr>
          <p:spPr bwMode="auto">
            <a:xfrm>
              <a:off x="4762677" y="2938129"/>
              <a:ext cx="6997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zh-CN" altLang="en-US" sz="2400" b="1" dirty="0">
                  <a:solidFill>
                    <a:schemeClr val="tx1"/>
                  </a:solidFill>
                  <a:latin typeface="+mn-ea"/>
                  <a:ea typeface="+mn-ea"/>
                  <a:cs typeface="Times New Roman" panose="02020603050405020304" pitchFamily="18" charset="0"/>
                </a:rPr>
                <a:t>解：</a:t>
              </a:r>
              <a:r>
                <a:rPr lang="en-US" altLang="zh-CN" sz="2400" b="1" dirty="0">
                  <a:solidFill>
                    <a:schemeClr val="tx1"/>
                  </a:solidFill>
                  <a:latin typeface="+mn-ea"/>
                  <a:ea typeface="+mn-ea"/>
                  <a:cs typeface="Times New Roman" panose="02020603050405020304" pitchFamily="18" charset="0"/>
                </a:rPr>
                <a:t>1.</a:t>
              </a:r>
              <a:r>
                <a:rPr lang="zh-CN" altLang="en-US" sz="2400" b="1" dirty="0">
                  <a:solidFill>
                    <a:schemeClr val="tx1"/>
                  </a:solidFill>
                  <a:latin typeface="+mn-ea"/>
                  <a:ea typeface="+mn-ea"/>
                  <a:cs typeface="Times New Roman" panose="02020603050405020304" pitchFamily="18" charset="0"/>
                </a:rPr>
                <a:t>从真值表中写出</a:t>
              </a:r>
              <a:r>
                <a:rPr lang="en-US" altLang="zh-CN" sz="2400" b="1" i="1" dirty="0">
                  <a:solidFill>
                    <a:schemeClr val="tx1"/>
                  </a:solidFill>
                  <a:latin typeface="+mn-ea"/>
                  <a:ea typeface="+mn-ea"/>
                  <a:cs typeface="Times New Roman" panose="02020603050405020304" pitchFamily="18" charset="0"/>
                </a:rPr>
                <a:t>F </a:t>
              </a:r>
              <a:r>
                <a:rPr lang="zh-CN" altLang="en-US" sz="2400" b="1" dirty="0">
                  <a:solidFill>
                    <a:schemeClr val="tx1"/>
                  </a:solidFill>
                  <a:latin typeface="+mn-ea"/>
                  <a:ea typeface="+mn-ea"/>
                  <a:cs typeface="Times New Roman" panose="02020603050405020304" pitchFamily="18" charset="0"/>
                </a:rPr>
                <a:t>和  的最小项表达式为：</a:t>
              </a:r>
              <a:endParaRPr lang="zh-CN" altLang="en-US" sz="4800" b="1" dirty="0">
                <a:solidFill>
                  <a:schemeClr val="tx1"/>
                </a:solidFill>
                <a:latin typeface="+mn-ea"/>
                <a:ea typeface="+mn-ea"/>
              </a:endParaRPr>
            </a:p>
          </p:txBody>
        </p:sp>
        <p:graphicFrame>
          <p:nvGraphicFramePr>
            <p:cNvPr id="9" name="对象 8"/>
            <p:cNvGraphicFramePr>
              <a:graphicFrameLocks noChangeAspect="1"/>
            </p:cNvGraphicFramePr>
            <p:nvPr/>
          </p:nvGraphicFramePr>
          <p:xfrm>
            <a:off x="8502934" y="2950044"/>
            <a:ext cx="338652" cy="411221"/>
          </p:xfrm>
          <a:graphic>
            <a:graphicData uri="http://schemas.openxmlformats.org/presentationml/2006/ole">
              <mc:AlternateContent xmlns:mc="http://schemas.openxmlformats.org/markup-compatibility/2006">
                <mc:Choice xmlns:v="urn:schemas-microsoft-com:vml" Requires="v">
                  <p:oleObj spid="_x0000_s2" name="Equation" r:id="rId2" imgW="165100" imgH="203200" progId="Equation.DSMT4">
                    <p:embed/>
                  </p:oleObj>
                </mc:Choice>
                <mc:Fallback>
                  <p:oleObj name="Equation" r:id="rId2" imgW="165100" imgH="203200" progId="Equation.DSMT4">
                    <p:embed/>
                    <p:pic>
                      <p:nvPicPr>
                        <p:cNvPr id="0" name="对象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2934" y="2950044"/>
                          <a:ext cx="338652" cy="411221"/>
                        </a:xfrm>
                        <a:prstGeom prst="rect">
                          <a:avLst/>
                        </a:prstGeom>
                        <a:noFill/>
                      </p:spPr>
                    </p:pic>
                  </p:oleObj>
                </mc:Fallback>
              </mc:AlternateContent>
            </a:graphicData>
          </a:graphic>
        </p:graphicFrame>
      </p:grpSp>
      <p:grpSp>
        <p:nvGrpSpPr>
          <p:cNvPr id="35" name="组合 34"/>
          <p:cNvGrpSpPr/>
          <p:nvPr/>
        </p:nvGrpSpPr>
        <p:grpSpPr>
          <a:xfrm>
            <a:off x="4876832" y="4442024"/>
            <a:ext cx="6997551" cy="471876"/>
            <a:chOff x="4762677" y="2927918"/>
            <a:chExt cx="6997551" cy="471876"/>
          </a:xfrm>
        </p:grpSpPr>
        <p:sp>
          <p:nvSpPr>
            <p:cNvPr id="36" name="TextBox 12"/>
            <p:cNvSpPr txBox="1">
              <a:spLocks noChangeArrowheads="1"/>
            </p:cNvSpPr>
            <p:nvPr/>
          </p:nvSpPr>
          <p:spPr bwMode="auto">
            <a:xfrm>
              <a:off x="4762677" y="2938129"/>
              <a:ext cx="6997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en-US" altLang="zh-CN" sz="2400" b="1" dirty="0">
                  <a:solidFill>
                    <a:schemeClr val="tx1"/>
                  </a:solidFill>
                  <a:latin typeface="+mn-ea"/>
                  <a:ea typeface="+mn-ea"/>
                  <a:cs typeface="Times New Roman" panose="02020603050405020304" pitchFamily="18" charset="0"/>
                </a:rPr>
                <a:t>2.</a:t>
              </a:r>
              <a:r>
                <a:rPr lang="zh-CN" altLang="zh-CN" sz="2400" b="1" dirty="0">
                  <a:solidFill>
                    <a:schemeClr val="tx1"/>
                  </a:solidFill>
                  <a:latin typeface="+mn-ea"/>
                  <a:ea typeface="+mn-ea"/>
                  <a:cs typeface="Times New Roman" panose="02020603050405020304" pitchFamily="18" charset="0"/>
                </a:rPr>
                <a:t>将</a:t>
              </a:r>
              <a:r>
                <a:rPr lang="en-US" altLang="zh-CN" sz="2400" b="1" dirty="0">
                  <a:solidFill>
                    <a:schemeClr val="tx1"/>
                  </a:solidFill>
                  <a:latin typeface="+mn-ea"/>
                  <a:ea typeface="+mn-ea"/>
                  <a:cs typeface="Times New Roman" panose="02020603050405020304" pitchFamily="18" charset="0"/>
                </a:rPr>
                <a:t>  </a:t>
              </a:r>
              <a:r>
                <a:rPr lang="zh-CN" altLang="zh-CN" sz="2400" b="1" dirty="0">
                  <a:solidFill>
                    <a:schemeClr val="tx1"/>
                  </a:solidFill>
                  <a:latin typeface="+mn-ea"/>
                  <a:ea typeface="+mn-ea"/>
                  <a:cs typeface="Times New Roman" panose="02020603050405020304" pitchFamily="18" charset="0"/>
                </a:rPr>
                <a:t>求反可得到</a:t>
              </a:r>
              <a:r>
                <a:rPr lang="en-US" altLang="zh-CN" sz="2400" b="1" i="1" dirty="0">
                  <a:solidFill>
                    <a:schemeClr val="tx1"/>
                  </a:solidFill>
                  <a:latin typeface="+mn-ea"/>
                  <a:ea typeface="+mn-ea"/>
                  <a:cs typeface="Times New Roman" panose="02020603050405020304" pitchFamily="18" charset="0"/>
                </a:rPr>
                <a:t>F </a:t>
              </a:r>
              <a:r>
                <a:rPr lang="zh-CN" altLang="zh-CN" sz="2400" b="1" dirty="0">
                  <a:solidFill>
                    <a:schemeClr val="tx1"/>
                  </a:solidFill>
                  <a:latin typeface="+mn-ea"/>
                  <a:ea typeface="+mn-ea"/>
                  <a:cs typeface="Times New Roman" panose="02020603050405020304" pitchFamily="18" charset="0"/>
                </a:rPr>
                <a:t>的最大项表达式为：</a:t>
              </a:r>
              <a:endParaRPr lang="zh-CN" altLang="en-US" sz="2400" b="1" dirty="0">
                <a:solidFill>
                  <a:schemeClr val="tx1"/>
                </a:solidFill>
                <a:latin typeface="+mn-ea"/>
                <a:ea typeface="+mn-ea"/>
                <a:cs typeface="Times New Roman" panose="02020603050405020304" pitchFamily="18" charset="0"/>
              </a:endParaRPr>
            </a:p>
          </p:txBody>
        </p:sp>
        <p:graphicFrame>
          <p:nvGraphicFramePr>
            <p:cNvPr id="37" name="对象 36"/>
            <p:cNvGraphicFramePr>
              <a:graphicFrameLocks noChangeAspect="1"/>
            </p:cNvGraphicFramePr>
            <p:nvPr/>
          </p:nvGraphicFramePr>
          <p:xfrm>
            <a:off x="5485780" y="2927918"/>
            <a:ext cx="338652" cy="411221"/>
          </p:xfrm>
          <a:graphic>
            <a:graphicData uri="http://schemas.openxmlformats.org/presentationml/2006/ole">
              <mc:AlternateContent xmlns:mc="http://schemas.openxmlformats.org/markup-compatibility/2006">
                <mc:Choice xmlns:v="urn:schemas-microsoft-com:vml" Requires="v">
                  <p:oleObj spid="_x0000_s3" name="Equation" r:id="rId4" imgW="165100" imgH="203200" progId="Equation.DSMT4">
                    <p:embed/>
                  </p:oleObj>
                </mc:Choice>
                <mc:Fallback>
                  <p:oleObj name="Equation" r:id="rId4" imgW="165100" imgH="203200" progId="Equation.DSMT4">
                    <p:embed/>
                    <p:pic>
                      <p:nvPicPr>
                        <p:cNvPr id="0" name="对象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780" y="2927918"/>
                          <a:ext cx="338652" cy="411221"/>
                        </a:xfrm>
                        <a:prstGeom prst="rect">
                          <a:avLst/>
                        </a:prstGeom>
                        <a:noFill/>
                      </p:spPr>
                    </p:pic>
                  </p:oleObj>
                </mc:Fallback>
              </mc:AlternateContent>
            </a:graphicData>
          </a:graphic>
        </p:graphicFrame>
      </p:grpSp>
      <p:sp>
        <p:nvSpPr>
          <p:cNvPr id="14"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7937" y="2743102"/>
            <a:ext cx="2895851" cy="3651821"/>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6732" y="5060189"/>
            <a:ext cx="5243014" cy="944962"/>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5741" y="3716846"/>
            <a:ext cx="5364945" cy="445047"/>
          </a:xfrm>
          <a:prstGeom prst="rect">
            <a:avLst/>
          </a:prstGeom>
        </p:spPr>
      </p:pic>
      <p:sp>
        <p:nvSpPr>
          <p:cNvPr id="22" name="PA-圆角矩形 1"/>
          <p:cNvSpPr/>
          <p:nvPr>
            <p:custDataLst>
              <p:tags r:id="rId8"/>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逻辑函数的标准形式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7" name="Text Box 3"/>
          <p:cNvSpPr txBox="1">
            <a:spLocks noChangeArrowheads="1"/>
          </p:cNvSpPr>
          <p:nvPr/>
        </p:nvSpPr>
        <p:spPr bwMode="auto">
          <a:xfrm>
            <a:off x="990601" y="1600102"/>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3. </a:t>
            </a:r>
            <a:r>
              <a:rPr lang="zh-CN" altLang="zh-CN" dirty="0">
                <a:latin typeface="+mn-lt"/>
              </a:rPr>
              <a:t>标准或与式</a:t>
            </a:r>
            <a:r>
              <a:rPr lang="en-US" altLang="zh-CN" dirty="0">
                <a:latin typeface="+mn-lt"/>
              </a:rPr>
              <a:t>—</a:t>
            </a:r>
            <a:r>
              <a:rPr lang="zh-CN" altLang="zh-CN" dirty="0">
                <a:latin typeface="+mn-lt"/>
              </a:rPr>
              <a:t>最大项表达式</a:t>
            </a:r>
            <a:endParaRPr lang="zh-CN" altLang="en-US" dirty="0">
              <a:latin typeface="+mn-lt"/>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1206"/>
                                        </p:tgtEl>
                                        <p:attrNameLst>
                                          <p:attrName>style.visibility</p:attrName>
                                        </p:attrNameLst>
                                      </p:cBhvr>
                                      <p:to>
                                        <p:strVal val="visible"/>
                                      </p:to>
                                    </p:set>
                                    <p:anim calcmode="lin" valueType="num">
                                      <p:cBhvr additive="base">
                                        <p:cTn id="7" dur="500" fill="hold"/>
                                        <p:tgtEl>
                                          <p:spTgt spid="51206"/>
                                        </p:tgtEl>
                                        <p:attrNameLst>
                                          <p:attrName>ppt_x</p:attrName>
                                        </p:attrNameLst>
                                      </p:cBhvr>
                                      <p:tavLst>
                                        <p:tav tm="0">
                                          <p:val>
                                            <p:strVal val="#ppt_x"/>
                                          </p:val>
                                        </p:tav>
                                        <p:tav tm="100000">
                                          <p:val>
                                            <p:strVal val="#ppt_x"/>
                                          </p:val>
                                        </p:tav>
                                      </p:tavLst>
                                    </p:anim>
                                    <p:anim calcmode="lin" valueType="num">
                                      <p:cBhvr additive="base">
                                        <p:cTn id="8" dur="500" fill="hold"/>
                                        <p:tgtEl>
                                          <p:spTgt spid="512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500"/>
                            </p:stCondLst>
                            <p:childTnLst>
                              <p:par>
                                <p:cTn id="25" presetID="16" presetClass="entr" presetSubtype="21"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3" name="Group 19"/>
          <p:cNvGrpSpPr>
            <a:grpSpLocks noChangeAspect="1"/>
          </p:cNvGrpSpPr>
          <p:nvPr/>
        </p:nvGrpSpPr>
        <p:grpSpPr bwMode="auto">
          <a:xfrm>
            <a:off x="4448180" y="5257371"/>
            <a:ext cx="697230" cy="645797"/>
            <a:chOff x="-26" y="-25"/>
            <a:chExt cx="488" cy="452"/>
          </a:xfrm>
        </p:grpSpPr>
        <p:sp>
          <p:nvSpPr>
            <p:cNvPr id="60445" name="Text Box 20"/>
            <p:cNvSpPr txBox="1">
              <a:spLocks noChangeArrowheads="1"/>
            </p:cNvSpPr>
            <p:nvPr/>
          </p:nvSpPr>
          <p:spPr bwMode="auto">
            <a:xfrm>
              <a:off x="-26" y="-25"/>
              <a:ext cx="48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3600">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m</a:t>
              </a:r>
              <a:r>
                <a:rPr lang="en-US" altLang="zh-CN" baseline="-25000" dirty="0">
                  <a:latin typeface="+mj-lt"/>
                </a:rPr>
                <a:t>1</a:t>
              </a:r>
              <a:endParaRPr lang="en-US" altLang="zh-CN" baseline="-25000" dirty="0">
                <a:latin typeface="+mj-lt"/>
              </a:endParaRPr>
            </a:p>
          </p:txBody>
        </p:sp>
        <p:sp>
          <p:nvSpPr>
            <p:cNvPr id="60446" name="Line 21"/>
            <p:cNvSpPr>
              <a:spLocks noChangeShapeType="1"/>
            </p:cNvSpPr>
            <p:nvPr/>
          </p:nvSpPr>
          <p:spPr bwMode="auto">
            <a:xfrm>
              <a:off x="73" y="105"/>
              <a:ext cx="1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mj-lt"/>
              </a:endParaRPr>
            </a:p>
          </p:txBody>
        </p:sp>
      </p:grpSp>
      <p:sp>
        <p:nvSpPr>
          <p:cNvPr id="54277" name="Text Box 12"/>
          <p:cNvSpPr txBox="1">
            <a:spLocks noChangeArrowheads="1"/>
          </p:cNvSpPr>
          <p:nvPr/>
        </p:nvSpPr>
        <p:spPr bwMode="auto">
          <a:xfrm>
            <a:off x="2438400" y="2932413"/>
            <a:ext cx="325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en-US" altLang="zh-CN" sz="2400" b="1" dirty="0">
                <a:solidFill>
                  <a:schemeClr val="tx1"/>
                </a:solidFill>
                <a:latin typeface="+mj-lt"/>
                <a:ea typeface="黑体" panose="02010609060101010101" pitchFamily="49" charset="-122"/>
                <a:sym typeface="Symbol" panose="05050102010706020507" pitchFamily="18" charset="2"/>
              </a:rPr>
              <a:t></a:t>
            </a:r>
            <a:endParaRPr lang="en-US" altLang="zh-CN" sz="2000" b="1" dirty="0">
              <a:solidFill>
                <a:schemeClr val="tx1"/>
              </a:solidFill>
              <a:latin typeface="+mj-lt"/>
              <a:ea typeface="黑体" panose="02010609060101010101" pitchFamily="49" charset="-122"/>
            </a:endParaRPr>
          </a:p>
        </p:txBody>
      </p:sp>
      <p:sp>
        <p:nvSpPr>
          <p:cNvPr id="54278" name="Text Box 13"/>
          <p:cNvSpPr txBox="1">
            <a:spLocks noChangeArrowheads="1"/>
          </p:cNvSpPr>
          <p:nvPr/>
        </p:nvSpPr>
        <p:spPr bwMode="auto">
          <a:xfrm>
            <a:off x="2763838" y="2988396"/>
            <a:ext cx="6934200" cy="936347"/>
          </a:xfrm>
          <a:prstGeom prst="rect">
            <a:avLst/>
          </a:prstGeom>
          <a:noFill/>
          <a:ln>
            <a:noFill/>
          </a:ln>
        </p:spPr>
        <p:txBody>
          <a:bodyPr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just">
              <a:lnSpc>
                <a:spcPct val="120000"/>
              </a:lnSpc>
              <a:spcBef>
                <a:spcPct val="0"/>
              </a:spcBef>
              <a:buFontTx/>
              <a:buNone/>
            </a:pPr>
            <a:r>
              <a:rPr lang="zh-CN" altLang="en-US" sz="2400" b="1" dirty="0">
                <a:solidFill>
                  <a:schemeClr val="tx1"/>
                </a:solidFill>
                <a:latin typeface="+mj-lt"/>
              </a:rPr>
              <a:t>若干个最小项之和表示的表达式</a:t>
            </a:r>
            <a:r>
              <a:rPr lang="en-US" altLang="zh-CN" sz="2400" b="1" i="1" dirty="0">
                <a:solidFill>
                  <a:schemeClr val="tx1"/>
                </a:solidFill>
                <a:latin typeface="+mj-lt"/>
              </a:rPr>
              <a:t>F</a:t>
            </a:r>
            <a:r>
              <a:rPr lang="zh-CN" altLang="en-US" sz="2400" b="1" dirty="0">
                <a:solidFill>
                  <a:schemeClr val="tx1"/>
                </a:solidFill>
                <a:latin typeface="+mj-lt"/>
              </a:rPr>
              <a:t>，其反函数</a:t>
            </a:r>
            <a:r>
              <a:rPr lang="en-US" altLang="zh-CN" sz="2400" b="1" i="1" dirty="0">
                <a:solidFill>
                  <a:schemeClr val="tx1"/>
                </a:solidFill>
                <a:latin typeface="+mj-lt"/>
              </a:rPr>
              <a:t>F</a:t>
            </a:r>
            <a:r>
              <a:rPr lang="zh-CN" altLang="en-US" sz="2400" b="1" dirty="0">
                <a:solidFill>
                  <a:schemeClr val="tx1"/>
                </a:solidFill>
                <a:latin typeface="+mj-lt"/>
              </a:rPr>
              <a:t>可用等同个与这些最小项相对应的最大项之积表示。</a:t>
            </a:r>
            <a:endParaRPr lang="zh-CN" altLang="en-US" sz="2400" b="1" dirty="0">
              <a:solidFill>
                <a:schemeClr val="tx1"/>
              </a:solidFill>
              <a:latin typeface="+mj-lt"/>
            </a:endParaRPr>
          </a:p>
        </p:txBody>
      </p:sp>
      <p:graphicFrame>
        <p:nvGraphicFramePr>
          <p:cNvPr id="54282" name="Object 10"/>
          <p:cNvGraphicFramePr>
            <a:graphicFrameLocks noChangeAspect="1"/>
          </p:cNvGraphicFramePr>
          <p:nvPr/>
        </p:nvGraphicFramePr>
        <p:xfrm>
          <a:off x="3657603" y="3955109"/>
          <a:ext cx="4046225" cy="655797"/>
        </p:xfrm>
        <a:graphic>
          <a:graphicData uri="http://schemas.openxmlformats.org/presentationml/2006/ole">
            <mc:AlternateContent xmlns:mc="http://schemas.openxmlformats.org/markup-compatibility/2006">
              <mc:Choice xmlns:v="urn:schemas-microsoft-com:vml" Requires="v">
                <p:oleObj spid="_x0000_s2" name="" r:id="rId2" imgW="1410970" imgH="228600" progId="Equation.3">
                  <p:embed/>
                </p:oleObj>
              </mc:Choice>
              <mc:Fallback>
                <p:oleObj name="" r:id="rId2" imgW="1410970" imgH="228600" progId="Equation.3">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3" y="3955109"/>
                        <a:ext cx="4046225" cy="655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3" name="Object 11"/>
          <p:cNvGraphicFramePr>
            <a:graphicFrameLocks noChangeAspect="1"/>
          </p:cNvGraphicFramePr>
          <p:nvPr/>
        </p:nvGraphicFramePr>
        <p:xfrm>
          <a:off x="3657603" y="4561567"/>
          <a:ext cx="4114805" cy="735807"/>
        </p:xfrm>
        <a:graphic>
          <a:graphicData uri="http://schemas.openxmlformats.org/presentationml/2006/ole">
            <mc:AlternateContent xmlns:mc="http://schemas.openxmlformats.org/markup-compatibility/2006">
              <mc:Choice xmlns:v="urn:schemas-microsoft-com:vml" Requires="v">
                <p:oleObj spid="_x0000_s4" name="" r:id="rId4" imgW="1409700" imgH="254000" progId="Equation.3">
                  <p:embed/>
                </p:oleObj>
              </mc:Choice>
              <mc:Fallback>
                <p:oleObj name="" r:id="rId4" imgW="1409700" imgH="2540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3" y="4561567"/>
                        <a:ext cx="4114805" cy="735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2"/>
          <p:cNvGrpSpPr>
            <a:grpSpLocks noChangeAspect="1"/>
          </p:cNvGrpSpPr>
          <p:nvPr/>
        </p:nvGrpSpPr>
        <p:grpSpPr bwMode="auto">
          <a:xfrm>
            <a:off x="5292730" y="5257371"/>
            <a:ext cx="697230" cy="645797"/>
            <a:chOff x="-26" y="-25"/>
            <a:chExt cx="488" cy="452"/>
          </a:xfrm>
        </p:grpSpPr>
        <p:sp>
          <p:nvSpPr>
            <p:cNvPr id="60443" name="Text Box 23"/>
            <p:cNvSpPr txBox="1">
              <a:spLocks noChangeArrowheads="1"/>
            </p:cNvSpPr>
            <p:nvPr/>
          </p:nvSpPr>
          <p:spPr bwMode="auto">
            <a:xfrm>
              <a:off x="-26" y="-25"/>
              <a:ext cx="48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ctr">
                <a:spcBef>
                  <a:spcPct val="0"/>
                </a:spcBef>
                <a:buFontTx/>
                <a:buNone/>
                <a:defRPr sz="3600">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m</a:t>
              </a:r>
              <a:r>
                <a:rPr lang="en-US" altLang="zh-CN" baseline="-25000" dirty="0">
                  <a:latin typeface="+mj-lt"/>
                </a:rPr>
                <a:t>3</a:t>
              </a:r>
              <a:endParaRPr lang="en-US" altLang="zh-CN" baseline="-25000" dirty="0">
                <a:latin typeface="+mj-lt"/>
              </a:endParaRPr>
            </a:p>
          </p:txBody>
        </p:sp>
        <p:sp>
          <p:nvSpPr>
            <p:cNvPr id="60444" name="Line 24"/>
            <p:cNvSpPr>
              <a:spLocks noChangeShapeType="1"/>
            </p:cNvSpPr>
            <p:nvPr/>
          </p:nvSpPr>
          <p:spPr bwMode="auto">
            <a:xfrm>
              <a:off x="73" y="105"/>
              <a:ext cx="144" cy="0"/>
            </a:xfrm>
            <a:prstGeom prst="lin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pPr algn="ctr">
                <a:spcBef>
                  <a:spcPct val="0"/>
                </a:spcBef>
              </a:pPr>
              <a:endParaRPr lang="zh-CN" altLang="en-US" sz="3600">
                <a:latin typeface="+mj-lt"/>
                <a:ea typeface="宋体" panose="02010600030101010101" pitchFamily="2" charset="-122"/>
              </a:endParaRPr>
            </a:p>
          </p:txBody>
        </p:sp>
      </p:grpSp>
      <p:grpSp>
        <p:nvGrpSpPr>
          <p:cNvPr id="6" name="Group 25"/>
          <p:cNvGrpSpPr>
            <a:grpSpLocks noChangeAspect="1"/>
          </p:cNvGrpSpPr>
          <p:nvPr/>
        </p:nvGrpSpPr>
        <p:grpSpPr bwMode="auto">
          <a:xfrm>
            <a:off x="6400803" y="5337855"/>
            <a:ext cx="622936" cy="577216"/>
            <a:chOff x="0" y="0"/>
            <a:chExt cx="436" cy="404"/>
          </a:xfrm>
        </p:grpSpPr>
        <p:sp>
          <p:nvSpPr>
            <p:cNvPr id="60441" name="Text Box 26"/>
            <p:cNvSpPr txBox="1">
              <a:spLocks noChangeArrowheads="1"/>
            </p:cNvSpPr>
            <p:nvPr/>
          </p:nvSpPr>
          <p:spPr bwMode="auto">
            <a:xfrm>
              <a:off x="0" y="0"/>
              <a:ext cx="4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en-US" altLang="zh-CN" sz="3600" dirty="0">
                  <a:solidFill>
                    <a:schemeClr val="tx1"/>
                  </a:solidFill>
                  <a:latin typeface="+mj-lt"/>
                </a:rPr>
                <a:t>m</a:t>
              </a:r>
              <a:r>
                <a:rPr lang="en-US" altLang="zh-CN" sz="3600" baseline="-25000" dirty="0">
                  <a:solidFill>
                    <a:schemeClr val="tx1"/>
                  </a:solidFill>
                  <a:latin typeface="+mj-lt"/>
                </a:rPr>
                <a:t>5</a:t>
              </a:r>
              <a:endParaRPr lang="en-US" altLang="zh-CN" sz="2400" b="1" dirty="0">
                <a:solidFill>
                  <a:schemeClr val="tx1"/>
                </a:solidFill>
                <a:latin typeface="+mj-lt"/>
              </a:endParaRPr>
            </a:p>
          </p:txBody>
        </p:sp>
        <p:sp>
          <p:nvSpPr>
            <p:cNvPr id="60442" name="Line 27"/>
            <p:cNvSpPr>
              <a:spLocks noChangeShapeType="1"/>
            </p:cNvSpPr>
            <p:nvPr/>
          </p:nvSpPr>
          <p:spPr bwMode="auto">
            <a:xfrm>
              <a:off x="73" y="105"/>
              <a:ext cx="1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mj-lt"/>
              </a:endParaRPr>
            </a:p>
          </p:txBody>
        </p:sp>
      </p:grpSp>
      <p:grpSp>
        <p:nvGrpSpPr>
          <p:cNvPr id="7" name="Group 28"/>
          <p:cNvGrpSpPr>
            <a:grpSpLocks noChangeAspect="1"/>
          </p:cNvGrpSpPr>
          <p:nvPr/>
        </p:nvGrpSpPr>
        <p:grpSpPr bwMode="auto">
          <a:xfrm>
            <a:off x="7391403" y="5293405"/>
            <a:ext cx="622936" cy="577216"/>
            <a:chOff x="0" y="0"/>
            <a:chExt cx="436" cy="404"/>
          </a:xfrm>
        </p:grpSpPr>
        <p:sp>
          <p:nvSpPr>
            <p:cNvPr id="60439" name="Text Box 29"/>
            <p:cNvSpPr txBox="1">
              <a:spLocks noChangeArrowheads="1"/>
            </p:cNvSpPr>
            <p:nvPr/>
          </p:nvSpPr>
          <p:spPr bwMode="auto">
            <a:xfrm>
              <a:off x="0" y="0"/>
              <a:ext cx="4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en-US" altLang="zh-CN" sz="3600" dirty="0">
                  <a:solidFill>
                    <a:schemeClr val="tx1"/>
                  </a:solidFill>
                  <a:latin typeface="+mj-lt"/>
                </a:rPr>
                <a:t>m</a:t>
              </a:r>
              <a:r>
                <a:rPr lang="en-US" altLang="zh-CN" sz="3600" baseline="-25000" dirty="0">
                  <a:solidFill>
                    <a:schemeClr val="tx1"/>
                  </a:solidFill>
                  <a:latin typeface="+mj-lt"/>
                </a:rPr>
                <a:t>7</a:t>
              </a:r>
              <a:endParaRPr lang="en-US" altLang="zh-CN" sz="2400" b="1" dirty="0">
                <a:solidFill>
                  <a:schemeClr val="tx1"/>
                </a:solidFill>
                <a:latin typeface="+mj-lt"/>
              </a:endParaRPr>
            </a:p>
          </p:txBody>
        </p:sp>
        <p:sp>
          <p:nvSpPr>
            <p:cNvPr id="60440" name="Line 30"/>
            <p:cNvSpPr>
              <a:spLocks noChangeShapeType="1"/>
            </p:cNvSpPr>
            <p:nvPr/>
          </p:nvSpPr>
          <p:spPr bwMode="auto">
            <a:xfrm>
              <a:off x="73" y="105"/>
              <a:ext cx="1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mj-lt"/>
              </a:endParaRPr>
            </a:p>
          </p:txBody>
        </p:sp>
      </p:grpSp>
      <p:sp>
        <p:nvSpPr>
          <p:cNvPr id="54296" name="Text Box 31"/>
          <p:cNvSpPr txBox="1">
            <a:spLocks noChangeAspect="1" noChangeArrowheads="1"/>
          </p:cNvSpPr>
          <p:nvPr/>
        </p:nvSpPr>
        <p:spPr bwMode="auto">
          <a:xfrm>
            <a:off x="3978281" y="5293405"/>
            <a:ext cx="397195" cy="57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en-US" altLang="zh-CN" sz="3600" dirty="0">
                <a:solidFill>
                  <a:schemeClr val="tx1"/>
                </a:solidFill>
                <a:latin typeface="+mj-lt"/>
              </a:rPr>
              <a:t>=</a:t>
            </a:r>
            <a:endParaRPr lang="en-US" altLang="zh-CN" sz="2400" b="1" dirty="0">
              <a:solidFill>
                <a:schemeClr val="tx1"/>
              </a:solidFill>
              <a:latin typeface="+mj-lt"/>
            </a:endParaRPr>
          </a:p>
        </p:txBody>
      </p:sp>
      <p:sp>
        <p:nvSpPr>
          <p:cNvPr id="54297" name="Text Box 32"/>
          <p:cNvSpPr txBox="1">
            <a:spLocks noChangeAspect="1" noChangeArrowheads="1"/>
          </p:cNvSpPr>
          <p:nvPr/>
        </p:nvSpPr>
        <p:spPr bwMode="auto">
          <a:xfrm>
            <a:off x="5029201" y="5402945"/>
            <a:ext cx="271465" cy="3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en-US" altLang="zh-CN" sz="2000" b="1" dirty="0">
                <a:solidFill>
                  <a:schemeClr val="tx1"/>
                </a:solidFill>
                <a:latin typeface="+mj-lt"/>
                <a:sym typeface="Symbol" panose="05050102010706020507" pitchFamily="18" charset="2"/>
              </a:rPr>
              <a:t></a:t>
            </a:r>
            <a:endParaRPr lang="en-US" altLang="zh-CN" sz="3600" b="1" dirty="0">
              <a:solidFill>
                <a:schemeClr val="tx1"/>
              </a:solidFill>
              <a:latin typeface="+mj-lt"/>
            </a:endParaRPr>
          </a:p>
        </p:txBody>
      </p:sp>
      <p:sp>
        <p:nvSpPr>
          <p:cNvPr id="54298" name="Text Box 33"/>
          <p:cNvSpPr txBox="1">
            <a:spLocks noChangeAspect="1" noChangeArrowheads="1"/>
          </p:cNvSpPr>
          <p:nvPr/>
        </p:nvSpPr>
        <p:spPr bwMode="auto">
          <a:xfrm>
            <a:off x="6015039" y="5460095"/>
            <a:ext cx="271465" cy="3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en-US" altLang="zh-CN" sz="2000" b="1" dirty="0">
                <a:solidFill>
                  <a:schemeClr val="tx1"/>
                </a:solidFill>
                <a:latin typeface="+mj-lt"/>
                <a:sym typeface="Symbol" panose="05050102010706020507" pitchFamily="18" charset="2"/>
              </a:rPr>
              <a:t></a:t>
            </a:r>
            <a:endParaRPr lang="en-US" altLang="zh-CN" sz="2000" b="1" dirty="0">
              <a:solidFill>
                <a:schemeClr val="tx1"/>
              </a:solidFill>
              <a:latin typeface="+mj-lt"/>
              <a:sym typeface="Symbol" panose="05050102010706020507" pitchFamily="18" charset="2"/>
            </a:endParaRPr>
          </a:p>
        </p:txBody>
      </p:sp>
      <p:sp>
        <p:nvSpPr>
          <p:cNvPr id="54299" name="Text Box 34"/>
          <p:cNvSpPr txBox="1">
            <a:spLocks noChangeAspect="1" noChangeArrowheads="1"/>
          </p:cNvSpPr>
          <p:nvPr/>
        </p:nvSpPr>
        <p:spPr bwMode="auto">
          <a:xfrm>
            <a:off x="7018339" y="5491845"/>
            <a:ext cx="271465" cy="3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en-US" altLang="zh-CN" sz="2000" b="1" dirty="0">
                <a:solidFill>
                  <a:schemeClr val="tx1"/>
                </a:solidFill>
                <a:latin typeface="+mj-lt"/>
                <a:sym typeface="Symbol" panose="05050102010706020507" pitchFamily="18" charset="2"/>
              </a:rPr>
              <a:t></a:t>
            </a:r>
            <a:endParaRPr lang="en-US" altLang="zh-CN" sz="2000" b="1" dirty="0">
              <a:solidFill>
                <a:schemeClr val="tx1"/>
              </a:solidFill>
              <a:latin typeface="+mj-lt"/>
              <a:sym typeface="Symbol" panose="05050102010706020507" pitchFamily="18" charset="2"/>
            </a:endParaRPr>
          </a:p>
        </p:txBody>
      </p:sp>
      <p:graphicFrame>
        <p:nvGraphicFramePr>
          <p:cNvPr id="54300" name="Object 28"/>
          <p:cNvGraphicFramePr>
            <a:graphicFrameLocks noChangeAspect="1"/>
          </p:cNvGraphicFramePr>
          <p:nvPr/>
        </p:nvGraphicFramePr>
        <p:xfrm>
          <a:off x="4511678" y="5860141"/>
          <a:ext cx="3140396" cy="565786"/>
        </p:xfrm>
        <a:graphic>
          <a:graphicData uri="http://schemas.openxmlformats.org/presentationml/2006/ole">
            <mc:AlternateContent xmlns:mc="http://schemas.openxmlformats.org/markup-compatibility/2006">
              <mc:Choice xmlns:v="urn:schemas-microsoft-com:vml" Requires="v">
                <p:oleObj spid="_x0000_s8" name="" r:id="rId6" imgW="1118870" imgH="228600" progId="Equation.3">
                  <p:embed/>
                </p:oleObj>
              </mc:Choice>
              <mc:Fallback>
                <p:oleObj name="" r:id="rId6" imgW="1118870" imgH="228600" progId="Equation.3">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678" y="5860141"/>
                        <a:ext cx="3140396" cy="56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01" name="Text Box 36"/>
          <p:cNvSpPr txBox="1">
            <a:spLocks noChangeAspect="1" noChangeArrowheads="1"/>
          </p:cNvSpPr>
          <p:nvPr/>
        </p:nvSpPr>
        <p:spPr bwMode="auto">
          <a:xfrm>
            <a:off x="3978281" y="5783942"/>
            <a:ext cx="397195" cy="57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gn="ctr">
              <a:spcBef>
                <a:spcPct val="0"/>
              </a:spcBef>
              <a:buFontTx/>
              <a:buNone/>
            </a:pPr>
            <a:r>
              <a:rPr lang="en-US" altLang="zh-CN" sz="3600" dirty="0">
                <a:solidFill>
                  <a:schemeClr val="tx1"/>
                </a:solidFill>
                <a:latin typeface="+mj-lt"/>
              </a:rPr>
              <a:t>=</a:t>
            </a:r>
            <a:endParaRPr lang="en-US" altLang="zh-CN" sz="2400" b="1" dirty="0">
              <a:solidFill>
                <a:schemeClr val="tx1"/>
              </a:solidFill>
              <a:latin typeface="+mj-lt"/>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2783" y="2264717"/>
            <a:ext cx="8455885" cy="664522"/>
          </a:xfrm>
          <a:prstGeom prst="rect">
            <a:avLst/>
          </a:prstGeom>
          <a:solidFill>
            <a:schemeClr val="accent6">
              <a:lumMod val="40000"/>
              <a:lumOff val="60000"/>
            </a:schemeClr>
          </a:solidFill>
        </p:spPr>
      </p:pic>
      <p:sp>
        <p:nvSpPr>
          <p:cNvPr id="31" name="PA-圆角矩形 1"/>
          <p:cNvSpPr/>
          <p:nvPr>
            <p:custDataLst>
              <p:tags r:id="rId9"/>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32" name="Rectangle 2"/>
          <p:cNvSpPr txBox="1">
            <a:spLocks noChangeArrowheads="1"/>
          </p:cNvSpPr>
          <p:nvPr/>
        </p:nvSpPr>
        <p:spPr>
          <a:xfrm>
            <a:off x="0" y="632873"/>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逻辑函数的标准形式 </a:t>
            </a:r>
            <a:endParaRPr kumimoji="1" lang="zh-CN" altLang="en-US" sz="2800" b="1" dirty="0">
              <a:solidFill>
                <a:srgbClr val="005286"/>
              </a:solidFill>
              <a:ea typeface="微软雅黑" panose="020B0503020204020204" pitchFamily="34" charset="-122"/>
              <a:cs typeface="+mn-cs"/>
            </a:endParaRPr>
          </a:p>
        </p:txBody>
      </p:sp>
      <p:sp>
        <p:nvSpPr>
          <p:cNvPr id="35" name="Text Box 3"/>
          <p:cNvSpPr txBox="1">
            <a:spLocks noChangeArrowheads="1"/>
          </p:cNvSpPr>
          <p:nvPr/>
        </p:nvSpPr>
        <p:spPr bwMode="auto">
          <a:xfrm>
            <a:off x="990000" y="1602000"/>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3. </a:t>
            </a:r>
            <a:r>
              <a:rPr lang="zh-CN" altLang="zh-CN" dirty="0">
                <a:latin typeface="+mj-lt"/>
              </a:rPr>
              <a:t>标准或与式</a:t>
            </a:r>
            <a:r>
              <a:rPr lang="en-US" altLang="zh-CN" dirty="0">
                <a:latin typeface="+mj-lt"/>
              </a:rPr>
              <a:t>—</a:t>
            </a:r>
            <a:r>
              <a:rPr lang="zh-CN" altLang="zh-CN" dirty="0">
                <a:latin typeface="+mj-lt"/>
              </a:rPr>
              <a:t>最大项表达式</a:t>
            </a:r>
            <a:endParaRPr lang="zh-CN" altLang="en-US" dirty="0">
              <a:latin typeface="+mj-lt"/>
            </a:endParaRPr>
          </a:p>
        </p:txBody>
      </p:sp>
      <p:sp>
        <p:nvSpPr>
          <p:cNvPr id="10" name="灯片编号占位符 9"/>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wipe(left)">
                                      <p:cBhvr>
                                        <p:cTn id="7" dur="500"/>
                                        <p:tgtEl>
                                          <p:spTgt spid="5427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278"/>
                                        </p:tgtEl>
                                        <p:attrNameLst>
                                          <p:attrName>style.visibility</p:attrName>
                                        </p:attrNameLst>
                                      </p:cBhvr>
                                      <p:to>
                                        <p:strVal val="visible"/>
                                      </p:to>
                                    </p:set>
                                    <p:animEffect transition="in" filter="wipe(left)">
                                      <p:cBhvr>
                                        <p:cTn id="11" dur="500"/>
                                        <p:tgtEl>
                                          <p:spTgt spid="5427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4282"/>
                                        </p:tgtEl>
                                        <p:attrNameLst>
                                          <p:attrName>style.visibility</p:attrName>
                                        </p:attrNameLst>
                                      </p:cBhvr>
                                      <p:to>
                                        <p:strVal val="visible"/>
                                      </p:to>
                                    </p:set>
                                    <p:anim calcmode="lin" valueType="num">
                                      <p:cBhvr additive="base">
                                        <p:cTn id="16" dur="500" fill="hold"/>
                                        <p:tgtEl>
                                          <p:spTgt spid="54282"/>
                                        </p:tgtEl>
                                        <p:attrNameLst>
                                          <p:attrName>ppt_x</p:attrName>
                                        </p:attrNameLst>
                                      </p:cBhvr>
                                      <p:tavLst>
                                        <p:tav tm="0">
                                          <p:val>
                                            <p:strVal val="#ppt_x"/>
                                          </p:val>
                                        </p:tav>
                                        <p:tav tm="100000">
                                          <p:val>
                                            <p:strVal val="#ppt_x"/>
                                          </p:val>
                                        </p:tav>
                                      </p:tavLst>
                                    </p:anim>
                                    <p:anim calcmode="lin" valueType="num">
                                      <p:cBhvr additive="base">
                                        <p:cTn id="17" dur="500" fill="hold"/>
                                        <p:tgtEl>
                                          <p:spTgt spid="5428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4283"/>
                                        </p:tgtEl>
                                        <p:attrNameLst>
                                          <p:attrName>style.visibility</p:attrName>
                                        </p:attrNameLst>
                                      </p:cBhvr>
                                      <p:to>
                                        <p:strVal val="visible"/>
                                      </p:to>
                                    </p:set>
                                    <p:anim calcmode="lin" valueType="num">
                                      <p:cBhvr additive="base">
                                        <p:cTn id="22" dur="500" fill="hold"/>
                                        <p:tgtEl>
                                          <p:spTgt spid="54283"/>
                                        </p:tgtEl>
                                        <p:attrNameLst>
                                          <p:attrName>ppt_x</p:attrName>
                                        </p:attrNameLst>
                                      </p:cBhvr>
                                      <p:tavLst>
                                        <p:tav tm="0">
                                          <p:val>
                                            <p:strVal val="0-#ppt_w/2"/>
                                          </p:val>
                                        </p:tav>
                                        <p:tav tm="100000">
                                          <p:val>
                                            <p:strVal val="#ppt_x"/>
                                          </p:val>
                                        </p:tav>
                                      </p:tavLst>
                                    </p:anim>
                                    <p:anim calcmode="lin" valueType="num">
                                      <p:cBhvr additive="base">
                                        <p:cTn id="23" dur="500" fill="hold"/>
                                        <p:tgtEl>
                                          <p:spTgt spid="54283"/>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54296"/>
                                        </p:tgtEl>
                                        <p:attrNameLst>
                                          <p:attrName>style.visibility</p:attrName>
                                        </p:attrNameLst>
                                      </p:cBhvr>
                                      <p:to>
                                        <p:strVal val="visible"/>
                                      </p:to>
                                    </p:set>
                                    <p:animEffect transition="in" filter="fade">
                                      <p:cBhvr>
                                        <p:cTn id="27" dur="1000"/>
                                        <p:tgtEl>
                                          <p:spTgt spid="54296"/>
                                        </p:tgtEl>
                                      </p:cBhvr>
                                    </p:animEffect>
                                    <p:anim calcmode="lin" valueType="num">
                                      <p:cBhvr>
                                        <p:cTn id="28" dur="1000" fill="hold"/>
                                        <p:tgtEl>
                                          <p:spTgt spid="54296"/>
                                        </p:tgtEl>
                                        <p:attrNameLst>
                                          <p:attrName>ppt_x</p:attrName>
                                        </p:attrNameLst>
                                      </p:cBhvr>
                                      <p:tavLst>
                                        <p:tav tm="0">
                                          <p:val>
                                            <p:strVal val="#ppt_x"/>
                                          </p:val>
                                        </p:tav>
                                        <p:tav tm="100000">
                                          <p:val>
                                            <p:strVal val="#ppt_x"/>
                                          </p:val>
                                        </p:tav>
                                      </p:tavLst>
                                    </p:anim>
                                    <p:anim calcmode="lin" valueType="num">
                                      <p:cBhvr>
                                        <p:cTn id="29" dur="1000" fill="hold"/>
                                        <p:tgtEl>
                                          <p:spTgt spid="5429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54297"/>
                                        </p:tgtEl>
                                        <p:attrNameLst>
                                          <p:attrName>style.visibility</p:attrName>
                                        </p:attrNameLst>
                                      </p:cBhvr>
                                      <p:to>
                                        <p:strVal val="visible"/>
                                      </p:to>
                                    </p:set>
                                    <p:animEffect transition="in" filter="fade">
                                      <p:cBhvr>
                                        <p:cTn id="38" dur="1000"/>
                                        <p:tgtEl>
                                          <p:spTgt spid="54297"/>
                                        </p:tgtEl>
                                      </p:cBhvr>
                                    </p:animEffect>
                                    <p:anim calcmode="lin" valueType="num">
                                      <p:cBhvr>
                                        <p:cTn id="39" dur="1000" fill="hold"/>
                                        <p:tgtEl>
                                          <p:spTgt spid="54297"/>
                                        </p:tgtEl>
                                        <p:attrNameLst>
                                          <p:attrName>ppt_x</p:attrName>
                                        </p:attrNameLst>
                                      </p:cBhvr>
                                      <p:tavLst>
                                        <p:tav tm="0">
                                          <p:val>
                                            <p:strVal val="#ppt_x"/>
                                          </p:val>
                                        </p:tav>
                                        <p:tav tm="100000">
                                          <p:val>
                                            <p:strVal val="#ppt_x"/>
                                          </p:val>
                                        </p:tav>
                                      </p:tavLst>
                                    </p:anim>
                                    <p:anim calcmode="lin" valueType="num">
                                      <p:cBhvr>
                                        <p:cTn id="40" dur="1000" fill="hold"/>
                                        <p:tgtEl>
                                          <p:spTgt spid="54297"/>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42" presetClass="entr" presetSubtype="0" fill="hold" grpId="0" nodeType="afterEffect">
                                  <p:stCondLst>
                                    <p:cond delay="0"/>
                                  </p:stCondLst>
                                  <p:childTnLst>
                                    <p:set>
                                      <p:cBhvr>
                                        <p:cTn id="43" dur="1" fill="hold">
                                          <p:stCondLst>
                                            <p:cond delay="0"/>
                                          </p:stCondLst>
                                        </p:cTn>
                                        <p:tgtEl>
                                          <p:spTgt spid="54298"/>
                                        </p:tgtEl>
                                        <p:attrNameLst>
                                          <p:attrName>style.visibility</p:attrName>
                                        </p:attrNameLst>
                                      </p:cBhvr>
                                      <p:to>
                                        <p:strVal val="visible"/>
                                      </p:to>
                                    </p:set>
                                    <p:animEffect transition="in" filter="fade">
                                      <p:cBhvr>
                                        <p:cTn id="44" dur="1000"/>
                                        <p:tgtEl>
                                          <p:spTgt spid="54298"/>
                                        </p:tgtEl>
                                      </p:cBhvr>
                                    </p:animEffect>
                                    <p:anim calcmode="lin" valueType="num">
                                      <p:cBhvr>
                                        <p:cTn id="45" dur="1000" fill="hold"/>
                                        <p:tgtEl>
                                          <p:spTgt spid="54298"/>
                                        </p:tgtEl>
                                        <p:attrNameLst>
                                          <p:attrName>ppt_x</p:attrName>
                                        </p:attrNameLst>
                                      </p:cBhvr>
                                      <p:tavLst>
                                        <p:tav tm="0">
                                          <p:val>
                                            <p:strVal val="#ppt_x"/>
                                          </p:val>
                                        </p:tav>
                                        <p:tav tm="100000">
                                          <p:val>
                                            <p:strVal val="#ppt_x"/>
                                          </p:val>
                                        </p:tav>
                                      </p:tavLst>
                                    </p:anim>
                                    <p:anim calcmode="lin" valueType="num">
                                      <p:cBhvr>
                                        <p:cTn id="46" dur="1000" fill="hold"/>
                                        <p:tgtEl>
                                          <p:spTgt spid="54298"/>
                                        </p:tgtEl>
                                        <p:attrNameLst>
                                          <p:attrName>ppt_y</p:attrName>
                                        </p:attrNameLst>
                                      </p:cBhvr>
                                      <p:tavLst>
                                        <p:tav tm="0">
                                          <p:val>
                                            <p:strVal val="#ppt_y+.1"/>
                                          </p:val>
                                        </p:tav>
                                        <p:tav tm="100000">
                                          <p:val>
                                            <p:strVal val="#ppt_y"/>
                                          </p:val>
                                        </p:tav>
                                      </p:tavLst>
                                    </p:anim>
                                  </p:childTnLst>
                                </p:cTn>
                              </p:par>
                            </p:childTnLst>
                          </p:cTn>
                        </p:par>
                        <p:par>
                          <p:cTn id="47" fill="hold">
                            <p:stCondLst>
                              <p:cond delay="3500"/>
                            </p:stCondLst>
                            <p:childTnLst>
                              <p:par>
                                <p:cTn id="48" presetID="42" presetClass="entr" presetSubtype="0"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par>
                          <p:cTn id="53" fill="hold">
                            <p:stCondLst>
                              <p:cond delay="4500"/>
                            </p:stCondLst>
                            <p:childTnLst>
                              <p:par>
                                <p:cTn id="54" presetID="42" presetClass="entr" presetSubtype="0" fill="hold" grpId="0" nodeType="afterEffect">
                                  <p:stCondLst>
                                    <p:cond delay="0"/>
                                  </p:stCondLst>
                                  <p:childTnLst>
                                    <p:set>
                                      <p:cBhvr>
                                        <p:cTn id="55" dur="1" fill="hold">
                                          <p:stCondLst>
                                            <p:cond delay="0"/>
                                          </p:stCondLst>
                                        </p:cTn>
                                        <p:tgtEl>
                                          <p:spTgt spid="54299"/>
                                        </p:tgtEl>
                                        <p:attrNameLst>
                                          <p:attrName>style.visibility</p:attrName>
                                        </p:attrNameLst>
                                      </p:cBhvr>
                                      <p:to>
                                        <p:strVal val="visible"/>
                                      </p:to>
                                    </p:set>
                                    <p:animEffect transition="in" filter="fade">
                                      <p:cBhvr>
                                        <p:cTn id="56" dur="1000"/>
                                        <p:tgtEl>
                                          <p:spTgt spid="54299"/>
                                        </p:tgtEl>
                                      </p:cBhvr>
                                    </p:animEffect>
                                    <p:anim calcmode="lin" valueType="num">
                                      <p:cBhvr>
                                        <p:cTn id="57" dur="1000" fill="hold"/>
                                        <p:tgtEl>
                                          <p:spTgt spid="54299"/>
                                        </p:tgtEl>
                                        <p:attrNameLst>
                                          <p:attrName>ppt_x</p:attrName>
                                        </p:attrNameLst>
                                      </p:cBhvr>
                                      <p:tavLst>
                                        <p:tav tm="0">
                                          <p:val>
                                            <p:strVal val="#ppt_x"/>
                                          </p:val>
                                        </p:tav>
                                        <p:tav tm="100000">
                                          <p:val>
                                            <p:strVal val="#ppt_x"/>
                                          </p:val>
                                        </p:tav>
                                      </p:tavLst>
                                    </p:anim>
                                    <p:anim calcmode="lin" valueType="num">
                                      <p:cBhvr>
                                        <p:cTn id="58" dur="1000" fill="hold"/>
                                        <p:tgtEl>
                                          <p:spTgt spid="54299"/>
                                        </p:tgtEl>
                                        <p:attrNameLst>
                                          <p:attrName>ppt_y</p:attrName>
                                        </p:attrNameLst>
                                      </p:cBhvr>
                                      <p:tavLst>
                                        <p:tav tm="0">
                                          <p:val>
                                            <p:strVal val="#ppt_y+.1"/>
                                          </p:val>
                                        </p:tav>
                                        <p:tav tm="100000">
                                          <p:val>
                                            <p:strVal val="#ppt_y"/>
                                          </p:val>
                                        </p:tav>
                                      </p:tavLst>
                                    </p:anim>
                                  </p:childTnLst>
                                </p:cTn>
                              </p:par>
                            </p:childTnLst>
                          </p:cTn>
                        </p:par>
                        <p:par>
                          <p:cTn id="59" fill="hold">
                            <p:stCondLst>
                              <p:cond delay="5500"/>
                            </p:stCondLst>
                            <p:childTnLst>
                              <p:par>
                                <p:cTn id="60" presetID="42" presetClass="entr" presetSubtype="0"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par>
                          <p:cTn id="65" fill="hold">
                            <p:stCondLst>
                              <p:cond delay="6500"/>
                            </p:stCondLst>
                            <p:childTnLst>
                              <p:par>
                                <p:cTn id="66" presetID="42" presetClass="entr" presetSubtype="0" fill="hold" grpId="0" nodeType="afterEffect">
                                  <p:stCondLst>
                                    <p:cond delay="0"/>
                                  </p:stCondLst>
                                  <p:childTnLst>
                                    <p:set>
                                      <p:cBhvr>
                                        <p:cTn id="67" dur="1" fill="hold">
                                          <p:stCondLst>
                                            <p:cond delay="0"/>
                                          </p:stCondLst>
                                        </p:cTn>
                                        <p:tgtEl>
                                          <p:spTgt spid="54301"/>
                                        </p:tgtEl>
                                        <p:attrNameLst>
                                          <p:attrName>style.visibility</p:attrName>
                                        </p:attrNameLst>
                                      </p:cBhvr>
                                      <p:to>
                                        <p:strVal val="visible"/>
                                      </p:to>
                                    </p:set>
                                    <p:animEffect transition="in" filter="fade">
                                      <p:cBhvr>
                                        <p:cTn id="68" dur="1000"/>
                                        <p:tgtEl>
                                          <p:spTgt spid="54301"/>
                                        </p:tgtEl>
                                      </p:cBhvr>
                                    </p:animEffect>
                                    <p:anim calcmode="lin" valueType="num">
                                      <p:cBhvr>
                                        <p:cTn id="69" dur="1000" fill="hold"/>
                                        <p:tgtEl>
                                          <p:spTgt spid="54301"/>
                                        </p:tgtEl>
                                        <p:attrNameLst>
                                          <p:attrName>ppt_x</p:attrName>
                                        </p:attrNameLst>
                                      </p:cBhvr>
                                      <p:tavLst>
                                        <p:tav tm="0">
                                          <p:val>
                                            <p:strVal val="#ppt_x"/>
                                          </p:val>
                                        </p:tav>
                                        <p:tav tm="100000">
                                          <p:val>
                                            <p:strVal val="#ppt_x"/>
                                          </p:val>
                                        </p:tav>
                                      </p:tavLst>
                                    </p:anim>
                                    <p:anim calcmode="lin" valueType="num">
                                      <p:cBhvr>
                                        <p:cTn id="70" dur="1000" fill="hold"/>
                                        <p:tgtEl>
                                          <p:spTgt spid="54301"/>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54300"/>
                                        </p:tgtEl>
                                        <p:attrNameLst>
                                          <p:attrName>style.visibility</p:attrName>
                                        </p:attrNameLst>
                                      </p:cBhvr>
                                      <p:to>
                                        <p:strVal val="visible"/>
                                      </p:to>
                                    </p:set>
                                    <p:animEffect transition="in" filter="fade">
                                      <p:cBhvr>
                                        <p:cTn id="73" dur="1000"/>
                                        <p:tgtEl>
                                          <p:spTgt spid="54300"/>
                                        </p:tgtEl>
                                      </p:cBhvr>
                                    </p:animEffect>
                                    <p:anim calcmode="lin" valueType="num">
                                      <p:cBhvr>
                                        <p:cTn id="74" dur="1000" fill="hold"/>
                                        <p:tgtEl>
                                          <p:spTgt spid="54300"/>
                                        </p:tgtEl>
                                        <p:attrNameLst>
                                          <p:attrName>ppt_x</p:attrName>
                                        </p:attrNameLst>
                                      </p:cBhvr>
                                      <p:tavLst>
                                        <p:tav tm="0">
                                          <p:val>
                                            <p:strVal val="#ppt_x"/>
                                          </p:val>
                                        </p:tav>
                                        <p:tav tm="100000">
                                          <p:val>
                                            <p:strVal val="#ppt_x"/>
                                          </p:val>
                                        </p:tav>
                                      </p:tavLst>
                                    </p:anim>
                                    <p:anim calcmode="lin" valueType="num">
                                      <p:cBhvr>
                                        <p:cTn id="75" dur="1000" fill="hold"/>
                                        <p:tgtEl>
                                          <p:spTgt spid="54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utoUpdateAnimBg="0"/>
      <p:bldP spid="54278" grpId="0"/>
      <p:bldP spid="54296" grpId="0" autoUpdateAnimBg="0"/>
      <p:bldP spid="54297" grpId="0" autoUpdateAnimBg="0"/>
      <p:bldP spid="54298" grpId="0" autoUpdateAnimBg="0"/>
      <p:bldP spid="54299" grpId="0" autoUpdateAnimBg="0"/>
      <p:bldP spid="5430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圆角矩形 1"/>
          <p:cNvSpPr/>
          <p:nvPr>
            <p:custDataLst>
              <p:tags r:id="rId1"/>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100" y="2057281"/>
            <a:ext cx="8004742" cy="1371719"/>
          </a:xfrm>
          <a:prstGeom prst="rect">
            <a:avLst/>
          </a:prstGeom>
        </p:spPr>
      </p:pic>
      <p:grpSp>
        <p:nvGrpSpPr>
          <p:cNvPr id="2" name="组合 13"/>
          <p:cNvGrpSpPr/>
          <p:nvPr/>
        </p:nvGrpSpPr>
        <p:grpSpPr bwMode="auto">
          <a:xfrm>
            <a:off x="3200400" y="3429000"/>
            <a:ext cx="381000" cy="914400"/>
            <a:chOff x="1676400" y="3810000"/>
            <a:chExt cx="381000" cy="914400"/>
          </a:xfrm>
        </p:grpSpPr>
        <p:sp>
          <p:nvSpPr>
            <p:cNvPr id="15418" name="Line 11"/>
            <p:cNvSpPr>
              <a:spLocks noChangeShapeType="1"/>
            </p:cNvSpPr>
            <p:nvPr/>
          </p:nvSpPr>
          <p:spPr bwMode="auto">
            <a:xfrm>
              <a:off x="1676400" y="4419600"/>
              <a:ext cx="381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19" name="Line 12"/>
            <p:cNvSpPr>
              <a:spLocks noChangeShapeType="1"/>
            </p:cNvSpPr>
            <p:nvPr/>
          </p:nvSpPr>
          <p:spPr bwMode="auto">
            <a:xfrm>
              <a:off x="1676400" y="4419600"/>
              <a:ext cx="0" cy="304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20" name="Line 13"/>
            <p:cNvSpPr>
              <a:spLocks noChangeShapeType="1"/>
            </p:cNvSpPr>
            <p:nvPr/>
          </p:nvSpPr>
          <p:spPr bwMode="auto">
            <a:xfrm>
              <a:off x="2057400" y="3810000"/>
              <a:ext cx="0" cy="609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246" name="TextBox 14"/>
          <p:cNvSpPr txBox="1">
            <a:spLocks noChangeArrowheads="1"/>
          </p:cNvSpPr>
          <p:nvPr/>
        </p:nvSpPr>
        <p:spPr bwMode="auto">
          <a:xfrm>
            <a:off x="8891055" y="5048250"/>
            <a:ext cx="1219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solidFill>
                  <a:schemeClr val="accent6">
                    <a:lumMod val="75000"/>
                  </a:schemeClr>
                </a:solidFill>
                <a:latin typeface="Times New Roman" panose="02020603050405020304" pitchFamily="18" charset="0"/>
              </a:rPr>
              <a:t>Y=A·B</a:t>
            </a:r>
            <a:endParaRPr kumimoji="0" lang="en-US" altLang="zh-CN" sz="2400" b="1" i="1" dirty="0">
              <a:solidFill>
                <a:schemeClr val="accent6">
                  <a:lumMod val="75000"/>
                </a:schemeClr>
              </a:solidFill>
              <a:latin typeface="Times New Roman" panose="02020603050405020304" pitchFamily="18" charset="0"/>
            </a:endParaRPr>
          </a:p>
          <a:p>
            <a:pPr>
              <a:spcBef>
                <a:spcPct val="0"/>
              </a:spcBef>
              <a:buFontTx/>
              <a:buNone/>
            </a:pPr>
            <a:r>
              <a:rPr kumimoji="0" lang="en-US" altLang="zh-CN" sz="2400" b="1" i="1" dirty="0">
                <a:solidFill>
                  <a:schemeClr val="accent6">
                    <a:lumMod val="75000"/>
                  </a:schemeClr>
                </a:solidFill>
                <a:latin typeface="Times New Roman" panose="02020603050405020304" pitchFamily="18" charset="0"/>
              </a:rPr>
              <a:t>Y=AB</a:t>
            </a:r>
            <a:endParaRPr kumimoji="0" lang="en-US" altLang="zh-CN" sz="2400" b="1" i="1" dirty="0">
              <a:solidFill>
                <a:schemeClr val="accent6">
                  <a:lumMod val="75000"/>
                </a:schemeClr>
              </a:solidFill>
              <a:latin typeface="Times New Roman" panose="02020603050405020304" pitchFamily="18" charset="0"/>
            </a:endParaRPr>
          </a:p>
          <a:p>
            <a:pPr>
              <a:spcBef>
                <a:spcPct val="0"/>
              </a:spcBef>
              <a:buFontTx/>
              <a:buNone/>
            </a:pPr>
            <a:r>
              <a:rPr kumimoji="0" lang="en-US" altLang="zh-CN" sz="2400" b="1" i="1" dirty="0">
                <a:solidFill>
                  <a:schemeClr val="accent6">
                    <a:lumMod val="75000"/>
                  </a:schemeClr>
                </a:solidFill>
                <a:latin typeface="Times New Roman" panose="02020603050405020304" pitchFamily="18" charset="0"/>
              </a:rPr>
              <a:t>Y=A&amp;B</a:t>
            </a:r>
            <a:endParaRPr kumimoji="0" lang="zh-CN" altLang="en-US" sz="2400" b="1" i="1" dirty="0">
              <a:solidFill>
                <a:schemeClr val="accent6">
                  <a:lumMod val="75000"/>
                </a:schemeClr>
              </a:solidFill>
              <a:latin typeface="Times New Roman" panose="02020603050405020304" pitchFamily="18" charset="0"/>
            </a:endParaRPr>
          </a:p>
        </p:txBody>
      </p:sp>
      <p:sp>
        <p:nvSpPr>
          <p:cNvPr id="15366" name="Rectangle 1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8" name="右箭头 17"/>
          <p:cNvSpPr>
            <a:spLocks noChangeArrowheads="1"/>
          </p:cNvSpPr>
          <p:nvPr/>
        </p:nvSpPr>
        <p:spPr bwMode="auto">
          <a:xfrm>
            <a:off x="4724400" y="5181600"/>
            <a:ext cx="533400" cy="685800"/>
          </a:xfrm>
          <a:prstGeom prst="rightArrow">
            <a:avLst>
              <a:gd name="adj1" fmla="val 50000"/>
              <a:gd name="adj2" fmla="val 50000"/>
            </a:avLst>
          </a:prstGeom>
          <a:solidFill>
            <a:schemeClr val="accent1"/>
          </a:solidFill>
          <a:ln w="9525" algn="ctr">
            <a:solidFill>
              <a:schemeClr val="tx1"/>
            </a:solidFill>
            <a:round/>
          </a:ln>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9" name="右箭头 18"/>
          <p:cNvSpPr>
            <a:spLocks noChangeArrowheads="1"/>
          </p:cNvSpPr>
          <p:nvPr/>
        </p:nvSpPr>
        <p:spPr bwMode="auto">
          <a:xfrm>
            <a:off x="7848600" y="5181600"/>
            <a:ext cx="533400" cy="685800"/>
          </a:xfrm>
          <a:prstGeom prst="rightArrow">
            <a:avLst>
              <a:gd name="adj1" fmla="val 50000"/>
              <a:gd name="adj2" fmla="val 50000"/>
            </a:avLst>
          </a:prstGeom>
          <a:solidFill>
            <a:schemeClr val="accent1"/>
          </a:solidFill>
          <a:ln w="9525" algn="ctr">
            <a:solidFill>
              <a:schemeClr val="tx1"/>
            </a:solidFill>
            <a:round/>
          </a:ln>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20" name="TextBox 19"/>
          <p:cNvSpPr txBox="1"/>
          <p:nvPr/>
        </p:nvSpPr>
        <p:spPr>
          <a:xfrm>
            <a:off x="3200400" y="2514601"/>
            <a:ext cx="609600" cy="646113"/>
          </a:xfrm>
          <a:prstGeom prst="rect">
            <a:avLst/>
          </a:prstGeom>
          <a:solidFill>
            <a:schemeClr val="accent1">
              <a:lumMod val="60000"/>
              <a:lumOff val="40000"/>
            </a:schemeClr>
          </a:solidFill>
          <a:ln>
            <a:noFill/>
          </a:ln>
        </p:spPr>
        <p:txBody>
          <a:bodyPr>
            <a:spAutoFit/>
          </a:bodyPr>
          <a:lstStyle/>
          <a:p>
            <a:pPr>
              <a:defRPr/>
            </a:pPr>
            <a:r>
              <a:rPr lang="zh-CN" altLang="en-US" sz="3600" dirty="0">
                <a:latin typeface="华文彩云" panose="02010800040101010101" pitchFamily="2" charset="-122"/>
                <a:ea typeface="华文彩云" panose="02010800040101010101" pitchFamily="2" charset="-122"/>
              </a:rPr>
              <a:t>与</a:t>
            </a:r>
            <a:endParaRPr lang="zh-CN" altLang="en-US" sz="3600" dirty="0">
              <a:latin typeface="华文彩云" panose="02010800040101010101" pitchFamily="2" charset="-122"/>
              <a:ea typeface="华文彩云" panose="02010800040101010101" pitchFamily="2" charset="-122"/>
            </a:endParaRPr>
          </a:p>
        </p:txBody>
      </p:sp>
      <p:sp>
        <p:nvSpPr>
          <p:cNvPr id="21" name="TextBox 20"/>
          <p:cNvSpPr txBox="1">
            <a:spLocks noChangeArrowheads="1"/>
          </p:cNvSpPr>
          <p:nvPr/>
        </p:nvSpPr>
        <p:spPr bwMode="auto">
          <a:xfrm>
            <a:off x="6781800" y="3657600"/>
            <a:ext cx="167640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800" b="1" dirty="0">
                <a:solidFill>
                  <a:srgbClr val="0000CC"/>
                </a:solidFill>
              </a:rPr>
              <a:t>有</a:t>
            </a:r>
            <a:r>
              <a:rPr kumimoji="0" lang="en-US" altLang="zh-CN" sz="2800" b="1" dirty="0">
                <a:solidFill>
                  <a:srgbClr val="0000CC"/>
                </a:solidFill>
              </a:rPr>
              <a:t>0</a:t>
            </a:r>
            <a:r>
              <a:rPr kumimoji="0" lang="zh-CN" altLang="en-US" sz="2800" b="1" dirty="0">
                <a:solidFill>
                  <a:srgbClr val="0000CC"/>
                </a:solidFill>
              </a:rPr>
              <a:t>出</a:t>
            </a:r>
            <a:r>
              <a:rPr kumimoji="0" lang="en-US" altLang="zh-CN" sz="2800" b="1" dirty="0">
                <a:solidFill>
                  <a:srgbClr val="0000CC"/>
                </a:solidFill>
              </a:rPr>
              <a:t>0</a:t>
            </a:r>
            <a:r>
              <a:rPr kumimoji="0" lang="zh-CN" altLang="en-US" sz="2800" b="1" dirty="0">
                <a:solidFill>
                  <a:srgbClr val="0000CC"/>
                </a:solidFill>
              </a:rPr>
              <a:t>，全</a:t>
            </a:r>
            <a:r>
              <a:rPr kumimoji="0" lang="en-US" altLang="zh-CN" sz="2800" b="1" dirty="0">
                <a:solidFill>
                  <a:srgbClr val="0000CC"/>
                </a:solidFill>
              </a:rPr>
              <a:t>1</a:t>
            </a:r>
            <a:r>
              <a:rPr kumimoji="0" lang="zh-CN" altLang="en-US" sz="2800" b="1" dirty="0">
                <a:solidFill>
                  <a:srgbClr val="0000CC"/>
                </a:solidFill>
              </a:rPr>
              <a:t>为</a:t>
            </a:r>
            <a:r>
              <a:rPr kumimoji="0" lang="en-US" altLang="zh-CN" sz="2800" b="1" dirty="0">
                <a:solidFill>
                  <a:srgbClr val="0000CC"/>
                </a:solidFill>
              </a:rPr>
              <a:t>1</a:t>
            </a:r>
            <a:endParaRPr kumimoji="0" lang="zh-CN" altLang="en-US" sz="2800" b="1" dirty="0">
              <a:solidFill>
                <a:srgbClr val="0000CC"/>
              </a:solidFill>
            </a:endParaRPr>
          </a:p>
        </p:txBody>
      </p:sp>
      <p:sp>
        <p:nvSpPr>
          <p:cNvPr id="22" name="AutoShape 59"/>
          <p:cNvSpPr>
            <a:spLocks noChangeArrowheads="1"/>
          </p:cNvSpPr>
          <p:nvPr/>
        </p:nvSpPr>
        <p:spPr bwMode="auto">
          <a:xfrm>
            <a:off x="4343400" y="3505200"/>
            <a:ext cx="2133600" cy="914400"/>
          </a:xfrm>
          <a:prstGeom prst="cloudCallout">
            <a:avLst>
              <a:gd name="adj1" fmla="val 54102"/>
              <a:gd name="adj2" fmla="val 90852"/>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lang="zh-CN" altLang="en-US" sz="2400" b="1" dirty="0"/>
              <a:t>真值表</a:t>
            </a:r>
            <a:endParaRPr lang="zh-CN" altLang="en-US" sz="2400" b="1" dirty="0"/>
          </a:p>
        </p:txBody>
      </p:sp>
      <p:sp>
        <p:nvSpPr>
          <p:cNvPr id="24" name="Text Box 3"/>
          <p:cNvSpPr txBox="1">
            <a:spLocks noChangeArrowheads="1"/>
          </p:cNvSpPr>
          <p:nvPr/>
        </p:nvSpPr>
        <p:spPr bwMode="auto">
          <a:xfrm>
            <a:off x="8476415" y="4522849"/>
            <a:ext cx="204848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lang="zh-CN" altLang="en-US" sz="2800" b="1" dirty="0">
                <a:solidFill>
                  <a:srgbClr val="0000FF"/>
                </a:solidFill>
                <a:latin typeface="Times New Roman" panose="02020603050405020304" pitchFamily="18" charset="0"/>
                <a:ea typeface="楷体_GB2312" panose="02010609030101010101" pitchFamily="49" charset="-122"/>
              </a:rPr>
              <a:t>逻辑表达式：</a:t>
            </a:r>
            <a:endParaRPr lang="zh-CN" altLang="en-US" sz="2800" b="1" dirty="0">
              <a:solidFill>
                <a:srgbClr val="0000FF"/>
              </a:solidFill>
              <a:latin typeface="Times New Roman" panose="02020603050405020304" pitchFamily="18" charset="0"/>
              <a:ea typeface="楷体_GB2312" panose="02010609030101010101" pitchFamily="49"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018" y="4419600"/>
            <a:ext cx="2603218" cy="207891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503" y="4222312"/>
            <a:ext cx="2456901" cy="2261812"/>
          </a:xfrm>
          <a:prstGeom prst="rect">
            <a:avLst/>
          </a:prstGeom>
        </p:spPr>
      </p:pic>
      <p:sp>
        <p:nvSpPr>
          <p:cNvPr id="30" name="PA-文本框 5"/>
          <p:cNvSpPr txBox="1">
            <a:spLocks noChangeArrowheads="1"/>
          </p:cNvSpPr>
          <p:nvPr>
            <p:custDataLst>
              <p:tags r:id="rId5"/>
            </p:custDataLst>
          </p:nvPr>
        </p:nvSpPr>
        <p:spPr bwMode="auto">
          <a:xfrm>
            <a:off x="626939" y="1456857"/>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逻辑代数的三种基本逻辑运算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PA-文本框 3"/>
          <p:cNvSpPr txBox="1">
            <a:spLocks noChangeArrowheads="1"/>
          </p:cNvSpPr>
          <p:nvPr>
            <p:custDataLst>
              <p:tags r:id="rId6"/>
            </p:custDataLst>
          </p:nvPr>
        </p:nvSpPr>
        <p:spPr bwMode="auto">
          <a:xfrm>
            <a:off x="9004647" y="184666"/>
            <a:ext cx="2890866" cy="1481257"/>
          </a:xfrm>
          <a:prstGeom prst="round2DiagRect">
            <a:avLst/>
          </a:prstGeom>
          <a:solidFill>
            <a:srgbClr val="CCFFFF"/>
          </a:solidFill>
          <a:ln>
            <a:noFill/>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75000"/>
              </a:lnSpc>
              <a:spcBef>
                <a:spcPct val="50000"/>
              </a:spcBef>
              <a:buFontTx/>
              <a:buNone/>
            </a:pPr>
            <a:r>
              <a:rPr lang="zh-CN" altLang="en-US" sz="1800" b="1" dirty="0">
                <a:solidFill>
                  <a:srgbClr val="0000CC"/>
                </a:solidFill>
              </a:rPr>
              <a:t>规定</a:t>
            </a:r>
            <a:r>
              <a:rPr lang="en-US" altLang="zh-CN" sz="1800" b="1" dirty="0">
                <a:solidFill>
                  <a:srgbClr val="0000CC"/>
                </a:solidFill>
              </a:rPr>
              <a:t>:</a:t>
            </a:r>
            <a:r>
              <a:rPr lang="zh-CN" altLang="en-US" sz="1800" b="1" dirty="0"/>
              <a:t>开关合为逻辑“</a:t>
            </a:r>
            <a:r>
              <a:rPr lang="en-US" altLang="zh-CN" sz="1800" b="1" dirty="0"/>
              <a:t>1”</a:t>
            </a:r>
            <a:endParaRPr lang="en-US" altLang="zh-CN" sz="1800" b="1" dirty="0"/>
          </a:p>
          <a:p>
            <a:pPr>
              <a:lnSpc>
                <a:spcPct val="75000"/>
              </a:lnSpc>
              <a:spcBef>
                <a:spcPct val="50000"/>
              </a:spcBef>
              <a:buFontTx/>
              <a:buNone/>
            </a:pPr>
            <a:r>
              <a:rPr lang="en-US" altLang="zh-CN" sz="1800" b="1" dirty="0"/>
              <a:t>     </a:t>
            </a:r>
            <a:r>
              <a:rPr lang="zh-CN" altLang="en-US" sz="1800" b="1" dirty="0"/>
              <a:t>开关断为逻辑“</a:t>
            </a:r>
            <a:r>
              <a:rPr lang="en-US" altLang="zh-CN" sz="1800" b="1" dirty="0"/>
              <a:t>0”</a:t>
            </a:r>
            <a:endParaRPr lang="en-US" altLang="zh-CN" sz="1800" b="1" dirty="0"/>
          </a:p>
          <a:p>
            <a:pPr>
              <a:lnSpc>
                <a:spcPct val="75000"/>
              </a:lnSpc>
              <a:spcBef>
                <a:spcPct val="50000"/>
              </a:spcBef>
              <a:buFontTx/>
              <a:buNone/>
            </a:pPr>
            <a:r>
              <a:rPr lang="en-US" altLang="zh-CN" sz="1800" b="1" dirty="0"/>
              <a:t>     </a:t>
            </a:r>
            <a:r>
              <a:rPr lang="zh-CN" altLang="en-US" sz="1800" b="1" dirty="0"/>
              <a:t>灯亮为逻辑“</a:t>
            </a:r>
            <a:r>
              <a:rPr lang="en-US" altLang="zh-CN" sz="1800" b="1" dirty="0"/>
              <a:t>1”</a:t>
            </a:r>
            <a:endParaRPr lang="en-US" altLang="zh-CN" sz="1800" b="1" dirty="0"/>
          </a:p>
          <a:p>
            <a:pPr>
              <a:lnSpc>
                <a:spcPct val="75000"/>
              </a:lnSpc>
              <a:spcBef>
                <a:spcPct val="50000"/>
              </a:spcBef>
              <a:buNone/>
            </a:pPr>
            <a:r>
              <a:rPr lang="en-US" altLang="zh-CN" sz="1800" b="1" dirty="0"/>
              <a:t>     </a:t>
            </a:r>
            <a:r>
              <a:rPr lang="zh-CN" altLang="en-US" sz="1800" b="1" dirty="0"/>
              <a:t>灯灭为逻辑“</a:t>
            </a:r>
            <a:r>
              <a:rPr lang="en-US" altLang="zh-CN" sz="1800" b="1" dirty="0"/>
              <a:t>0” </a:t>
            </a:r>
            <a:endParaRPr lang="en-US" altLang="zh-CN" sz="1800" b="1" dirty="0"/>
          </a:p>
        </p:txBody>
      </p:sp>
      <p:sp>
        <p:nvSpPr>
          <p:cNvPr id="23" name="PA-文本框 5"/>
          <p:cNvSpPr txBox="1">
            <a:spLocks noChangeArrowheads="1"/>
          </p:cNvSpPr>
          <p:nvPr>
            <p:custDataLst>
              <p:tags r:id="rId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 calcmode="lin" valueType="num">
                                      <p:cBhvr>
                                        <p:cTn id="13" dur="500" fill="hold"/>
                                        <p:tgtEl>
                                          <p:spTgt spid="3"/>
                                        </p:tgtEl>
                                        <p:attrNameLst>
                                          <p:attrName>style.rotation</p:attrName>
                                        </p:attrNameLst>
                                      </p:cBhvr>
                                      <p:tavLst>
                                        <p:tav tm="0">
                                          <p:val>
                                            <p:fltVal val="360"/>
                                          </p:val>
                                        </p:tav>
                                        <p:tav tm="100000">
                                          <p:val>
                                            <p:fltVal val="0"/>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 calcmode="lin" valueType="num">
                                      <p:cBhvr>
                                        <p:cTn id="21" dur="500" fill="hold"/>
                                        <p:tgtEl>
                                          <p:spTgt spid="31"/>
                                        </p:tgtEl>
                                        <p:attrNameLst>
                                          <p:attrName>style.rotation</p:attrName>
                                        </p:attrNameLst>
                                      </p:cBhvr>
                                      <p:tavLst>
                                        <p:tav tm="0">
                                          <p:val>
                                            <p:fltVal val="360"/>
                                          </p:val>
                                        </p:tav>
                                        <p:tav tm="100000">
                                          <p:val>
                                            <p:fltVal val="0"/>
                                          </p:val>
                                        </p:tav>
                                      </p:tavLst>
                                    </p:anim>
                                    <p:animEffect transition="in" filter="fade">
                                      <p:cBhvr>
                                        <p:cTn id="22" dur="500"/>
                                        <p:tgtEl>
                                          <p:spTgt spid="31"/>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1000"/>
                            </p:stCondLst>
                            <p:childTnLst>
                              <p:par>
                                <p:cTn id="28" presetID="49" presetClass="entr" presetSubtype="0" decel="10000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 calcmode="lin" valueType="num">
                                      <p:cBhvr>
                                        <p:cTn id="32" dur="500" fill="hold"/>
                                        <p:tgtEl>
                                          <p:spTgt spid="4"/>
                                        </p:tgtEl>
                                        <p:attrNameLst>
                                          <p:attrName>style.rotation</p:attrName>
                                        </p:attrNameLst>
                                      </p:cBhvr>
                                      <p:tavLst>
                                        <p:tav tm="0">
                                          <p:val>
                                            <p:fltVal val="360"/>
                                          </p:val>
                                        </p:tav>
                                        <p:tav tm="100000">
                                          <p:val>
                                            <p:fltVal val="0"/>
                                          </p:val>
                                        </p:tav>
                                      </p:tavLst>
                                    </p:anim>
                                    <p:animEffect transition="in" filter="fade">
                                      <p:cBhvr>
                                        <p:cTn id="33" dur="500"/>
                                        <p:tgtEl>
                                          <p:spTgt spid="4"/>
                                        </p:tgtEl>
                                      </p:cBhvr>
                                    </p:animEffect>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246"/>
                                        </p:tgtEl>
                                        <p:attrNameLst>
                                          <p:attrName>style.visibility</p:attrName>
                                        </p:attrNameLst>
                                      </p:cBhvr>
                                      <p:to>
                                        <p:strVal val="visible"/>
                                      </p:to>
                                    </p:set>
                                    <p:animEffect transition="in" filter="fade">
                                      <p:cBhvr>
                                        <p:cTn id="56"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8" grpId="0" animBg="1"/>
      <p:bldP spid="19" grpId="0" animBg="1"/>
      <p:bldP spid="21" grpId="0"/>
      <p:bldP spid="22" grpId="0" animBg="1" autoUpdateAnimBg="0"/>
      <p:bldP spid="24" grpId="0"/>
      <p:bldP spid="3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TextPlaceholder 1"/>
          <p:cNvSpPr>
            <a:spLocks noGrp="1"/>
          </p:cNvSpPr>
          <p:nvPr>
            <p:ph type="body" sz="quarter" idx="10"/>
            <p:custDataLst>
              <p:tags r:id="rId1"/>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2.5</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逻辑函数的化简方法</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PA-TextPlaceholder 2"/>
          <p:cNvSpPr>
            <a:spLocks noGrp="1"/>
          </p:cNvSpPr>
          <p:nvPr>
            <p:ph type="body" sz="quarter" idx="11"/>
            <p:custDataLst>
              <p:tags r:id="rId2"/>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2.4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逻辑函数的标准形式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PA-TextPlaceholder 3"/>
          <p:cNvSpPr>
            <a:spLocks noGrp="1"/>
          </p:cNvSpPr>
          <p:nvPr>
            <p:ph type="body" sz="quarter" idx="12"/>
            <p:custDataLst>
              <p:tags r:id="rId3"/>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2.3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逻辑函数表述方法 </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PA-TextPlaceholder 4"/>
          <p:cNvSpPr>
            <a:spLocks noGrp="1"/>
          </p:cNvSpPr>
          <p:nvPr>
            <p:ph type="body" sz="quarter" idx="13"/>
            <p:custDataLst>
              <p:tags r:id="rId4"/>
            </p:custDataLst>
          </p:nvPr>
        </p:nvSpPr>
        <p:spPr/>
        <p:txBody>
          <a:bodyPr>
            <a:normAutofit/>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2.2</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逻辑代数的运算规则</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TextPlaceholder 9"/>
          <p:cNvSpPr>
            <a:spLocks noGrp="1"/>
          </p:cNvSpPr>
          <p:nvPr>
            <p:ph type="body" sz="quarter" idx="14"/>
            <p:custDataLst>
              <p:tags r:id="rId5"/>
            </p:custDataLst>
          </p:nvPr>
        </p:nvSpPr>
        <p:spPr/>
        <p:txBody>
          <a:body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占位符 5"/>
          <p:cNvSpPr>
            <a:spLocks noGrp="1"/>
          </p:cNvSpPr>
          <p:nvPr>
            <p:ph type="body" sz="quarter" idx="15"/>
          </p:nvPr>
        </p:nvSpPr>
        <p:spPr/>
        <p:txBody>
          <a:bodyPr/>
          <a:lstStyle/>
          <a:p>
            <a:endParaRPr lang="zh-CN" altLang="en-US" dirty="0"/>
          </a:p>
        </p:txBody>
      </p:sp>
      <p:sp>
        <p:nvSpPr>
          <p:cNvPr id="7" name="文本占位符 6"/>
          <p:cNvSpPr>
            <a:spLocks noGrp="1"/>
          </p:cNvSpPr>
          <p:nvPr>
            <p:ph type="body" sz="quarter" idx="16"/>
          </p:nvPr>
        </p:nvSpPr>
        <p:spPr/>
        <p:txBody>
          <a:bodyPr/>
          <a:lstStyle/>
          <a:p>
            <a:endParaRPr lang="zh-CN" altLang="en-US" dirty="0"/>
          </a:p>
        </p:txBody>
      </p:sp>
      <p:sp>
        <p:nvSpPr>
          <p:cNvPr id="14" name="PA-TextPlaceholder 4"/>
          <p:cNvSpPr txBox="1"/>
          <p:nvPr>
            <p:custDataLst>
              <p:tags r:id="rId6"/>
            </p:custDataLst>
          </p:nvPr>
        </p:nvSpPr>
        <p:spPr>
          <a:xfrm>
            <a:off x="3313081" y="1999847"/>
            <a:ext cx="11755471" cy="47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005286"/>
                </a:solidFill>
                <a:latin typeface="Songti SC" panose="02010600040101010101" pitchFamily="2" charset="-122"/>
                <a:ea typeface="Songti SC"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占位符 11"/>
          <p:cNvSpPr>
            <a:spLocks noGrp="1"/>
          </p:cNvSpPr>
          <p:nvPr>
            <p:ph type="body" sz="quarter" idx="18"/>
          </p:nvPr>
        </p:nvSpPr>
        <p:spPr/>
        <p:txBody>
          <a:bodyPr/>
          <a:lstStyle/>
          <a:p>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2.1 </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逻辑代数的基本运算</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p>
        </p:txBody>
      </p:sp>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3491" name="Text Box 3"/>
          <p:cNvSpPr txBox="1">
            <a:spLocks noChangeArrowheads="1"/>
          </p:cNvSpPr>
          <p:nvPr/>
        </p:nvSpPr>
        <p:spPr bwMode="auto">
          <a:xfrm>
            <a:off x="3375746" y="1575608"/>
            <a:ext cx="7848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zh-CN" altLang="zh-CN" sz="2400" dirty="0">
                <a:solidFill>
                  <a:schemeClr val="tx1"/>
                </a:solidFill>
                <a:latin typeface="黑体" panose="02010609060101010101" pitchFamily="49" charset="-122"/>
                <a:ea typeface="黑体" panose="02010609060101010101" pitchFamily="49" charset="-122"/>
              </a:rPr>
              <a:t>利用逻辑代数中的公式和定理进行化简</a:t>
            </a:r>
            <a:r>
              <a:rPr lang="zh-CN" altLang="en-US" sz="2400" dirty="0">
                <a:solidFill>
                  <a:schemeClr val="tx1"/>
                </a:solidFill>
                <a:latin typeface="黑体" panose="02010609060101010101" pitchFamily="49" charset="-122"/>
                <a:ea typeface="黑体" panose="02010609060101010101" pitchFamily="49" charset="-122"/>
              </a:rPr>
              <a:t>。</a:t>
            </a:r>
            <a:endParaRPr lang="en-US" altLang="zh-CN" sz="2400" dirty="0">
              <a:solidFill>
                <a:schemeClr val="tx1"/>
              </a:solidFill>
              <a:latin typeface="黑体" panose="02010609060101010101" pitchFamily="49" charset="-122"/>
              <a:ea typeface="黑体" panose="02010609060101010101" pitchFamily="49" charset="-122"/>
            </a:endParaRPr>
          </a:p>
        </p:txBody>
      </p:sp>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9" name="Text Box 3"/>
          <p:cNvSpPr txBox="1">
            <a:spLocks noChangeArrowheads="1"/>
          </p:cNvSpPr>
          <p:nvPr/>
        </p:nvSpPr>
        <p:spPr bwMode="auto">
          <a:xfrm>
            <a:off x="888910" y="154299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30" name="Text Box 3"/>
          <p:cNvSpPr txBox="1">
            <a:spLocks noChangeArrowheads="1"/>
          </p:cNvSpPr>
          <p:nvPr/>
        </p:nvSpPr>
        <p:spPr bwMode="auto">
          <a:xfrm>
            <a:off x="1353600" y="2235600"/>
            <a:ext cx="207907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1</a:t>
            </a:r>
            <a:r>
              <a:rPr lang="zh-CN" altLang="en-US" sz="2400" b="1" dirty="0">
                <a:solidFill>
                  <a:schemeClr val="tx1"/>
                </a:solidFill>
              </a:rPr>
              <a:t>）</a:t>
            </a:r>
            <a:r>
              <a:rPr lang="zh-CN" altLang="en-US" sz="2400" b="1" dirty="0">
                <a:solidFill>
                  <a:schemeClr val="tx1"/>
                </a:solidFill>
                <a:latin typeface="Times New Roman" panose="02020603050405020304" pitchFamily="18" charset="0"/>
              </a:rPr>
              <a:t>并项法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grpSp>
        <p:nvGrpSpPr>
          <p:cNvPr id="5" name="组合 4"/>
          <p:cNvGrpSpPr/>
          <p:nvPr/>
        </p:nvGrpSpPr>
        <p:grpSpPr>
          <a:xfrm>
            <a:off x="1905110" y="2925096"/>
            <a:ext cx="9600948" cy="461666"/>
            <a:chOff x="1905110" y="3505198"/>
            <a:chExt cx="9600948" cy="461666"/>
          </a:xfrm>
        </p:grpSpPr>
        <p:sp>
          <p:nvSpPr>
            <p:cNvPr id="31" name="TextBox 8"/>
            <p:cNvSpPr txBox="1">
              <a:spLocks noChangeArrowheads="1"/>
            </p:cNvSpPr>
            <p:nvPr/>
          </p:nvSpPr>
          <p:spPr bwMode="auto">
            <a:xfrm>
              <a:off x="1905110" y="3505199"/>
              <a:ext cx="9600948" cy="461665"/>
            </a:xfrm>
            <a:prstGeom prst="rect">
              <a:avLst/>
            </a:prstGeom>
            <a:noFill/>
            <a:ln>
              <a:noFill/>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利用公式               ，将</a:t>
              </a:r>
              <a:r>
                <a:rPr lang="zh-CN" altLang="en-US" sz="2400" b="1" dirty="0">
                  <a:solidFill>
                    <a:srgbClr val="005286"/>
                  </a:solidFill>
                  <a:latin typeface="Times New Roman" panose="02020603050405020304" pitchFamily="18" charset="0"/>
                </a:rPr>
                <a:t>两相邻项合并成一项</a:t>
              </a:r>
              <a:r>
                <a:rPr lang="zh-CN" altLang="en-US" sz="2400" b="1" dirty="0">
                  <a:solidFill>
                    <a:schemeClr val="tx1"/>
                  </a:solidFill>
                  <a:latin typeface="Times New Roman" panose="02020603050405020304" pitchFamily="18" charset="0"/>
                </a:rPr>
                <a:t>，并</a:t>
              </a:r>
              <a:r>
                <a:rPr lang="zh-CN" altLang="en-US" sz="2400" b="1" dirty="0">
                  <a:solidFill>
                    <a:srgbClr val="005286"/>
                  </a:solidFill>
                  <a:latin typeface="Times New Roman" panose="02020603050405020304" pitchFamily="18" charset="0"/>
                </a:rPr>
                <a:t>消去互补变量</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graphicFrame>
          <p:nvGraphicFramePr>
            <p:cNvPr id="32" name="Object 6"/>
            <p:cNvGraphicFramePr>
              <a:graphicFrameLocks noChangeAspect="1"/>
            </p:cNvGraphicFramePr>
            <p:nvPr/>
          </p:nvGraphicFramePr>
          <p:xfrm>
            <a:off x="3276711" y="3505198"/>
            <a:ext cx="1103313" cy="381000"/>
          </p:xfrm>
          <a:graphic>
            <a:graphicData uri="http://schemas.openxmlformats.org/presentationml/2006/ole">
              <mc:AlternateContent xmlns:mc="http://schemas.openxmlformats.org/markup-compatibility/2006">
                <mc:Choice xmlns:v="urn:schemas-microsoft-com:vml" Requires="v">
                  <p:oleObj spid="_x0000_s2" name="" r:id="rId2" imgW="597535" imgH="203200" progId="">
                    <p:embed/>
                  </p:oleObj>
                </mc:Choice>
                <mc:Fallback>
                  <p:oleObj name="" r:id="rId2" imgW="597535" imgH="203200" progId="">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711" y="3505198"/>
                          <a:ext cx="11033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矩形 21"/>
            <p:cNvSpPr>
              <a:spLocks noChangeArrowheads="1"/>
            </p:cNvSpPr>
            <p:nvPr/>
          </p:nvSpPr>
          <p:spPr bwMode="auto">
            <a:xfrm>
              <a:off x="3276710" y="3505198"/>
              <a:ext cx="1143000" cy="457200"/>
            </a:xfrm>
            <a:prstGeom prst="rect">
              <a:avLst/>
            </a:prstGeom>
            <a:noFill/>
            <a:ln w="28575">
              <a:solidFill>
                <a:srgbClr val="005286"/>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pSp>
      <p:sp>
        <p:nvSpPr>
          <p:cNvPr id="40" name="TextBox 11"/>
          <p:cNvSpPr txBox="1">
            <a:spLocks noChangeArrowheads="1"/>
          </p:cNvSpPr>
          <p:nvPr/>
        </p:nvSpPr>
        <p:spPr bwMode="auto">
          <a:xfrm>
            <a:off x="7238970" y="3662669"/>
            <a:ext cx="98250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解</a:t>
            </a:r>
            <a:r>
              <a:rPr lang="en-US" altLang="zh-CN" sz="2400" b="1" dirty="0">
                <a:solidFill>
                  <a:schemeClr val="tx1"/>
                </a:solidFill>
                <a:latin typeface="Times New Roman" panose="02020603050405020304" pitchFamily="18" charset="0"/>
              </a:rPr>
              <a:t>2</a:t>
            </a:r>
            <a:r>
              <a:rPr lang="zh-CN" altLang="en-US" sz="2400" b="1" dirty="0">
                <a:solidFill>
                  <a:schemeClr val="tx1"/>
                </a:solidFill>
                <a:latin typeface="Times New Roman" panose="02020603050405020304" pitchFamily="18" charset="0"/>
              </a:rPr>
              <a:t>：</a:t>
            </a:r>
            <a:endParaRPr lang="zh-CN" altLang="en-US" sz="2400" b="1" dirty="0">
              <a:solidFill>
                <a:schemeClr val="tx1"/>
              </a:solidFill>
              <a:latin typeface="Times New Roman" panose="02020603050405020304" pitchFamily="18" charset="0"/>
            </a:endParaRPr>
          </a:p>
        </p:txBody>
      </p:sp>
      <p:sp>
        <p:nvSpPr>
          <p:cNvPr id="43" name="TextBox 11"/>
          <p:cNvSpPr txBox="1">
            <a:spLocks noChangeArrowheads="1"/>
          </p:cNvSpPr>
          <p:nvPr/>
        </p:nvSpPr>
        <p:spPr bwMode="auto">
          <a:xfrm>
            <a:off x="1163807" y="4259791"/>
            <a:ext cx="98250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解</a:t>
            </a:r>
            <a:r>
              <a:rPr lang="en-US" altLang="zh-CN" sz="2400" b="1" dirty="0">
                <a:solidFill>
                  <a:schemeClr val="tx1"/>
                </a:solidFill>
                <a:latin typeface="Times New Roman" panose="02020603050405020304" pitchFamily="18" charset="0"/>
              </a:rPr>
              <a:t>1</a:t>
            </a:r>
            <a:r>
              <a:rPr lang="zh-CN" altLang="en-US" sz="2400" b="1" dirty="0">
                <a:solidFill>
                  <a:schemeClr val="tx1"/>
                </a:solidFill>
                <a:latin typeface="Times New Roman" panose="02020603050405020304" pitchFamily="18" charset="0"/>
              </a:rPr>
              <a:t>：</a:t>
            </a:r>
            <a:endParaRPr lang="zh-CN" altLang="en-US" sz="2400" b="1" dirty="0">
              <a:solidFill>
                <a:schemeClr val="tx1"/>
              </a:solidFill>
              <a:latin typeface="Times New Roman" panose="02020603050405020304" pitchFamily="18"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585707"/>
            <a:ext cx="5974598" cy="646232"/>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110" y="4289601"/>
            <a:ext cx="4438273" cy="975445"/>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0334" y="3725672"/>
            <a:ext cx="3645724" cy="2103302"/>
          </a:xfrm>
          <a:prstGeom prst="rect">
            <a:avLst/>
          </a:prstGeom>
        </p:spPr>
      </p:pic>
      <p:sp>
        <p:nvSpPr>
          <p:cNvPr id="22" name="PA-圆角矩形 1"/>
          <p:cNvSpPr/>
          <p:nvPr>
            <p:custDataLst>
              <p:tags r:id="rId7"/>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490" name="Rectangle 2"/>
          <p:cNvSpPr>
            <a:spLocks noGrp="1" noChangeArrowheads="1"/>
          </p:cNvSpPr>
          <p:nvPr>
            <p:ph type="title" idx="4294967295"/>
          </p:nvPr>
        </p:nvSpPr>
        <p:spPr>
          <a:xfrm>
            <a:off x="0" y="623762"/>
            <a:ext cx="10515600"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p>
            <a:pPr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3491"/>
                                        </p:tgtEl>
                                        <p:attrNameLst>
                                          <p:attrName>style.visibility</p:attrName>
                                        </p:attrNameLst>
                                      </p:cBhvr>
                                      <p:to>
                                        <p:strVal val="visible"/>
                                      </p:to>
                                    </p:set>
                                    <p:anim calcmode="lin" valueType="num">
                                      <p:cBhvr additive="base">
                                        <p:cTn id="11" dur="500" fill="hold"/>
                                        <p:tgtEl>
                                          <p:spTgt spid="63491"/>
                                        </p:tgtEl>
                                        <p:attrNameLst>
                                          <p:attrName>ppt_x</p:attrName>
                                        </p:attrNameLst>
                                      </p:cBhvr>
                                      <p:tavLst>
                                        <p:tav tm="0">
                                          <p:val>
                                            <p:strVal val="0-#ppt_w/2"/>
                                          </p:val>
                                        </p:tav>
                                        <p:tav tm="100000">
                                          <p:val>
                                            <p:strVal val="#ppt_x"/>
                                          </p:val>
                                        </p:tav>
                                      </p:tavLst>
                                    </p:anim>
                                    <p:anim calcmode="lin" valueType="num">
                                      <p:cBhvr additive="base">
                                        <p:cTn id="12" dur="500" fill="hold"/>
                                        <p:tgtEl>
                                          <p:spTgt spid="6349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1000"/>
                                        <p:tgtEl>
                                          <p:spTgt spid="40"/>
                                        </p:tgtEl>
                                      </p:cBhvr>
                                    </p:animEffect>
                                    <p:anim calcmode="lin" valueType="num">
                                      <p:cBhvr>
                                        <p:cTn id="46" dur="1000" fill="hold"/>
                                        <p:tgtEl>
                                          <p:spTgt spid="40"/>
                                        </p:tgtEl>
                                        <p:attrNameLst>
                                          <p:attrName>ppt_x</p:attrName>
                                        </p:attrNameLst>
                                      </p:cBhvr>
                                      <p:tavLst>
                                        <p:tav tm="0">
                                          <p:val>
                                            <p:strVal val="#ppt_x"/>
                                          </p:val>
                                        </p:tav>
                                        <p:tav tm="100000">
                                          <p:val>
                                            <p:strVal val="#ppt_x"/>
                                          </p:val>
                                        </p:tav>
                                      </p:tavLst>
                                    </p:anim>
                                    <p:anim calcmode="lin" valueType="num">
                                      <p:cBhvr>
                                        <p:cTn id="47" dur="1000" fill="hold"/>
                                        <p:tgtEl>
                                          <p:spTgt spid="40"/>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p:bldP spid="29" grpId="0"/>
      <p:bldP spid="30" grpId="0"/>
      <p:bldP spid="40" grpId="0"/>
      <p:bldP spid="4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 name="Text Box 3"/>
          <p:cNvSpPr txBox="1">
            <a:spLocks noChangeArrowheads="1"/>
          </p:cNvSpPr>
          <p:nvPr/>
        </p:nvSpPr>
        <p:spPr bwMode="auto">
          <a:xfrm>
            <a:off x="1354316" y="2236842"/>
            <a:ext cx="207907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1</a:t>
            </a:r>
            <a:r>
              <a:rPr lang="zh-CN" altLang="en-US" sz="2400" b="1" dirty="0">
                <a:solidFill>
                  <a:schemeClr val="tx1"/>
                </a:solidFill>
              </a:rPr>
              <a:t>）</a:t>
            </a:r>
            <a:r>
              <a:rPr lang="zh-CN" altLang="en-US" sz="2400" b="1" dirty="0">
                <a:solidFill>
                  <a:schemeClr val="tx1"/>
                </a:solidFill>
                <a:latin typeface="Times New Roman" panose="02020603050405020304" pitchFamily="18" charset="0"/>
              </a:rPr>
              <a:t>并项法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sp>
        <p:nvSpPr>
          <p:cNvPr id="43" name="TextBox 11"/>
          <p:cNvSpPr txBox="1">
            <a:spLocks noChangeArrowheads="1"/>
          </p:cNvSpPr>
          <p:nvPr/>
        </p:nvSpPr>
        <p:spPr bwMode="auto">
          <a:xfrm>
            <a:off x="1163807" y="4348989"/>
            <a:ext cx="98250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解：</a:t>
            </a:r>
            <a:endParaRPr lang="zh-CN" altLang="en-US" sz="2400" b="1" dirty="0">
              <a:solidFill>
                <a:schemeClr val="tx1"/>
              </a:solidFill>
              <a:latin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124" y="3709483"/>
            <a:ext cx="4548010" cy="64623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177" y="4311724"/>
            <a:ext cx="9083827" cy="536494"/>
          </a:xfrm>
          <a:prstGeom prst="rect">
            <a:avLst/>
          </a:prstGeom>
        </p:spPr>
      </p:pic>
      <p:sp>
        <p:nvSpPr>
          <p:cNvPr id="20" name="PA-圆角矩形 1"/>
          <p:cNvSpPr/>
          <p:nvPr>
            <p:custDataLst>
              <p:tags r:id="rId4"/>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2"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grpSp>
        <p:nvGrpSpPr>
          <p:cNvPr id="4" name="组合 3"/>
          <p:cNvGrpSpPr/>
          <p:nvPr/>
        </p:nvGrpSpPr>
        <p:grpSpPr>
          <a:xfrm>
            <a:off x="1905110" y="2925096"/>
            <a:ext cx="9600948" cy="461666"/>
            <a:chOff x="1905110" y="3505198"/>
            <a:chExt cx="9600948" cy="461666"/>
          </a:xfrm>
        </p:grpSpPr>
        <p:sp>
          <p:nvSpPr>
            <p:cNvPr id="5" name="TextBox 8"/>
            <p:cNvSpPr txBox="1">
              <a:spLocks noChangeArrowheads="1"/>
            </p:cNvSpPr>
            <p:nvPr/>
          </p:nvSpPr>
          <p:spPr bwMode="auto">
            <a:xfrm>
              <a:off x="1905110" y="3505199"/>
              <a:ext cx="9600948" cy="461665"/>
            </a:xfrm>
            <a:prstGeom prst="rect">
              <a:avLst/>
            </a:prstGeom>
            <a:noFill/>
            <a:ln>
              <a:noFill/>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利用公式               ，将</a:t>
              </a:r>
              <a:r>
                <a:rPr lang="zh-CN" altLang="en-US" sz="2400" b="1" dirty="0">
                  <a:solidFill>
                    <a:srgbClr val="005286"/>
                  </a:solidFill>
                  <a:latin typeface="Times New Roman" panose="02020603050405020304" pitchFamily="18" charset="0"/>
                </a:rPr>
                <a:t>两相邻项合并成一项</a:t>
              </a:r>
              <a:r>
                <a:rPr lang="zh-CN" altLang="en-US" sz="2400" b="1" dirty="0">
                  <a:solidFill>
                    <a:schemeClr val="tx1"/>
                  </a:solidFill>
                  <a:latin typeface="Times New Roman" panose="02020603050405020304" pitchFamily="18" charset="0"/>
                </a:rPr>
                <a:t>，并</a:t>
              </a:r>
              <a:r>
                <a:rPr lang="zh-CN" altLang="en-US" sz="2400" b="1" dirty="0">
                  <a:solidFill>
                    <a:srgbClr val="005286"/>
                  </a:solidFill>
                  <a:latin typeface="Times New Roman" panose="02020603050405020304" pitchFamily="18" charset="0"/>
                </a:rPr>
                <a:t>消去互补变量</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graphicFrame>
          <p:nvGraphicFramePr>
            <p:cNvPr id="6" name="Object 6"/>
            <p:cNvGraphicFramePr>
              <a:graphicFrameLocks noChangeAspect="1"/>
            </p:cNvGraphicFramePr>
            <p:nvPr/>
          </p:nvGraphicFramePr>
          <p:xfrm>
            <a:off x="3276711" y="3505198"/>
            <a:ext cx="1103313" cy="381000"/>
          </p:xfrm>
          <a:graphic>
            <a:graphicData uri="http://schemas.openxmlformats.org/presentationml/2006/ole">
              <mc:AlternateContent xmlns:mc="http://schemas.openxmlformats.org/markup-compatibility/2006">
                <mc:Choice xmlns:v="urn:schemas-microsoft-com:vml" Requires="v">
                  <p:oleObj spid="_x0000_s8" name="" r:id="rId5" imgW="597535" imgH="203200" progId="">
                    <p:embed/>
                  </p:oleObj>
                </mc:Choice>
                <mc:Fallback>
                  <p:oleObj name="" r:id="rId5" imgW="597535" imgH="203200"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711" y="3505198"/>
                          <a:ext cx="11033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21"/>
            <p:cNvSpPr>
              <a:spLocks noChangeArrowheads="1"/>
            </p:cNvSpPr>
            <p:nvPr/>
          </p:nvSpPr>
          <p:spPr bwMode="auto">
            <a:xfrm>
              <a:off x="3276710" y="3505198"/>
              <a:ext cx="1143000" cy="457200"/>
            </a:xfrm>
            <a:prstGeom prst="rect">
              <a:avLst/>
            </a:prstGeom>
            <a:noFill/>
            <a:ln w="28575">
              <a:solidFill>
                <a:srgbClr val="005286"/>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1000"/>
                                        <p:tgtEl>
                                          <p:spTgt spid="43"/>
                                        </p:tgtEl>
                                      </p:cBhvr>
                                    </p:animEffect>
                                    <p:anim calcmode="lin" valueType="num">
                                      <p:cBhvr>
                                        <p:cTn id="14" dur="1000" fill="hold"/>
                                        <p:tgtEl>
                                          <p:spTgt spid="43"/>
                                        </p:tgtEl>
                                        <p:attrNameLst>
                                          <p:attrName>ppt_x</p:attrName>
                                        </p:attrNameLst>
                                      </p:cBhvr>
                                      <p:tavLst>
                                        <p:tav tm="0">
                                          <p:val>
                                            <p:strVal val="#ppt_x"/>
                                          </p:val>
                                        </p:tav>
                                        <p:tav tm="100000">
                                          <p:val>
                                            <p:strVal val="#ppt_x"/>
                                          </p:val>
                                        </p:tav>
                                      </p:tavLst>
                                    </p:anim>
                                    <p:anim calcmode="lin" valueType="num">
                                      <p:cBhvr>
                                        <p:cTn id="15" dur="1000" fill="hold"/>
                                        <p:tgtEl>
                                          <p:spTgt spid="4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1524001" y="2716110"/>
            <a:ext cx="8321761" cy="646232"/>
          </a:xfrm>
          <a:prstGeom prst="rect">
            <a:avLst/>
          </a:prstGeom>
        </p:spPr>
      </p:pic>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 name="Text Box 3"/>
          <p:cNvSpPr txBox="1">
            <a:spLocks noChangeArrowheads="1"/>
          </p:cNvSpPr>
          <p:nvPr/>
        </p:nvSpPr>
        <p:spPr bwMode="auto">
          <a:xfrm>
            <a:off x="1329068" y="1956518"/>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bg1"/>
                </a:solidFill>
                <a:latin typeface="Times New Roman" panose="02020603050405020304" pitchFamily="18" charset="0"/>
              </a:rPr>
              <a:t>2.</a:t>
            </a:r>
            <a:r>
              <a:rPr lang="zh-CN" altLang="en-US" sz="2400" b="1" dirty="0">
                <a:solidFill>
                  <a:schemeClr val="bg1"/>
                </a:solidFill>
                <a:latin typeface="Times New Roman" panose="02020603050405020304" pitchFamily="18" charset="0"/>
              </a:rPr>
              <a:t>吸收法</a:t>
            </a:r>
            <a:r>
              <a:rPr lang="zh-CN" altLang="en-US" sz="2400" dirty="0">
                <a:solidFill>
                  <a:schemeClr val="bg1"/>
                </a:solidFill>
                <a:latin typeface="Times New Roman" panose="02020603050405020304" pitchFamily="18" charset="0"/>
              </a:rPr>
              <a:t> </a:t>
            </a:r>
            <a:endParaRPr lang="zh-CN" altLang="en-US" sz="2400" dirty="0">
              <a:solidFill>
                <a:schemeClr val="bg1"/>
              </a:solidFill>
              <a:latin typeface="Times New Roman" panose="02020603050405020304" pitchFamily="18" charset="0"/>
            </a:endParaRPr>
          </a:p>
        </p:txBody>
      </p:sp>
      <p:sp>
        <p:nvSpPr>
          <p:cNvPr id="25" name="矩形 13"/>
          <p:cNvSpPr>
            <a:spLocks noChangeArrowheads="1"/>
          </p:cNvSpPr>
          <p:nvPr/>
        </p:nvSpPr>
        <p:spPr bwMode="auto">
          <a:xfrm>
            <a:off x="2936807" y="2815658"/>
            <a:ext cx="1530687" cy="361279"/>
          </a:xfrm>
          <a:prstGeom prst="rect">
            <a:avLst/>
          </a:prstGeom>
          <a:noFill/>
          <a:ln w="2222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6" name="矩形 14"/>
          <p:cNvSpPr>
            <a:spLocks noChangeArrowheads="1"/>
          </p:cNvSpPr>
          <p:nvPr/>
        </p:nvSpPr>
        <p:spPr bwMode="auto">
          <a:xfrm>
            <a:off x="4800716" y="2791503"/>
            <a:ext cx="2133600" cy="436318"/>
          </a:xfrm>
          <a:prstGeom prst="rect">
            <a:avLst/>
          </a:prstGeom>
          <a:noFill/>
          <a:ln w="2222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603" y="5414509"/>
            <a:ext cx="7407282" cy="64623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557" y="3417926"/>
            <a:ext cx="5425910" cy="646232"/>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1618" y="4788086"/>
            <a:ext cx="4913802" cy="646232"/>
          </a:xfrm>
          <a:prstGeom prst="rect">
            <a:avLst/>
          </a:prstGeom>
        </p:spPr>
      </p:pic>
      <p:grpSp>
        <p:nvGrpSpPr>
          <p:cNvPr id="5" name="组合 4"/>
          <p:cNvGrpSpPr/>
          <p:nvPr/>
        </p:nvGrpSpPr>
        <p:grpSpPr>
          <a:xfrm>
            <a:off x="2563667" y="4120946"/>
            <a:ext cx="4649137" cy="525463"/>
            <a:chOff x="2564447" y="3843921"/>
            <a:chExt cx="4649137" cy="525463"/>
          </a:xfrm>
        </p:grpSpPr>
        <p:graphicFrame>
          <p:nvGraphicFramePr>
            <p:cNvPr id="4" name="对象 3"/>
            <p:cNvGraphicFramePr>
              <a:graphicFrameLocks noChangeAspect="1"/>
            </p:cNvGraphicFramePr>
            <p:nvPr/>
          </p:nvGraphicFramePr>
          <p:xfrm>
            <a:off x="3174984" y="3843921"/>
            <a:ext cx="4038600" cy="525463"/>
          </p:xfrm>
          <a:graphic>
            <a:graphicData uri="http://schemas.openxmlformats.org/presentationml/2006/ole">
              <mc:AlternateContent xmlns:mc="http://schemas.openxmlformats.org/markup-compatibility/2006">
                <mc:Choice xmlns:v="urn:schemas-microsoft-com:vml" Requires="v">
                  <p:oleObj spid="_x0000_s2" name="Equation" r:id="rId6" imgW="4039870" imgH="527050" progId="Equation.DSMT4">
                    <p:embed/>
                  </p:oleObj>
                </mc:Choice>
                <mc:Fallback>
                  <p:oleObj name="Equation" r:id="rId6" imgW="4039870" imgH="527050" progId="Equation.DSMT4">
                    <p:embed/>
                    <p:pic>
                      <p:nvPicPr>
                        <p:cNvPr id="0" name="对象 3"/>
                        <p:cNvPicPr/>
                        <p:nvPr/>
                      </p:nvPicPr>
                      <p:blipFill>
                        <a:blip r:embed="rId7"/>
                        <a:stretch>
                          <a:fillRect/>
                        </a:stretch>
                      </p:blipFill>
                      <p:spPr>
                        <a:xfrm>
                          <a:off x="3174984" y="3843921"/>
                          <a:ext cx="4038600" cy="525463"/>
                        </a:xfrm>
                        <a:prstGeom prst="rect">
                          <a:avLst/>
                        </a:prstGeom>
                      </p:spPr>
                    </p:pic>
                  </p:oleObj>
                </mc:Fallback>
              </mc:AlternateContent>
            </a:graphicData>
          </a:graphic>
        </p:graphicFrame>
        <p:sp>
          <p:nvSpPr>
            <p:cNvPr id="21" name="Text Box 3"/>
            <p:cNvSpPr txBox="1">
              <a:spLocks noChangeArrowheads="1"/>
            </p:cNvSpPr>
            <p:nvPr/>
          </p:nvSpPr>
          <p:spPr bwMode="auto">
            <a:xfrm>
              <a:off x="2564447" y="3865603"/>
              <a:ext cx="8329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解：</a:t>
              </a:r>
              <a:endParaRPr lang="zh-CN" altLang="en-US" sz="2400" dirty="0">
                <a:solidFill>
                  <a:schemeClr val="tx1"/>
                </a:solidFill>
                <a:latin typeface="Times New Roman" panose="02020603050405020304" pitchFamily="18" charset="0"/>
              </a:endParaRPr>
            </a:p>
          </p:txBody>
        </p:sp>
      </p:grpSp>
      <p:sp>
        <p:nvSpPr>
          <p:cNvPr id="22" name="PA-圆角矩形 1"/>
          <p:cNvSpPr/>
          <p:nvPr>
            <p:custDataLst>
              <p:tags r:id="rId8"/>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4"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27" name="Text Box 3"/>
          <p:cNvSpPr txBox="1">
            <a:spLocks noChangeArrowheads="1"/>
          </p:cNvSpPr>
          <p:nvPr/>
        </p:nvSpPr>
        <p:spPr bwMode="auto">
          <a:xfrm>
            <a:off x="1387096" y="2162250"/>
            <a:ext cx="207907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2</a:t>
            </a:r>
            <a:r>
              <a:rPr lang="zh-CN" altLang="en-US" sz="2400" b="1" dirty="0">
                <a:solidFill>
                  <a:schemeClr val="tx1"/>
                </a:solidFill>
              </a:rPr>
              <a:t>）</a:t>
            </a:r>
            <a:r>
              <a:rPr lang="zh-CN" altLang="en-US" sz="2400" b="1" dirty="0">
                <a:solidFill>
                  <a:schemeClr val="tx1"/>
                </a:solidFill>
                <a:latin typeface="Times New Roman" panose="02020603050405020304" pitchFamily="18" charset="0"/>
              </a:rPr>
              <a:t>吸收法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0-#ppt_w/2"/>
                                          </p:val>
                                        </p:tav>
                                        <p:tav tm="100000">
                                          <p:val>
                                            <p:strVal val="#ppt_x"/>
                                          </p:val>
                                        </p:tav>
                                      </p:tavLst>
                                    </p:anim>
                                    <p:anim calcmode="lin" valueType="num">
                                      <p:cBhvr additive="base">
                                        <p:cTn id="4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26" grpId="0" animBg="1" autoUpdateAnimBg="0"/>
      <p:bldP spid="27"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922" y="4146736"/>
            <a:ext cx="7943776" cy="1786283"/>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624" y="3393781"/>
            <a:ext cx="5620999" cy="646232"/>
          </a:xfrm>
          <a:prstGeom prst="rect">
            <a:avLst/>
          </a:prstGeom>
        </p:spPr>
      </p:pic>
      <p:sp>
        <p:nvSpPr>
          <p:cNvPr id="20" name="PA-圆角矩形 1"/>
          <p:cNvSpPr/>
          <p:nvPr>
            <p:custDataLst>
              <p:tags r:id="rId4"/>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3" name="Text Box 3"/>
          <p:cNvSpPr txBox="1">
            <a:spLocks noChangeArrowheads="1"/>
          </p:cNvSpPr>
          <p:nvPr/>
        </p:nvSpPr>
        <p:spPr bwMode="auto">
          <a:xfrm>
            <a:off x="1387096" y="2162250"/>
            <a:ext cx="207907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2</a:t>
            </a:r>
            <a:r>
              <a:rPr lang="zh-CN" altLang="en-US" sz="2400" b="1" dirty="0">
                <a:solidFill>
                  <a:schemeClr val="tx1"/>
                </a:solidFill>
              </a:rPr>
              <a:t>）</a:t>
            </a:r>
            <a:r>
              <a:rPr lang="zh-CN" altLang="en-US" sz="2400" b="1" dirty="0">
                <a:solidFill>
                  <a:schemeClr val="tx1"/>
                </a:solidFill>
                <a:latin typeface="Times New Roman" panose="02020603050405020304" pitchFamily="18" charset="0"/>
              </a:rPr>
              <a:t>吸收法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pic>
        <p:nvPicPr>
          <p:cNvPr id="4" name="图片 3"/>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1524001" y="2716110"/>
            <a:ext cx="8321761" cy="646232"/>
          </a:xfrm>
          <a:prstGeom prst="rect">
            <a:avLst/>
          </a:prstGeom>
        </p:spPr>
      </p:pic>
      <p:sp>
        <p:nvSpPr>
          <p:cNvPr id="6" name="矩形 13"/>
          <p:cNvSpPr>
            <a:spLocks noChangeArrowheads="1"/>
          </p:cNvSpPr>
          <p:nvPr/>
        </p:nvSpPr>
        <p:spPr bwMode="auto">
          <a:xfrm>
            <a:off x="2936807" y="2815658"/>
            <a:ext cx="1530687" cy="361279"/>
          </a:xfrm>
          <a:prstGeom prst="rect">
            <a:avLst/>
          </a:prstGeom>
          <a:noFill/>
          <a:ln w="2222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7" name="矩形 14"/>
          <p:cNvSpPr>
            <a:spLocks noChangeArrowheads="1"/>
          </p:cNvSpPr>
          <p:nvPr/>
        </p:nvSpPr>
        <p:spPr bwMode="auto">
          <a:xfrm>
            <a:off x="4800716" y="2791503"/>
            <a:ext cx="2133600" cy="436318"/>
          </a:xfrm>
          <a:prstGeom prst="rect">
            <a:avLst/>
          </a:prstGeom>
          <a:noFill/>
          <a:ln w="2222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 name="Text Box 3"/>
          <p:cNvSpPr txBox="1">
            <a:spLocks noChangeArrowheads="1"/>
          </p:cNvSpPr>
          <p:nvPr/>
        </p:nvSpPr>
        <p:spPr bwMode="auto">
          <a:xfrm>
            <a:off x="1329068" y="2143326"/>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bg1"/>
                </a:solidFill>
                <a:latin typeface="Times New Roman" panose="02020603050405020304" pitchFamily="18" charset="0"/>
              </a:rPr>
              <a:t>3.</a:t>
            </a:r>
            <a:r>
              <a:rPr lang="zh-CN" altLang="en-US" sz="2400" b="1" dirty="0">
                <a:solidFill>
                  <a:schemeClr val="bg1"/>
                </a:solidFill>
                <a:latin typeface="Times New Roman" panose="02020603050405020304" pitchFamily="18" charset="0"/>
              </a:rPr>
              <a:t>配项法</a:t>
            </a:r>
            <a:r>
              <a:rPr lang="zh-CN" altLang="en-US" sz="2400" dirty="0">
                <a:solidFill>
                  <a:schemeClr val="bg1"/>
                </a:solidFill>
                <a:latin typeface="Times New Roman" panose="02020603050405020304" pitchFamily="18" charset="0"/>
              </a:rPr>
              <a:t> </a:t>
            </a:r>
            <a:endParaRPr lang="zh-CN" altLang="en-US" sz="2400" dirty="0">
              <a:solidFill>
                <a:schemeClr val="bg1"/>
              </a:solidFill>
              <a:latin typeface="Times New Roman" panose="02020603050405020304" pitchFamily="18" charset="0"/>
            </a:endParaRPr>
          </a:p>
        </p:txBody>
      </p:sp>
      <p:grpSp>
        <p:nvGrpSpPr>
          <p:cNvPr id="12" name="组合 11"/>
          <p:cNvGrpSpPr/>
          <p:nvPr/>
        </p:nvGrpSpPr>
        <p:grpSpPr>
          <a:xfrm>
            <a:off x="1600116" y="2693287"/>
            <a:ext cx="9829744" cy="936347"/>
            <a:chOff x="1600116" y="2506479"/>
            <a:chExt cx="9829744" cy="936347"/>
          </a:xfrm>
          <a:noFill/>
        </p:grpSpPr>
        <p:sp>
          <p:nvSpPr>
            <p:cNvPr id="28" name="TextBox 14"/>
            <p:cNvSpPr txBox="1">
              <a:spLocks noChangeArrowheads="1"/>
            </p:cNvSpPr>
            <p:nvPr/>
          </p:nvSpPr>
          <p:spPr bwMode="auto">
            <a:xfrm>
              <a:off x="1600116" y="2506479"/>
              <a:ext cx="9829744" cy="936347"/>
            </a:xfrm>
            <a:prstGeom prst="rect">
              <a:avLst/>
            </a:prstGeom>
            <a:grpFill/>
            <a:ln w="9525">
              <a:noFill/>
              <a:miter lim="800000"/>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20000"/>
                </a:lnSpc>
                <a:spcBef>
                  <a:spcPct val="0"/>
                </a:spcBef>
                <a:buFontTx/>
                <a:buNone/>
              </a:pPr>
              <a:r>
                <a:rPr lang="zh-CN" altLang="en-US" sz="2400" b="1" dirty="0">
                  <a:solidFill>
                    <a:schemeClr val="tx1"/>
                  </a:solidFill>
                  <a:latin typeface="+mn-ea"/>
                  <a:ea typeface="+mn-ea"/>
                </a:rPr>
                <a:t>方法一</a:t>
              </a:r>
              <a:r>
                <a:rPr lang="en-US" altLang="zh-CN" sz="2400" b="1" dirty="0">
                  <a:solidFill>
                    <a:schemeClr val="tx1"/>
                  </a:solidFill>
                  <a:latin typeface="+mn-ea"/>
                  <a:ea typeface="+mn-ea"/>
                </a:rPr>
                <a:t>:</a:t>
              </a:r>
              <a:r>
                <a:rPr lang="zh-CN" altLang="en-US" sz="2400" b="1" dirty="0">
                  <a:solidFill>
                    <a:schemeClr val="tx1"/>
                  </a:solidFill>
                  <a:latin typeface="+mn-ea"/>
                  <a:ea typeface="+mn-ea"/>
                </a:rPr>
                <a:t>  </a:t>
              </a:r>
              <a:r>
                <a:rPr lang="zh-CN" altLang="en-US" sz="2400" b="1" dirty="0">
                  <a:solidFill>
                    <a:schemeClr val="tx1"/>
                  </a:solidFill>
                  <a:latin typeface="Times New Roman" panose="02020603050405020304" pitchFamily="18" charset="0"/>
                </a:rPr>
                <a:t>利用公式                     ，给某一个与项</a:t>
              </a:r>
              <a:r>
                <a:rPr lang="zh-CN" altLang="en-US" sz="2400" b="1" dirty="0">
                  <a:solidFill>
                    <a:schemeClr val="tx2"/>
                  </a:solidFill>
                  <a:latin typeface="Times New Roman" panose="02020603050405020304" pitchFamily="18" charset="0"/>
                </a:rPr>
                <a:t>配项</a:t>
              </a:r>
              <a:r>
                <a:rPr lang="zh-CN" altLang="en-US" sz="2400" b="1" dirty="0">
                  <a:solidFill>
                    <a:schemeClr val="tx1"/>
                  </a:solidFill>
                  <a:latin typeface="Times New Roman" panose="02020603050405020304" pitchFamily="18" charset="0"/>
                </a:rPr>
                <a:t>，然后将其</a:t>
              </a:r>
              <a:r>
                <a:rPr lang="zh-CN" altLang="en-US" sz="2400" b="1" dirty="0">
                  <a:solidFill>
                    <a:srgbClr val="005286"/>
                  </a:solidFill>
                  <a:latin typeface="Times New Roman" panose="02020603050405020304" pitchFamily="18" charset="0"/>
                </a:rPr>
                <a:t>拆分</a:t>
              </a:r>
              <a:r>
                <a:rPr lang="zh-CN" altLang="en-US" sz="2400" b="1" dirty="0">
                  <a:solidFill>
                    <a:schemeClr val="tx1"/>
                  </a:solidFill>
                  <a:latin typeface="Times New Roman" panose="02020603050405020304" pitchFamily="18" charset="0"/>
                </a:rPr>
                <a:t>成两项，再与其它项</a:t>
              </a:r>
              <a:r>
                <a:rPr lang="zh-CN" altLang="en-US" sz="2400" b="1" dirty="0">
                  <a:solidFill>
                    <a:srgbClr val="005286"/>
                  </a:solidFill>
                  <a:latin typeface="Times New Roman" panose="02020603050405020304" pitchFamily="18" charset="0"/>
                </a:rPr>
                <a:t>合并</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graphicFrame>
          <p:nvGraphicFramePr>
            <p:cNvPr id="31" name="Object 6"/>
            <p:cNvGraphicFramePr>
              <a:graphicFrameLocks noChangeAspect="1"/>
            </p:cNvGraphicFramePr>
            <p:nvPr/>
          </p:nvGraphicFramePr>
          <p:xfrm>
            <a:off x="4275821" y="2510493"/>
            <a:ext cx="1593400" cy="393700"/>
          </p:xfrm>
          <a:graphic>
            <a:graphicData uri="http://schemas.openxmlformats.org/presentationml/2006/ole">
              <mc:AlternateContent xmlns:mc="http://schemas.openxmlformats.org/markup-compatibility/2006">
                <mc:Choice xmlns:v="urn:schemas-microsoft-com:vml" Requires="v">
                  <p:oleObj spid="_x0000_s2" name="" r:id="rId2" imgW="635635" imgH="203200" progId="">
                    <p:embed/>
                  </p:oleObj>
                </mc:Choice>
                <mc:Fallback>
                  <p:oleObj name="" r:id="rId2" imgW="635635" imgH="203200" progId="">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821" y="2510493"/>
                          <a:ext cx="1593400" cy="393700"/>
                        </a:xfrm>
                        <a:prstGeom prst="rect">
                          <a:avLst/>
                        </a:prstGeom>
                        <a:noFill/>
                        <a:ln>
                          <a:noFill/>
                        </a:ln>
                      </p:spPr>
                    </p:pic>
                  </p:oleObj>
                </mc:Fallback>
              </mc:AlternateContent>
            </a:graphicData>
          </a:graphic>
        </p:graphicFrame>
      </p:gr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32" y="4325809"/>
            <a:ext cx="6937849" cy="210939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0495" y="3737508"/>
            <a:ext cx="4993057" cy="646232"/>
          </a:xfrm>
          <a:prstGeom prst="rect">
            <a:avLst/>
          </a:prstGeom>
        </p:spPr>
      </p:pic>
      <p:sp>
        <p:nvSpPr>
          <p:cNvPr id="19" name="PA-圆角矩形 1"/>
          <p:cNvSpPr/>
          <p:nvPr>
            <p:custDataLst>
              <p:tags r:id="rId6"/>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2" name="Text Box 3"/>
          <p:cNvSpPr txBox="1">
            <a:spLocks noChangeArrowheads="1"/>
          </p:cNvSpPr>
          <p:nvPr/>
        </p:nvSpPr>
        <p:spPr bwMode="auto">
          <a:xfrm>
            <a:off x="1387096" y="2186871"/>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3</a:t>
            </a:r>
            <a:r>
              <a:rPr lang="zh-CN" altLang="en-US" sz="2400" b="1" dirty="0">
                <a:solidFill>
                  <a:schemeClr val="tx1"/>
                </a:solidFill>
              </a:rPr>
              <a:t>）</a:t>
            </a:r>
            <a:r>
              <a:rPr lang="zh-CN" altLang="en-US" sz="2400" b="1" dirty="0">
                <a:solidFill>
                  <a:schemeClr val="tx1"/>
                </a:solidFill>
                <a:latin typeface="Times New Roman" panose="02020603050405020304" pitchFamily="18" charset="0"/>
              </a:rPr>
              <a:t>配项法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sp>
        <p:nvSpPr>
          <p:cNvPr id="4"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cxnSp>
        <p:nvCxnSpPr>
          <p:cNvPr id="8" name="直接连接符 7"/>
          <p:cNvCxnSpPr/>
          <p:nvPr/>
        </p:nvCxnSpPr>
        <p:spPr>
          <a:xfrm>
            <a:off x="6953250" y="4843602"/>
            <a:ext cx="7143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810000" y="5352019"/>
            <a:ext cx="14001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07452" y="5834873"/>
            <a:ext cx="9693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133725" y="6435208"/>
            <a:ext cx="14859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522279" y="4401803"/>
            <a:ext cx="913704" cy="461665"/>
          </a:xfrm>
          <a:prstGeom prst="rect">
            <a:avLst/>
          </a:prstGeom>
          <a:noFill/>
        </p:spPr>
        <p:txBody>
          <a:bodyPr wrap="square" rtlCol="0">
            <a:spAutoFit/>
          </a:bodyPr>
          <a:lstStyle/>
          <a:p>
            <a:r>
              <a:rPr lang="zh-CN" altLang="en-US" sz="2400" b="1" dirty="0">
                <a:solidFill>
                  <a:srgbClr val="0000FF"/>
                </a:solidFill>
              </a:rPr>
              <a:t>配项</a:t>
            </a:r>
            <a:endParaRPr lang="zh-CN" altLang="en-US" sz="2400" b="1" dirty="0">
              <a:solidFill>
                <a:srgbClr val="0000FF"/>
              </a:solidFill>
            </a:endParaRPr>
          </a:p>
        </p:txBody>
      </p:sp>
      <p:sp>
        <p:nvSpPr>
          <p:cNvPr id="25" name="文本框 24"/>
          <p:cNvSpPr txBox="1"/>
          <p:nvPr/>
        </p:nvSpPr>
        <p:spPr>
          <a:xfrm>
            <a:off x="8830555" y="4906006"/>
            <a:ext cx="1210855" cy="461665"/>
          </a:xfrm>
          <a:prstGeom prst="rect">
            <a:avLst/>
          </a:prstGeom>
          <a:noFill/>
        </p:spPr>
        <p:txBody>
          <a:bodyPr wrap="square" rtlCol="0">
            <a:spAutoFit/>
          </a:bodyPr>
          <a:lstStyle/>
          <a:p>
            <a:r>
              <a:rPr lang="zh-CN" altLang="en-US" sz="2400" b="1" dirty="0">
                <a:solidFill>
                  <a:srgbClr val="0000FF"/>
                </a:solidFill>
              </a:rPr>
              <a:t>吸收法</a:t>
            </a:r>
            <a:endParaRPr lang="zh-CN" altLang="en-US" sz="2400" b="1" dirty="0">
              <a:solidFill>
                <a:srgbClr val="0000FF"/>
              </a:solidFill>
            </a:endParaRPr>
          </a:p>
        </p:txBody>
      </p:sp>
      <p:sp>
        <p:nvSpPr>
          <p:cNvPr id="26" name="文本框 25"/>
          <p:cNvSpPr txBox="1"/>
          <p:nvPr/>
        </p:nvSpPr>
        <p:spPr>
          <a:xfrm>
            <a:off x="7667625" y="5408573"/>
            <a:ext cx="1210855" cy="461665"/>
          </a:xfrm>
          <a:prstGeom prst="rect">
            <a:avLst/>
          </a:prstGeom>
          <a:noFill/>
        </p:spPr>
        <p:txBody>
          <a:bodyPr wrap="square" rtlCol="0">
            <a:spAutoFit/>
          </a:bodyPr>
          <a:lstStyle/>
          <a:p>
            <a:r>
              <a:rPr lang="zh-CN" altLang="en-US" sz="2400" b="1" dirty="0">
                <a:solidFill>
                  <a:srgbClr val="0000FF"/>
                </a:solidFill>
              </a:rPr>
              <a:t>吸收法</a:t>
            </a:r>
            <a:endParaRPr lang="zh-CN" altLang="en-US" sz="2400" b="1" dirty="0">
              <a:solidFill>
                <a:srgbClr val="0000FF"/>
              </a:solidFill>
            </a:endParaRPr>
          </a:p>
        </p:txBody>
      </p:sp>
      <p:sp>
        <p:nvSpPr>
          <p:cNvPr id="27" name="文本框 26"/>
          <p:cNvSpPr txBox="1"/>
          <p:nvPr/>
        </p:nvSpPr>
        <p:spPr>
          <a:xfrm>
            <a:off x="6227989" y="5954690"/>
            <a:ext cx="1210855" cy="461665"/>
          </a:xfrm>
          <a:prstGeom prst="rect">
            <a:avLst/>
          </a:prstGeom>
          <a:noFill/>
        </p:spPr>
        <p:txBody>
          <a:bodyPr wrap="square" rtlCol="0">
            <a:spAutoFit/>
          </a:bodyPr>
          <a:lstStyle/>
          <a:p>
            <a:r>
              <a:rPr lang="zh-CN" altLang="en-US" sz="2400" b="1" dirty="0">
                <a:solidFill>
                  <a:srgbClr val="0000FF"/>
                </a:solidFill>
              </a:rPr>
              <a:t>吸收法</a:t>
            </a:r>
            <a:endParaRPr lang="zh-CN" altLang="en-US" sz="24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P spid="2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26" y="3755443"/>
            <a:ext cx="5127180" cy="646232"/>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526" y="4354145"/>
            <a:ext cx="9474005" cy="2206943"/>
          </a:xfrm>
          <a:prstGeom prst="rect">
            <a:avLst/>
          </a:prstGeom>
        </p:spPr>
      </p:pic>
      <p:grpSp>
        <p:nvGrpSpPr>
          <p:cNvPr id="2" name="组合 1"/>
          <p:cNvGrpSpPr/>
          <p:nvPr/>
        </p:nvGrpSpPr>
        <p:grpSpPr>
          <a:xfrm>
            <a:off x="1600116" y="2693287"/>
            <a:ext cx="9829744" cy="936347"/>
            <a:chOff x="1600116" y="2506479"/>
            <a:chExt cx="9829744" cy="936347"/>
          </a:xfrm>
          <a:noFill/>
        </p:grpSpPr>
        <p:sp>
          <p:nvSpPr>
            <p:cNvPr id="3" name="TextBox 14"/>
            <p:cNvSpPr txBox="1">
              <a:spLocks noChangeArrowheads="1"/>
            </p:cNvSpPr>
            <p:nvPr/>
          </p:nvSpPr>
          <p:spPr bwMode="auto">
            <a:xfrm>
              <a:off x="1600116" y="2506479"/>
              <a:ext cx="9829744" cy="936347"/>
            </a:xfrm>
            <a:prstGeom prst="rect">
              <a:avLst/>
            </a:prstGeom>
            <a:grpFill/>
            <a:ln w="9525">
              <a:noFill/>
              <a:miter lim="800000"/>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20000"/>
                </a:lnSpc>
                <a:spcBef>
                  <a:spcPct val="0"/>
                </a:spcBef>
                <a:buFontTx/>
                <a:buNone/>
              </a:pPr>
              <a:r>
                <a:rPr lang="zh-CN" altLang="en-US" sz="2400" b="1" dirty="0">
                  <a:solidFill>
                    <a:schemeClr val="tx1"/>
                  </a:solidFill>
                  <a:latin typeface="+mn-ea"/>
                  <a:ea typeface="+mn-ea"/>
                </a:rPr>
                <a:t>方法一</a:t>
              </a:r>
              <a:r>
                <a:rPr lang="en-US" altLang="zh-CN" sz="2400" b="1" dirty="0">
                  <a:solidFill>
                    <a:schemeClr val="tx1"/>
                  </a:solidFill>
                  <a:latin typeface="+mn-ea"/>
                  <a:ea typeface="+mn-ea"/>
                </a:rPr>
                <a:t>:</a:t>
              </a:r>
              <a:r>
                <a:rPr lang="zh-CN" altLang="en-US" sz="2400" b="1" dirty="0">
                  <a:solidFill>
                    <a:schemeClr val="tx1"/>
                  </a:solidFill>
                  <a:latin typeface="+mn-ea"/>
                  <a:ea typeface="+mn-ea"/>
                </a:rPr>
                <a:t>  </a:t>
              </a:r>
              <a:r>
                <a:rPr lang="zh-CN" altLang="en-US" sz="2400" b="1" dirty="0">
                  <a:solidFill>
                    <a:schemeClr val="tx1"/>
                  </a:solidFill>
                  <a:latin typeface="Times New Roman" panose="02020603050405020304" pitchFamily="18" charset="0"/>
                </a:rPr>
                <a:t>利用公式                     ，给某一个与项</a:t>
              </a:r>
              <a:r>
                <a:rPr lang="zh-CN" altLang="en-US" sz="2400" b="1" dirty="0">
                  <a:solidFill>
                    <a:schemeClr val="tx2"/>
                  </a:solidFill>
                  <a:latin typeface="Times New Roman" panose="02020603050405020304" pitchFamily="18" charset="0"/>
                </a:rPr>
                <a:t>配项</a:t>
              </a:r>
              <a:r>
                <a:rPr lang="zh-CN" altLang="en-US" sz="2400" b="1" dirty="0">
                  <a:solidFill>
                    <a:schemeClr val="tx1"/>
                  </a:solidFill>
                  <a:latin typeface="Times New Roman" panose="02020603050405020304" pitchFamily="18" charset="0"/>
                </a:rPr>
                <a:t>，然后将其</a:t>
              </a:r>
              <a:r>
                <a:rPr lang="zh-CN" altLang="en-US" sz="2400" b="1" dirty="0">
                  <a:solidFill>
                    <a:srgbClr val="005286"/>
                  </a:solidFill>
                  <a:latin typeface="Times New Roman" panose="02020603050405020304" pitchFamily="18" charset="0"/>
                </a:rPr>
                <a:t>拆分</a:t>
              </a:r>
              <a:r>
                <a:rPr lang="zh-CN" altLang="en-US" sz="2400" b="1" dirty="0">
                  <a:solidFill>
                    <a:schemeClr val="tx1"/>
                  </a:solidFill>
                  <a:latin typeface="Times New Roman" panose="02020603050405020304" pitchFamily="18" charset="0"/>
                </a:rPr>
                <a:t>成两项，再与其它项</a:t>
              </a:r>
              <a:r>
                <a:rPr lang="zh-CN" altLang="en-US" sz="2400" b="1" dirty="0">
                  <a:solidFill>
                    <a:srgbClr val="005286"/>
                  </a:solidFill>
                  <a:latin typeface="Times New Roman" panose="02020603050405020304" pitchFamily="18" charset="0"/>
                </a:rPr>
                <a:t>合并</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graphicFrame>
          <p:nvGraphicFramePr>
            <p:cNvPr id="4" name="Object 6"/>
            <p:cNvGraphicFramePr>
              <a:graphicFrameLocks noChangeAspect="1"/>
            </p:cNvGraphicFramePr>
            <p:nvPr/>
          </p:nvGraphicFramePr>
          <p:xfrm>
            <a:off x="4275821" y="2510493"/>
            <a:ext cx="1593400" cy="393700"/>
          </p:xfrm>
          <a:graphic>
            <a:graphicData uri="http://schemas.openxmlformats.org/presentationml/2006/ole">
              <mc:AlternateContent xmlns:mc="http://schemas.openxmlformats.org/markup-compatibility/2006">
                <mc:Choice xmlns:v="urn:schemas-microsoft-com:vml" Requires="v">
                  <p:oleObj spid="_x0000_s5" name="" r:id="rId5" imgW="635635" imgH="203200" progId="">
                    <p:embed/>
                  </p:oleObj>
                </mc:Choice>
                <mc:Fallback>
                  <p:oleObj name="" r:id="rId5" imgW="635635" imgH="203200"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5821" y="2510493"/>
                          <a:ext cx="1593400" cy="393700"/>
                        </a:xfrm>
                        <a:prstGeom prst="rect">
                          <a:avLst/>
                        </a:prstGeom>
                        <a:noFill/>
                        <a:ln>
                          <a:noFill/>
                        </a:ln>
                      </p:spPr>
                    </p:pic>
                  </p:oleObj>
                </mc:Fallback>
              </mc:AlternateContent>
            </a:graphicData>
          </a:graphic>
        </p:graphicFrame>
      </p:grpSp>
      <p:sp>
        <p:nvSpPr>
          <p:cNvPr id="6" name="Text Box 3"/>
          <p:cNvSpPr txBox="1">
            <a:spLocks noChangeArrowheads="1"/>
          </p:cNvSpPr>
          <p:nvPr/>
        </p:nvSpPr>
        <p:spPr bwMode="auto">
          <a:xfrm>
            <a:off x="1387096" y="2186871"/>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3</a:t>
            </a:r>
            <a:r>
              <a:rPr lang="zh-CN" altLang="en-US" sz="2400" b="1" dirty="0">
                <a:solidFill>
                  <a:schemeClr val="tx1"/>
                </a:solidFill>
              </a:rPr>
              <a:t>）</a:t>
            </a:r>
            <a:r>
              <a:rPr lang="zh-CN" altLang="en-US" sz="2400" b="1" dirty="0">
                <a:solidFill>
                  <a:schemeClr val="tx1"/>
                </a:solidFill>
                <a:latin typeface="Times New Roman" panose="02020603050405020304" pitchFamily="18" charset="0"/>
              </a:rPr>
              <a:t>配项法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sp>
        <p:nvSpPr>
          <p:cNvPr id="7"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8" name="灯片编号占位符 7"/>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cxnSp>
        <p:nvCxnSpPr>
          <p:cNvPr id="9" name="直接连接符 8"/>
          <p:cNvCxnSpPr/>
          <p:nvPr/>
        </p:nvCxnSpPr>
        <p:spPr>
          <a:xfrm>
            <a:off x="7509432" y="4878030"/>
            <a:ext cx="7861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1094266" y="4477920"/>
            <a:ext cx="913704" cy="461665"/>
          </a:xfrm>
          <a:prstGeom prst="rect">
            <a:avLst/>
          </a:prstGeom>
          <a:noFill/>
        </p:spPr>
        <p:txBody>
          <a:bodyPr wrap="square" rtlCol="0">
            <a:spAutoFit/>
          </a:bodyPr>
          <a:lstStyle/>
          <a:p>
            <a:r>
              <a:rPr lang="zh-CN" altLang="en-US" sz="2400" b="1" dirty="0">
                <a:solidFill>
                  <a:srgbClr val="0000FF"/>
                </a:solidFill>
              </a:rPr>
              <a:t>配项</a:t>
            </a:r>
            <a:endParaRPr lang="zh-CN" altLang="en-US" sz="2400" b="1" dirty="0">
              <a:solidFill>
                <a:srgbClr val="0000FF"/>
              </a:solidFill>
            </a:endParaRPr>
          </a:p>
        </p:txBody>
      </p:sp>
      <p:cxnSp>
        <p:nvCxnSpPr>
          <p:cNvPr id="12" name="直接连接符 11"/>
          <p:cNvCxnSpPr/>
          <p:nvPr/>
        </p:nvCxnSpPr>
        <p:spPr>
          <a:xfrm>
            <a:off x="2609065" y="5423436"/>
            <a:ext cx="45464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203767" y="5423436"/>
            <a:ext cx="6510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404470" y="5423436"/>
            <a:ext cx="45464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120204" y="5423436"/>
            <a:ext cx="65103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237944" y="5018973"/>
            <a:ext cx="1210855" cy="461665"/>
          </a:xfrm>
          <a:prstGeom prst="rect">
            <a:avLst/>
          </a:prstGeom>
          <a:noFill/>
        </p:spPr>
        <p:txBody>
          <a:bodyPr wrap="square" rtlCol="0">
            <a:spAutoFit/>
          </a:bodyPr>
          <a:lstStyle/>
          <a:p>
            <a:r>
              <a:rPr lang="zh-CN" altLang="en-US" sz="2400" b="1" dirty="0">
                <a:solidFill>
                  <a:srgbClr val="0000FF"/>
                </a:solidFill>
              </a:rPr>
              <a:t>吸收法</a:t>
            </a:r>
            <a:endParaRPr lang="zh-CN" altLang="en-US" sz="2400" b="1" dirty="0">
              <a:solidFill>
                <a:srgbClr val="0000FF"/>
              </a:solidFill>
            </a:endParaRPr>
          </a:p>
        </p:txBody>
      </p:sp>
      <p:sp>
        <p:nvSpPr>
          <p:cNvPr id="25" name="文本框 24"/>
          <p:cNvSpPr txBox="1"/>
          <p:nvPr/>
        </p:nvSpPr>
        <p:spPr>
          <a:xfrm>
            <a:off x="8237944" y="6075112"/>
            <a:ext cx="1210855" cy="461665"/>
          </a:xfrm>
          <a:prstGeom prst="rect">
            <a:avLst/>
          </a:prstGeom>
          <a:noFill/>
        </p:spPr>
        <p:txBody>
          <a:bodyPr wrap="square" rtlCol="0">
            <a:spAutoFit/>
          </a:bodyPr>
          <a:lstStyle/>
          <a:p>
            <a:r>
              <a:rPr lang="zh-CN" altLang="en-US" sz="2400" b="1" dirty="0">
                <a:solidFill>
                  <a:srgbClr val="0000FF"/>
                </a:solidFill>
              </a:rPr>
              <a:t>并项法</a:t>
            </a:r>
            <a:endParaRPr lang="zh-CN" altLang="en-US" sz="2400" b="1" dirty="0">
              <a:solidFill>
                <a:srgbClr val="0000FF"/>
              </a:solidFill>
            </a:endParaRPr>
          </a:p>
        </p:txBody>
      </p:sp>
      <p:cxnSp>
        <p:nvCxnSpPr>
          <p:cNvPr id="26" name="直接连接符 25"/>
          <p:cNvCxnSpPr/>
          <p:nvPr/>
        </p:nvCxnSpPr>
        <p:spPr>
          <a:xfrm>
            <a:off x="4763501" y="6475222"/>
            <a:ext cx="7606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349230" y="4878030"/>
            <a:ext cx="786156"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outVertical)">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par>
                                <p:cTn id="32" presetID="22" presetClass="entr" presetSubtype="8"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par>
                                <p:cTn id="39" presetID="22" presetClass="entr" presetSubtype="8"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3" name="TextBox 4"/>
          <p:cNvSpPr txBox="1">
            <a:spLocks noChangeArrowheads="1"/>
          </p:cNvSpPr>
          <p:nvPr/>
        </p:nvSpPr>
        <p:spPr bwMode="auto">
          <a:xfrm>
            <a:off x="1676314" y="2836732"/>
            <a:ext cx="8915368" cy="461665"/>
          </a:xfrm>
          <a:prstGeom prst="rect">
            <a:avLst/>
          </a:prstGeom>
          <a:noFill/>
          <a:ln w="9525">
            <a:noFill/>
            <a:miter lim="800000"/>
          </a:ln>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方法二</a:t>
            </a:r>
            <a:r>
              <a:rPr lang="en-US" altLang="zh-CN" sz="2400" b="1" dirty="0">
                <a:solidFill>
                  <a:schemeClr val="tx1"/>
                </a:solidFill>
              </a:rPr>
              <a:t>:</a:t>
            </a:r>
            <a:r>
              <a:rPr lang="zh-CN" altLang="en-US" sz="2400" b="1" dirty="0">
                <a:solidFill>
                  <a:srgbClr val="595959"/>
                </a:solidFill>
                <a:latin typeface="隶书" panose="02010509060101010101" pitchFamily="49" charset="-122"/>
                <a:ea typeface="隶书" panose="02010509060101010101" pitchFamily="49" charset="-122"/>
              </a:rPr>
              <a:t> </a:t>
            </a:r>
            <a:r>
              <a:rPr lang="zh-CN" altLang="en-US" sz="2400" b="1" dirty="0">
                <a:solidFill>
                  <a:schemeClr val="tx1"/>
                </a:solidFill>
                <a:latin typeface="Times New Roman" panose="02020603050405020304" pitchFamily="18" charset="0"/>
              </a:rPr>
              <a:t>利用Ａ＋Ａ＝Ａ，</a:t>
            </a:r>
            <a:r>
              <a:rPr lang="zh-CN" altLang="zh-CN" sz="2400" b="1" dirty="0">
                <a:solidFill>
                  <a:schemeClr val="tx1"/>
                </a:solidFill>
                <a:latin typeface="Times New Roman" panose="02020603050405020304" pitchFamily="18" charset="0"/>
              </a:rPr>
              <a:t>重复使用某一项，反而有利于化简。</a:t>
            </a:r>
            <a:endParaRPr lang="zh-CN" altLang="en-US" sz="2400" b="1" dirty="0">
              <a:solidFill>
                <a:schemeClr val="tx1"/>
              </a:solidFill>
              <a:latin typeface="Times New Roman" panose="02020603050405020304" pitchFamily="18" charset="0"/>
            </a:endParaRPr>
          </a:p>
        </p:txBody>
      </p:sp>
      <p:sp>
        <p:nvSpPr>
          <p:cNvPr id="24" name="矩形 5"/>
          <p:cNvSpPr>
            <a:spLocks noChangeArrowheads="1"/>
          </p:cNvSpPr>
          <p:nvPr/>
        </p:nvSpPr>
        <p:spPr bwMode="auto">
          <a:xfrm>
            <a:off x="3592352" y="2812654"/>
            <a:ext cx="1524000" cy="457200"/>
          </a:xfrm>
          <a:prstGeom prst="rect">
            <a:avLst/>
          </a:prstGeom>
          <a:noFill/>
          <a:ln w="19050">
            <a:solidFill>
              <a:srgbClr val="005286"/>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337" y="3563371"/>
            <a:ext cx="6700085" cy="646232"/>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3787"/>
          <a:stretch>
            <a:fillRect/>
          </a:stretch>
        </p:blipFill>
        <p:spPr>
          <a:xfrm>
            <a:off x="1143130" y="4439818"/>
            <a:ext cx="7759330" cy="1511939"/>
          </a:xfrm>
          <a:prstGeom prst="rect">
            <a:avLst/>
          </a:prstGeom>
        </p:spPr>
      </p:pic>
      <p:sp>
        <p:nvSpPr>
          <p:cNvPr id="18" name="PA-圆角矩形 1"/>
          <p:cNvSpPr/>
          <p:nvPr>
            <p:custDataLst>
              <p:tags r:id="rId4"/>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Text Box 3"/>
          <p:cNvSpPr txBox="1">
            <a:spLocks noChangeArrowheads="1"/>
          </p:cNvSpPr>
          <p:nvPr/>
        </p:nvSpPr>
        <p:spPr bwMode="auto">
          <a:xfrm>
            <a:off x="1387096" y="2186871"/>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3</a:t>
            </a:r>
            <a:r>
              <a:rPr lang="zh-CN" altLang="en-US" sz="2400" b="1" dirty="0">
                <a:solidFill>
                  <a:schemeClr val="tx1"/>
                </a:solidFill>
              </a:rPr>
              <a:t>）</a:t>
            </a:r>
            <a:r>
              <a:rPr lang="zh-CN" altLang="en-US" sz="2400" b="1" dirty="0">
                <a:solidFill>
                  <a:schemeClr val="tx1"/>
                </a:solidFill>
                <a:latin typeface="Times New Roman" panose="02020603050405020304" pitchFamily="18" charset="0"/>
              </a:rPr>
              <a:t>配项法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sp>
        <p:nvSpPr>
          <p:cNvPr id="4"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mc:AlternateContent xmlns:mc="http://schemas.openxmlformats.org/markup-compatibility/2006">
        <mc:Choice xmlns:a14="http://schemas.microsoft.com/office/drawing/2010/main" Requires="a14">
          <p:sp>
            <p:nvSpPr>
              <p:cNvPr id="8" name="文本框 7"/>
              <p:cNvSpPr txBox="1"/>
              <p:nvPr/>
            </p:nvSpPr>
            <p:spPr>
              <a:xfrm>
                <a:off x="9161252" y="5031236"/>
                <a:ext cx="2113473" cy="461665"/>
              </a:xfrm>
              <a:prstGeom prst="rect">
                <a:avLst/>
              </a:prstGeom>
              <a:noFill/>
            </p:spPr>
            <p:txBody>
              <a:bodyPr wrap="square" rtlCol="0">
                <a:spAutoFit/>
              </a:bodyPr>
              <a:lstStyle/>
              <a:p>
                <a:r>
                  <a:rPr lang="zh-CN" altLang="en-US" sz="2400" b="1" dirty="0">
                    <a:solidFill>
                      <a:srgbClr val="0000FF"/>
                    </a:solidFill>
                  </a:rPr>
                  <a:t>重复使用</a:t>
                </a:r>
                <a14:m>
                  <m:oMath xmlns:m="http://schemas.openxmlformats.org/officeDocument/2006/math">
                    <m:r>
                      <a:rPr lang="en-US" altLang="zh-CN" sz="2400" b="1" i="1" smtClean="0">
                        <a:solidFill>
                          <a:srgbClr val="0000FF"/>
                        </a:solidFill>
                        <a:effectLst/>
                        <a:latin typeface="Cambria Math" panose="02040503050406030204" pitchFamily="18" charset="0"/>
                        <a:ea typeface="宋体" panose="02010600030101010101" pitchFamily="2" charset="-122"/>
                        <a:cs typeface="Times New Roman" panose="02020603050405020304" pitchFamily="18" charset="0"/>
                      </a:rPr>
                      <m:t>𝑨</m:t>
                    </m:r>
                    <m:acc>
                      <m:accPr>
                        <m:chr m:val="̅"/>
                        <m:ctrlPr>
                          <a:rPr lang="zh-CN" altLang="zh-CN" sz="2400" b="1" i="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FF"/>
                            </a:solidFill>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a:solidFill>
                          <a:srgbClr val="0000FF"/>
                        </a:solidFill>
                        <a:effectLst/>
                        <a:latin typeface="Cambria Math" panose="02040503050406030204" pitchFamily="18" charset="0"/>
                        <a:ea typeface="宋体" panose="02010600030101010101" pitchFamily="2" charset="-122"/>
                        <a:cs typeface="Times New Roman" panose="02020603050405020304" pitchFamily="18" charset="0"/>
                      </a:rPr>
                      <m:t>𝑪</m:t>
                    </m:r>
                  </m:oMath>
                </a14:m>
                <a:endParaRPr lang="zh-CN" altLang="en-US" sz="2400" b="1" dirty="0">
                  <a:solidFill>
                    <a:srgbClr val="0000FF"/>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9161252" y="5031236"/>
                <a:ext cx="2113473" cy="461665"/>
              </a:xfrm>
              <a:prstGeom prst="rect">
                <a:avLst/>
              </a:prstGeom>
              <a:blipFill rotWithShape="1">
                <a:blip r:embed="rId5"/>
                <a:stretch>
                  <a:fillRect l="-5" t="-28" r="14" b="3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autoUpdateAnimBg="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1524001" y="2786429"/>
            <a:ext cx="8340051" cy="670618"/>
          </a:xfrm>
          <a:prstGeom prst="rect">
            <a:avLst/>
          </a:prstGeom>
        </p:spPr>
      </p:pic>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 name="Text Box 3"/>
          <p:cNvSpPr txBox="1">
            <a:spLocks noChangeArrowheads="1"/>
          </p:cNvSpPr>
          <p:nvPr/>
        </p:nvSpPr>
        <p:spPr bwMode="auto">
          <a:xfrm>
            <a:off x="1329068" y="1956518"/>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bg1"/>
                </a:solidFill>
                <a:latin typeface="Times New Roman" panose="02020603050405020304" pitchFamily="18" charset="0"/>
              </a:rPr>
              <a:t>4. </a:t>
            </a:r>
            <a:r>
              <a:rPr lang="zh-CN" altLang="en-US" sz="2400" b="1" dirty="0">
                <a:solidFill>
                  <a:schemeClr val="bg1"/>
                </a:solidFill>
                <a:latin typeface="Times New Roman" panose="02020603050405020304" pitchFamily="18" charset="0"/>
              </a:rPr>
              <a:t>消项法</a:t>
            </a:r>
            <a:r>
              <a:rPr lang="zh-CN" altLang="en-US" sz="2400" dirty="0">
                <a:solidFill>
                  <a:schemeClr val="bg1"/>
                </a:solidFill>
                <a:latin typeface="Times New Roman" panose="02020603050405020304" pitchFamily="18" charset="0"/>
              </a:rPr>
              <a:t> </a:t>
            </a:r>
            <a:endParaRPr lang="zh-CN" altLang="en-US" sz="2400" dirty="0">
              <a:solidFill>
                <a:schemeClr val="bg1"/>
              </a:solidFill>
              <a:latin typeface="Times New Roman" panose="02020603050405020304" pitchFamily="18" charset="0"/>
            </a:endParaRP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027" y="4089957"/>
            <a:ext cx="8321761" cy="178018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328" y="3366836"/>
            <a:ext cx="5389331" cy="646232"/>
          </a:xfrm>
          <a:prstGeom prst="rect">
            <a:avLst/>
          </a:prstGeom>
        </p:spPr>
      </p:pic>
      <p:sp>
        <p:nvSpPr>
          <p:cNvPr id="17" name="PA-圆角矩形 1"/>
          <p:cNvSpPr/>
          <p:nvPr>
            <p:custDataLst>
              <p:tags r:id="rId5"/>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0" name="Text Box 3"/>
          <p:cNvSpPr txBox="1">
            <a:spLocks noChangeArrowheads="1"/>
          </p:cNvSpPr>
          <p:nvPr/>
        </p:nvSpPr>
        <p:spPr bwMode="auto">
          <a:xfrm>
            <a:off x="1387096" y="2184272"/>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en-US" sz="2400" b="1" dirty="0">
                <a:solidFill>
                  <a:schemeClr val="tx1"/>
                </a:solidFill>
                <a:latin typeface="Times New Roman" panose="02020603050405020304" pitchFamily="18" charset="0"/>
              </a:rPr>
              <a:t>消项法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sp>
        <p:nvSpPr>
          <p:cNvPr id="21" name="矩形 5"/>
          <p:cNvSpPr>
            <a:spLocks noChangeArrowheads="1"/>
          </p:cNvSpPr>
          <p:nvPr/>
        </p:nvSpPr>
        <p:spPr bwMode="auto">
          <a:xfrm>
            <a:off x="3215473" y="2849218"/>
            <a:ext cx="3587261" cy="420635"/>
          </a:xfrm>
          <a:prstGeom prst="rect">
            <a:avLst/>
          </a:prstGeom>
          <a:noFill/>
          <a:ln w="19050">
            <a:solidFill>
              <a:srgbClr val="005286"/>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2"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cxnSp>
        <p:nvCxnSpPr>
          <p:cNvPr id="6" name="直接连接符 5"/>
          <p:cNvCxnSpPr/>
          <p:nvPr/>
        </p:nvCxnSpPr>
        <p:spPr>
          <a:xfrm>
            <a:off x="3466167" y="4666268"/>
            <a:ext cx="154889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175655" y="4134049"/>
            <a:ext cx="1122176" cy="461665"/>
          </a:xfrm>
          <a:prstGeom prst="rect">
            <a:avLst/>
          </a:prstGeom>
          <a:noFill/>
        </p:spPr>
        <p:txBody>
          <a:bodyPr wrap="square" rtlCol="0">
            <a:spAutoFit/>
          </a:bodyPr>
          <a:lstStyle/>
          <a:p>
            <a:r>
              <a:rPr lang="zh-CN" altLang="en-US" sz="2400" b="1" dirty="0">
                <a:solidFill>
                  <a:srgbClr val="0000FF"/>
                </a:solidFill>
              </a:rPr>
              <a:t>分配律</a:t>
            </a:r>
            <a:endParaRPr lang="zh-CN" altLang="en-US" sz="2400" b="1" dirty="0">
              <a:solidFill>
                <a:srgbClr val="0000FF"/>
              </a:solidFill>
            </a:endParaRPr>
          </a:p>
        </p:txBody>
      </p:sp>
      <p:cxnSp>
        <p:nvCxnSpPr>
          <p:cNvPr id="10" name="直接连接符 9"/>
          <p:cNvCxnSpPr/>
          <p:nvPr/>
        </p:nvCxnSpPr>
        <p:spPr>
          <a:xfrm>
            <a:off x="4393013" y="5263050"/>
            <a:ext cx="170298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32788" y="4818787"/>
            <a:ext cx="1122176" cy="461665"/>
          </a:xfrm>
          <a:prstGeom prst="rect">
            <a:avLst/>
          </a:prstGeom>
          <a:noFill/>
        </p:spPr>
        <p:txBody>
          <a:bodyPr wrap="square" rtlCol="0">
            <a:spAutoFit/>
          </a:bodyPr>
          <a:lstStyle/>
          <a:p>
            <a:r>
              <a:rPr lang="zh-CN" altLang="en-US" sz="2400" b="1" dirty="0">
                <a:solidFill>
                  <a:srgbClr val="0000FF"/>
                </a:solidFill>
              </a:rPr>
              <a:t>吸收法</a:t>
            </a:r>
            <a:endParaRPr lang="zh-CN" altLang="en-US" sz="2400" b="1" dirty="0">
              <a:solidFill>
                <a:srgbClr val="0000FF"/>
              </a:solidFill>
            </a:endParaRPr>
          </a:p>
        </p:txBody>
      </p:sp>
      <p:cxnSp>
        <p:nvCxnSpPr>
          <p:cNvPr id="14" name="直接连接符 13"/>
          <p:cNvCxnSpPr/>
          <p:nvPr/>
        </p:nvCxnSpPr>
        <p:spPr>
          <a:xfrm>
            <a:off x="6457361" y="5286120"/>
            <a:ext cx="225300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802609" y="4824455"/>
            <a:ext cx="1122176" cy="461665"/>
          </a:xfrm>
          <a:prstGeom prst="rect">
            <a:avLst/>
          </a:prstGeom>
          <a:noFill/>
        </p:spPr>
        <p:txBody>
          <a:bodyPr wrap="square" rtlCol="0">
            <a:spAutoFit/>
          </a:bodyPr>
          <a:lstStyle/>
          <a:p>
            <a:r>
              <a:rPr lang="zh-CN" altLang="en-US" sz="2400" b="1" dirty="0">
                <a:solidFill>
                  <a:srgbClr val="0000FF"/>
                </a:solidFill>
              </a:rPr>
              <a:t>消项法</a:t>
            </a:r>
            <a:endParaRPr lang="zh-CN" altLang="en-US" sz="24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8" grpId="0"/>
      <p:bldP spid="11"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068" y="3442584"/>
            <a:ext cx="5974598" cy="646232"/>
          </a:xfrm>
          <a:prstGeom prst="rect">
            <a:avLst/>
          </a:prstGeom>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922" y="4190980"/>
            <a:ext cx="8175445" cy="1176630"/>
          </a:xfrm>
          <a:prstGeom prst="rect">
            <a:avLst/>
          </a:prstGeom>
        </p:spPr>
      </p:pic>
      <p:pic>
        <p:nvPicPr>
          <p:cNvPr id="2" name="图片 1"/>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1524001" y="2786429"/>
            <a:ext cx="8340051" cy="670618"/>
          </a:xfrm>
          <a:prstGeom prst="rect">
            <a:avLst/>
          </a:prstGeom>
        </p:spPr>
      </p:pic>
      <p:sp>
        <p:nvSpPr>
          <p:cNvPr id="3" name="Text Box 3"/>
          <p:cNvSpPr txBox="1">
            <a:spLocks noChangeArrowheads="1"/>
          </p:cNvSpPr>
          <p:nvPr/>
        </p:nvSpPr>
        <p:spPr bwMode="auto">
          <a:xfrm>
            <a:off x="1329068" y="1956518"/>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bg1"/>
                </a:solidFill>
                <a:latin typeface="Times New Roman" panose="02020603050405020304" pitchFamily="18" charset="0"/>
              </a:rPr>
              <a:t>4. </a:t>
            </a:r>
            <a:r>
              <a:rPr lang="zh-CN" altLang="en-US" sz="2400" b="1" dirty="0">
                <a:solidFill>
                  <a:schemeClr val="bg1"/>
                </a:solidFill>
                <a:latin typeface="Times New Roman" panose="02020603050405020304" pitchFamily="18" charset="0"/>
              </a:rPr>
              <a:t>消项法</a:t>
            </a:r>
            <a:r>
              <a:rPr lang="zh-CN" altLang="en-US" sz="2400" dirty="0">
                <a:solidFill>
                  <a:schemeClr val="bg1"/>
                </a:solidFill>
                <a:latin typeface="Times New Roman" panose="02020603050405020304" pitchFamily="18" charset="0"/>
              </a:rPr>
              <a:t> </a:t>
            </a:r>
            <a:endParaRPr lang="zh-CN" altLang="en-US" sz="2400" dirty="0">
              <a:solidFill>
                <a:schemeClr val="bg1"/>
              </a:solidFill>
              <a:latin typeface="Times New Roman" panose="02020603050405020304" pitchFamily="18" charset="0"/>
            </a:endParaRPr>
          </a:p>
        </p:txBody>
      </p:sp>
      <p:sp>
        <p:nvSpPr>
          <p:cNvPr id="4" name="Text Box 3"/>
          <p:cNvSpPr txBox="1">
            <a:spLocks noChangeArrowheads="1"/>
          </p:cNvSpPr>
          <p:nvPr/>
        </p:nvSpPr>
        <p:spPr bwMode="auto">
          <a:xfrm>
            <a:off x="1387096" y="2184272"/>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en-US" sz="2400" b="1" dirty="0">
                <a:solidFill>
                  <a:schemeClr val="tx1"/>
                </a:solidFill>
                <a:latin typeface="Times New Roman" panose="02020603050405020304" pitchFamily="18" charset="0"/>
              </a:rPr>
              <a:t>消项法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sp>
        <p:nvSpPr>
          <p:cNvPr id="5" name="矩形 5"/>
          <p:cNvSpPr>
            <a:spLocks noChangeArrowheads="1"/>
          </p:cNvSpPr>
          <p:nvPr/>
        </p:nvSpPr>
        <p:spPr bwMode="auto">
          <a:xfrm>
            <a:off x="3215473" y="2849218"/>
            <a:ext cx="3587261" cy="420635"/>
          </a:xfrm>
          <a:prstGeom prst="rect">
            <a:avLst/>
          </a:prstGeom>
          <a:noFill/>
          <a:ln w="19050">
            <a:solidFill>
              <a:srgbClr val="005286"/>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8" name="灯片编号占位符 7"/>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圆角矩形 1"/>
          <p:cNvSpPr/>
          <p:nvPr>
            <p:custDataLst>
              <p:tags r:id="rId1"/>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Rectangle 4"/>
          <p:cNvSpPr>
            <a:spLocks noChangeArrowheads="1"/>
          </p:cNvSpPr>
          <p:nvPr/>
        </p:nvSpPr>
        <p:spPr bwMode="auto">
          <a:xfrm>
            <a:off x="1507490" y="415080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t>“</a:t>
            </a:r>
            <a:r>
              <a:rPr lang="zh-CN" altLang="en-US" sz="2400" b="1" dirty="0"/>
              <a:t>或”运算又称“或”逻辑、“逻辑加”。</a:t>
            </a:r>
            <a:endParaRPr lang="zh-CN" altLang="en-US" sz="2400"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059200"/>
            <a:ext cx="8004742" cy="1371719"/>
          </a:xfrm>
          <a:prstGeom prst="rect">
            <a:avLst/>
          </a:prstGeom>
        </p:spPr>
      </p:pic>
      <p:sp>
        <p:nvSpPr>
          <p:cNvPr id="6" name="TextBox 5"/>
          <p:cNvSpPr txBox="1"/>
          <p:nvPr/>
        </p:nvSpPr>
        <p:spPr>
          <a:xfrm>
            <a:off x="5835600" y="2739600"/>
            <a:ext cx="609600" cy="646331"/>
          </a:xfrm>
          <a:prstGeom prst="rect">
            <a:avLst/>
          </a:prstGeom>
          <a:solidFill>
            <a:schemeClr val="accent1">
              <a:lumMod val="60000"/>
              <a:lumOff val="40000"/>
            </a:schemeClr>
          </a:solidFill>
          <a:ln>
            <a:noFill/>
          </a:ln>
        </p:spPr>
        <p:txBody>
          <a:bodyPr wrap="square">
            <a:spAutoFit/>
          </a:bodyPr>
          <a:lstStyle/>
          <a:p>
            <a:pPr>
              <a:defRPr/>
            </a:pPr>
            <a:r>
              <a:rPr lang="zh-CN" altLang="en-US" sz="3600" dirty="0">
                <a:latin typeface="华文彩云" panose="02010800040101010101" pitchFamily="2" charset="-122"/>
                <a:ea typeface="华文彩云" panose="02010800040101010101" pitchFamily="2" charset="-122"/>
              </a:rPr>
              <a:t>或</a:t>
            </a:r>
            <a:endParaRPr lang="zh-CN" altLang="en-US" sz="3600" dirty="0">
              <a:latin typeface="华文彩云" panose="02010800040101010101" pitchFamily="2" charset="-122"/>
              <a:ea typeface="华文彩云" panose="02010800040101010101" pitchFamily="2" charset="-122"/>
            </a:endParaRPr>
          </a:p>
        </p:txBody>
      </p:sp>
      <p:sp>
        <p:nvSpPr>
          <p:cNvPr id="9" name="矩形 8"/>
          <p:cNvSpPr/>
          <p:nvPr/>
        </p:nvSpPr>
        <p:spPr>
          <a:xfrm>
            <a:off x="1657736" y="4856400"/>
            <a:ext cx="9168416" cy="1574726"/>
          </a:xfrm>
          <a:prstGeom prst="rect">
            <a:avLst/>
          </a:prstGeom>
        </p:spPr>
        <p:txBody>
          <a:bodyPr wrap="square">
            <a:spAutoFit/>
          </a:bodyPr>
          <a:lstStyle/>
          <a:p>
            <a:pPr>
              <a:lnSpc>
                <a:spcPct val="120000"/>
              </a:lnSpc>
              <a:spcAft>
                <a:spcPts val="1200"/>
              </a:spcAft>
            </a:pPr>
            <a:r>
              <a:rPr lang="zh-CN" altLang="en-US" sz="2400" b="1" dirty="0">
                <a:solidFill>
                  <a:srgbClr val="FF0000"/>
                </a:solidFill>
                <a:latin typeface="宋体" panose="02010600030101010101" pitchFamily="2" charset="-122"/>
                <a:ea typeface="宋体" panose="02010600030101010101" pitchFamily="2" charset="-122"/>
              </a:rPr>
              <a:t>或</a:t>
            </a:r>
            <a:r>
              <a:rPr lang="zh-CN" altLang="zh-CN" sz="2400" b="1" dirty="0">
                <a:solidFill>
                  <a:srgbClr val="FF0000"/>
                </a:solidFill>
                <a:latin typeface="宋体" panose="02010600030101010101" pitchFamily="2" charset="-122"/>
                <a:ea typeface="宋体" panose="02010600030101010101" pitchFamily="2" charset="-122"/>
              </a:rPr>
              <a:t>运算：</a:t>
            </a:r>
            <a:r>
              <a:rPr lang="zh-CN" altLang="zh-CN" sz="2400" b="1" dirty="0">
                <a:latin typeface="宋体" panose="02010600030101010101" pitchFamily="2" charset="-122"/>
                <a:ea typeface="宋体" panose="02010600030101010101" pitchFamily="2" charset="-122"/>
              </a:rPr>
              <a:t>决定事件发生的</a:t>
            </a:r>
            <a:r>
              <a:rPr lang="zh-CN" altLang="en-US" sz="2400" b="1" dirty="0">
                <a:latin typeface="宋体" panose="02010600030101010101" pitchFamily="2" charset="-122"/>
                <a:ea typeface="宋体" panose="02010600030101010101" pitchFamily="2" charset="-122"/>
              </a:rPr>
              <a:t>若干</a:t>
            </a:r>
            <a:r>
              <a:rPr lang="zh-CN" altLang="zh-CN" sz="2400" b="1" dirty="0">
                <a:latin typeface="宋体" panose="02010600030101010101" pitchFamily="2" charset="-122"/>
                <a:ea typeface="宋体" panose="02010600030101010101" pitchFamily="2" charset="-122"/>
              </a:rPr>
              <a:t>条件中，</a:t>
            </a:r>
            <a:r>
              <a:rPr lang="zh-CN" altLang="en-US" sz="2400" b="1" dirty="0">
                <a:latin typeface="宋体" panose="02010600030101010101" pitchFamily="2" charset="-122"/>
                <a:ea typeface="宋体" panose="02010600030101010101" pitchFamily="2" charset="-122"/>
              </a:rPr>
              <a:t>有一个或一个以上的条件</a:t>
            </a:r>
            <a:endParaRPr lang="en-US" altLang="zh-CN" sz="2400" b="1" dirty="0">
              <a:latin typeface="宋体" panose="02010600030101010101" pitchFamily="2" charset="-122"/>
              <a:ea typeface="宋体" panose="02010600030101010101" pitchFamily="2" charset="-122"/>
            </a:endParaRPr>
          </a:p>
          <a:p>
            <a:pPr>
              <a:lnSpc>
                <a:spcPct val="120000"/>
              </a:lnSpc>
              <a:spcAft>
                <a:spcPts val="1200"/>
              </a:spcAft>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具备事件就会发生（成立）</a:t>
            </a:r>
            <a:r>
              <a:rPr lang="zh-CN" altLang="zh-CN" sz="2400" b="1" dirty="0">
                <a:latin typeface="宋体" panose="02010600030101010101" pitchFamily="2" charset="-122"/>
                <a:ea typeface="宋体" panose="02010600030101010101" pitchFamily="2" charset="-122"/>
              </a:rPr>
              <a:t>。这种因果关系</a:t>
            </a:r>
            <a:r>
              <a:rPr lang="zh-CN" altLang="en-US" sz="2400" b="1" dirty="0">
                <a:latin typeface="宋体" panose="02010600030101010101" pitchFamily="2" charset="-122"/>
                <a:ea typeface="宋体" panose="02010600030101010101" pitchFamily="2" charset="-122"/>
              </a:rPr>
              <a:t>称为或运算。</a:t>
            </a:r>
            <a:r>
              <a:rPr lang="en-US" altLang="zh-CN" sz="2400" b="1" dirty="0">
                <a:latin typeface="宋体" panose="02010600030101010101" pitchFamily="2" charset="-122"/>
                <a:ea typeface="宋体" panose="02010600030101010101" pitchFamily="2" charset="-122"/>
              </a:rPr>
              <a:t>     </a:t>
            </a:r>
            <a:endParaRPr lang="zh-CN" altLang="zh-CN" sz="2400" b="1" dirty="0">
              <a:latin typeface="宋体" panose="02010600030101010101" pitchFamily="2" charset="-122"/>
              <a:ea typeface="宋体" panose="02010600030101010101" pitchFamily="2" charset="-122"/>
            </a:endParaRPr>
          </a:p>
          <a:p>
            <a:pPr>
              <a:lnSpc>
                <a:spcPct val="120000"/>
              </a:lnSpc>
              <a:spcAft>
                <a:spcPts val="1200"/>
              </a:spcAft>
            </a:pPr>
            <a:r>
              <a:rPr lang="zh-CN" altLang="zh-CN" b="1" dirty="0">
                <a:latin typeface="宋体" panose="02010600030101010101" pitchFamily="2" charset="-122"/>
                <a:ea typeface="宋体" panose="02010600030101010101" pitchFamily="2" charset="-122"/>
              </a:rPr>
              <a:t>如</a:t>
            </a:r>
            <a:r>
              <a:rPr lang="zh-CN" altLang="en-US" b="1" dirty="0">
                <a:latin typeface="宋体" panose="02010600030101010101" pitchFamily="2" charset="-122"/>
                <a:ea typeface="宋体" panose="02010600030101010101" pitchFamily="2" charset="-122"/>
              </a:rPr>
              <a:t>：可乘坐火车、汽车、飞机到达目的地</a:t>
            </a:r>
            <a:r>
              <a:rPr lang="zh-CN" altLang="zh-CN" b="1" dirty="0">
                <a:latin typeface="宋体" panose="02010600030101010101" pitchFamily="2" charset="-122"/>
                <a:ea typeface="宋体" panose="02010600030101010101" pitchFamily="2" charset="-122"/>
              </a:rPr>
              <a:t>。</a:t>
            </a:r>
            <a:endParaRPr lang="zh-CN" altLang="zh-CN" b="1" dirty="0">
              <a:latin typeface="宋体" panose="02010600030101010101" pitchFamily="2" charset="-122"/>
              <a:ea typeface="宋体" panose="02010600030101010101" pitchFamily="2" charset="-122"/>
            </a:endParaRPr>
          </a:p>
        </p:txBody>
      </p:sp>
      <p:sp>
        <p:nvSpPr>
          <p:cNvPr id="14" name="PA-文本框 5"/>
          <p:cNvSpPr txBox="1">
            <a:spLocks noChangeArrowheads="1"/>
          </p:cNvSpPr>
          <p:nvPr>
            <p:custDataLst>
              <p:tags r:id="rId3"/>
            </p:custDataLst>
          </p:nvPr>
        </p:nvSpPr>
        <p:spPr bwMode="auto">
          <a:xfrm>
            <a:off x="626939" y="1458000"/>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逻辑代数的三种基本逻辑运算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750"/>
                                        <p:tgtEl>
                                          <p:spTgt spid="6"/>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6" grpId="0" animBg="1"/>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 name="Text Box 3"/>
          <p:cNvSpPr txBox="1">
            <a:spLocks noChangeArrowheads="1"/>
          </p:cNvSpPr>
          <p:nvPr/>
        </p:nvSpPr>
        <p:spPr bwMode="auto">
          <a:xfrm>
            <a:off x="1329068" y="2194384"/>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5</a:t>
            </a:r>
            <a:r>
              <a:rPr lang="zh-CN" altLang="en-US" sz="2400" b="1" dirty="0">
                <a:solidFill>
                  <a:schemeClr val="tx1"/>
                </a:solidFill>
                <a:latin typeface="Times New Roman" panose="02020603050405020304" pitchFamily="18" charset="0"/>
              </a:rPr>
              <a:t>）综合法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922" y="3225979"/>
            <a:ext cx="8327858" cy="311532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068" y="2686815"/>
            <a:ext cx="8590008" cy="646232"/>
          </a:xfrm>
          <a:prstGeom prst="rect">
            <a:avLst/>
          </a:prstGeom>
        </p:spPr>
      </p:pic>
      <p:sp>
        <p:nvSpPr>
          <p:cNvPr id="16" name="PA-圆角矩形 1"/>
          <p:cNvSpPr/>
          <p:nvPr>
            <p:custDataLst>
              <p:tags r:id="rId4"/>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cxnSp>
        <p:nvCxnSpPr>
          <p:cNvPr id="4" name="直接连接符 3"/>
          <p:cNvCxnSpPr/>
          <p:nvPr/>
        </p:nvCxnSpPr>
        <p:spPr>
          <a:xfrm>
            <a:off x="2852759" y="3780203"/>
            <a:ext cx="121962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0068934" y="3327892"/>
            <a:ext cx="1122176" cy="461665"/>
          </a:xfrm>
          <a:prstGeom prst="rect">
            <a:avLst/>
          </a:prstGeom>
          <a:noFill/>
        </p:spPr>
        <p:txBody>
          <a:bodyPr wrap="square" rtlCol="0">
            <a:spAutoFit/>
          </a:bodyPr>
          <a:lstStyle/>
          <a:p>
            <a:r>
              <a:rPr lang="zh-CN" altLang="en-US" sz="2400" b="1" dirty="0">
                <a:solidFill>
                  <a:srgbClr val="0000FF"/>
                </a:solidFill>
              </a:rPr>
              <a:t>并项法</a:t>
            </a:r>
            <a:endParaRPr lang="zh-CN" altLang="en-US" sz="2400" b="1" dirty="0">
              <a:solidFill>
                <a:srgbClr val="0000FF"/>
              </a:solidFill>
            </a:endParaRPr>
          </a:p>
        </p:txBody>
      </p:sp>
      <p:cxnSp>
        <p:nvCxnSpPr>
          <p:cNvPr id="10" name="直接连接符 9"/>
          <p:cNvCxnSpPr/>
          <p:nvPr/>
        </p:nvCxnSpPr>
        <p:spPr>
          <a:xfrm>
            <a:off x="2798329" y="4281499"/>
            <a:ext cx="103032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0068934" y="3837110"/>
            <a:ext cx="1122176" cy="461665"/>
          </a:xfrm>
          <a:prstGeom prst="rect">
            <a:avLst/>
          </a:prstGeom>
          <a:noFill/>
        </p:spPr>
        <p:txBody>
          <a:bodyPr wrap="square" rtlCol="0">
            <a:spAutoFit/>
          </a:bodyPr>
          <a:lstStyle/>
          <a:p>
            <a:r>
              <a:rPr lang="zh-CN" altLang="en-US" sz="2400" b="1" dirty="0">
                <a:solidFill>
                  <a:srgbClr val="0000FF"/>
                </a:solidFill>
              </a:rPr>
              <a:t>吸收法</a:t>
            </a:r>
            <a:endParaRPr lang="zh-CN" altLang="en-US" sz="2400" b="1" dirty="0">
              <a:solidFill>
                <a:srgbClr val="0000FF"/>
              </a:solidFill>
            </a:endParaRPr>
          </a:p>
        </p:txBody>
      </p:sp>
      <p:cxnSp>
        <p:nvCxnSpPr>
          <p:cNvPr id="13" name="直接连接符 12"/>
          <p:cNvCxnSpPr/>
          <p:nvPr/>
        </p:nvCxnSpPr>
        <p:spPr>
          <a:xfrm>
            <a:off x="2798329" y="4794145"/>
            <a:ext cx="103032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068934" y="4346328"/>
            <a:ext cx="1122176" cy="461665"/>
          </a:xfrm>
          <a:prstGeom prst="rect">
            <a:avLst/>
          </a:prstGeom>
          <a:noFill/>
        </p:spPr>
        <p:txBody>
          <a:bodyPr wrap="square" rtlCol="0">
            <a:spAutoFit/>
          </a:bodyPr>
          <a:lstStyle/>
          <a:p>
            <a:r>
              <a:rPr lang="zh-CN" altLang="en-US" sz="2400" b="1" dirty="0">
                <a:solidFill>
                  <a:srgbClr val="0000FF"/>
                </a:solidFill>
              </a:rPr>
              <a:t>吸收法</a:t>
            </a:r>
            <a:endParaRPr lang="zh-CN" altLang="en-US" sz="2400" b="1" dirty="0">
              <a:solidFill>
                <a:srgbClr val="0000FF"/>
              </a:solidFill>
            </a:endParaRPr>
          </a:p>
        </p:txBody>
      </p:sp>
      <p:cxnSp>
        <p:nvCxnSpPr>
          <p:cNvPr id="15" name="直接连接符 14"/>
          <p:cNvCxnSpPr/>
          <p:nvPr/>
        </p:nvCxnSpPr>
        <p:spPr>
          <a:xfrm>
            <a:off x="2777343" y="5335619"/>
            <a:ext cx="34292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068934" y="4855546"/>
            <a:ext cx="1122176" cy="461665"/>
          </a:xfrm>
          <a:prstGeom prst="rect">
            <a:avLst/>
          </a:prstGeom>
          <a:noFill/>
        </p:spPr>
        <p:txBody>
          <a:bodyPr wrap="square" rtlCol="0">
            <a:spAutoFit/>
          </a:bodyPr>
          <a:lstStyle/>
          <a:p>
            <a:r>
              <a:rPr lang="zh-CN" altLang="en-US" sz="2400" b="1" dirty="0">
                <a:solidFill>
                  <a:srgbClr val="0000FF"/>
                </a:solidFill>
              </a:rPr>
              <a:t>吸收法</a:t>
            </a:r>
            <a:endParaRPr lang="zh-CN" altLang="en-US" sz="2400" b="1" dirty="0">
              <a:solidFill>
                <a:srgbClr val="0000FF"/>
              </a:solidFill>
            </a:endParaRPr>
          </a:p>
        </p:txBody>
      </p:sp>
      <p:cxnSp>
        <p:nvCxnSpPr>
          <p:cNvPr id="20" name="直接连接符 19"/>
          <p:cNvCxnSpPr/>
          <p:nvPr/>
        </p:nvCxnSpPr>
        <p:spPr>
          <a:xfrm>
            <a:off x="4645421" y="5335619"/>
            <a:ext cx="83155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3880854" y="5826430"/>
            <a:ext cx="3698297" cy="1016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0068934" y="5364765"/>
            <a:ext cx="1122176" cy="461665"/>
          </a:xfrm>
          <a:prstGeom prst="rect">
            <a:avLst/>
          </a:prstGeom>
          <a:noFill/>
        </p:spPr>
        <p:txBody>
          <a:bodyPr wrap="square" rtlCol="0">
            <a:spAutoFit/>
          </a:bodyPr>
          <a:lstStyle/>
          <a:p>
            <a:r>
              <a:rPr lang="zh-CN" altLang="en-US" sz="2400" b="1" dirty="0">
                <a:solidFill>
                  <a:srgbClr val="0000FF"/>
                </a:solidFill>
              </a:rPr>
              <a:t>消项法</a:t>
            </a:r>
            <a:endParaRPr lang="zh-CN" altLang="en-US" sz="24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par>
                                <p:cTn id="53" presetID="22" presetClass="entr" presetSubtype="8"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 grpId="0"/>
      <p:bldP spid="11" grpId="0"/>
      <p:bldP spid="14" grpId="0"/>
      <p:bldP spid="18" grpId="0"/>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349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6"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498"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1" name="Rectangle 1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3"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7"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63509" name="Rectangle 2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30" name="Text Box 3"/>
          <p:cNvSpPr txBox="1">
            <a:spLocks noChangeArrowheads="1"/>
          </p:cNvSpPr>
          <p:nvPr/>
        </p:nvSpPr>
        <p:spPr bwMode="auto">
          <a:xfrm>
            <a:off x="1329068" y="1956518"/>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bg1"/>
                </a:solidFill>
                <a:latin typeface="Times New Roman" panose="02020603050405020304" pitchFamily="18" charset="0"/>
              </a:rPr>
              <a:t>5. </a:t>
            </a:r>
            <a:r>
              <a:rPr lang="zh-CN" altLang="en-US" sz="2400" b="1" dirty="0">
                <a:solidFill>
                  <a:schemeClr val="bg1"/>
                </a:solidFill>
                <a:latin typeface="Times New Roman" panose="02020603050405020304" pitchFamily="18" charset="0"/>
              </a:rPr>
              <a:t>综合法</a:t>
            </a:r>
            <a:r>
              <a:rPr lang="zh-CN" altLang="en-US" sz="2400" dirty="0">
                <a:solidFill>
                  <a:schemeClr val="bg1"/>
                </a:solidFill>
                <a:latin typeface="Times New Roman" panose="02020603050405020304" pitchFamily="18" charset="0"/>
              </a:rPr>
              <a:t> </a:t>
            </a:r>
            <a:endParaRPr lang="zh-CN" altLang="en-US" sz="2400" dirty="0">
              <a:solidFill>
                <a:schemeClr val="bg1"/>
              </a:solidFill>
              <a:latin typeface="Times New Roman" panose="02020603050405020304" pitchFamily="18" charset="0"/>
            </a:endParaRPr>
          </a:p>
        </p:txBody>
      </p:sp>
      <p:sp>
        <p:nvSpPr>
          <p:cNvPr id="12"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 name="TextBox 11"/>
          <p:cNvSpPr txBox="1">
            <a:spLocks noChangeArrowheads="1"/>
          </p:cNvSpPr>
          <p:nvPr/>
        </p:nvSpPr>
        <p:spPr bwMode="auto">
          <a:xfrm>
            <a:off x="1447922" y="3175826"/>
            <a:ext cx="101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解：</a:t>
            </a:r>
            <a:endParaRPr lang="zh-CN" altLang="en-US" sz="2400" b="1" dirty="0">
              <a:solidFill>
                <a:schemeClr val="tx1"/>
              </a:solidFill>
              <a:latin typeface="Times New Roman" panose="02020603050405020304" pitchFamily="18" charset="0"/>
            </a:endParaRPr>
          </a:p>
        </p:txBody>
      </p:sp>
      <p:sp>
        <p:nvSpPr>
          <p:cNvPr id="28" name="TextBox 7"/>
          <p:cNvSpPr txBox="1">
            <a:spLocks noChangeArrowheads="1"/>
          </p:cNvSpPr>
          <p:nvPr/>
        </p:nvSpPr>
        <p:spPr bwMode="auto">
          <a:xfrm>
            <a:off x="2146311" y="3220026"/>
            <a:ext cx="7086600" cy="461962"/>
          </a:xfrm>
          <a:prstGeom prst="rect">
            <a:avLst/>
          </a:prstGeom>
          <a:noFill/>
          <a:ln>
            <a:noFill/>
          </a:ln>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mn-ea"/>
                <a:ea typeface="+mn-ea"/>
              </a:rPr>
              <a:t>(1) </a:t>
            </a:r>
            <a:r>
              <a:rPr lang="zh-CN" altLang="en-US" sz="2400" b="1" dirty="0">
                <a:solidFill>
                  <a:schemeClr val="tx1"/>
                </a:solidFill>
                <a:latin typeface="+mn-ea"/>
                <a:ea typeface="+mn-ea"/>
              </a:rPr>
              <a:t>先求出</a:t>
            </a:r>
            <a:r>
              <a:rPr lang="en-US" altLang="zh-CN" sz="2400" b="1" i="1" dirty="0">
                <a:solidFill>
                  <a:schemeClr val="tx1"/>
                </a:solidFill>
                <a:latin typeface="+mn-ea"/>
                <a:ea typeface="+mn-ea"/>
              </a:rPr>
              <a:t>F </a:t>
            </a:r>
            <a:r>
              <a:rPr lang="zh-CN" altLang="en-US" sz="2400" b="1" dirty="0">
                <a:solidFill>
                  <a:schemeClr val="tx1"/>
                </a:solidFill>
                <a:latin typeface="+mn-ea"/>
                <a:ea typeface="+mn-ea"/>
              </a:rPr>
              <a:t>的对偶函数，并对其进行化简：</a:t>
            </a:r>
            <a:endParaRPr lang="zh-CN" altLang="en-US" sz="2400" b="1" dirty="0">
              <a:solidFill>
                <a:schemeClr val="tx1"/>
              </a:solidFill>
              <a:latin typeface="+mn-ea"/>
              <a:ea typeface="+mn-ea"/>
            </a:endParaRPr>
          </a:p>
        </p:txBody>
      </p:sp>
      <p:grpSp>
        <p:nvGrpSpPr>
          <p:cNvPr id="31" name="组合 15"/>
          <p:cNvGrpSpPr/>
          <p:nvPr/>
        </p:nvGrpSpPr>
        <p:grpSpPr bwMode="auto">
          <a:xfrm>
            <a:off x="2133704" y="4771212"/>
            <a:ext cx="6934200" cy="461962"/>
            <a:chOff x="0" y="0"/>
            <a:chExt cx="6934200" cy="461368"/>
          </a:xfrm>
          <a:noFill/>
        </p:grpSpPr>
        <p:pic>
          <p:nvPicPr>
            <p:cNvPr id="32" name="TextBox 10"/>
            <p:cNvPicPr>
              <a:picLocks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94488" y="-68349"/>
              <a:ext cx="7034784" cy="5361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33" name="Object 15"/>
            <p:cNvGraphicFramePr>
              <a:graphicFrameLocks noChangeAspect="1"/>
            </p:cNvGraphicFramePr>
            <p:nvPr/>
          </p:nvGraphicFramePr>
          <p:xfrm>
            <a:off x="1036862" y="37393"/>
            <a:ext cx="400050" cy="381000"/>
          </p:xfrm>
          <a:graphic>
            <a:graphicData uri="http://schemas.openxmlformats.org/presentationml/2006/ole">
              <mc:AlternateContent xmlns:mc="http://schemas.openxmlformats.org/markup-compatibility/2006">
                <mc:Choice xmlns:v="urn:schemas-microsoft-com:vml" Requires="v">
                  <p:oleObj spid="_x0000_s2" name="" r:id="rId3" imgW="203835" imgH="191135" progId="">
                    <p:embed/>
                  </p:oleObj>
                </mc:Choice>
                <mc:Fallback>
                  <p:oleObj name="" r:id="rId3" imgW="203835" imgH="191135" progId="">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862" y="37393"/>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518" y="2686906"/>
            <a:ext cx="8980186" cy="646232"/>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2083" y="5391703"/>
            <a:ext cx="7590178" cy="1079086"/>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6759" y="3758734"/>
            <a:ext cx="7456054" cy="1079086"/>
          </a:xfrm>
          <a:prstGeom prst="rect">
            <a:avLst/>
          </a:prstGeom>
        </p:spPr>
      </p:pic>
      <p:sp>
        <p:nvSpPr>
          <p:cNvPr id="22" name="PA-圆角矩形 1"/>
          <p:cNvSpPr/>
          <p:nvPr>
            <p:custDataLst>
              <p:tags r:id="rId8"/>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4" name="Text Box 3"/>
          <p:cNvSpPr txBox="1">
            <a:spLocks noChangeArrowheads="1"/>
          </p:cNvSpPr>
          <p:nvPr/>
        </p:nvSpPr>
        <p:spPr bwMode="auto">
          <a:xfrm>
            <a:off x="1329068" y="2194384"/>
            <a:ext cx="2079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5</a:t>
            </a:r>
            <a:r>
              <a:rPr lang="zh-CN" altLang="en-US" sz="2400" b="1" dirty="0">
                <a:solidFill>
                  <a:schemeClr val="tx1"/>
                </a:solidFill>
                <a:latin typeface="Times New Roman" panose="02020603050405020304" pitchFamily="18" charset="0"/>
              </a:rPr>
              <a:t>）综合法</a:t>
            </a:r>
            <a:r>
              <a:rPr lang="zh-CN" altLang="en-US" sz="2400" dirty="0">
                <a:solidFill>
                  <a:schemeClr val="tx1"/>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p:sp>
        <p:nvSpPr>
          <p:cNvPr id="5" name="Text Box 3"/>
          <p:cNvSpPr txBox="1">
            <a:spLocks noChangeArrowheads="1"/>
          </p:cNvSpPr>
          <p:nvPr/>
        </p:nvSpPr>
        <p:spPr bwMode="auto">
          <a:xfrm>
            <a:off x="889200" y="1544400"/>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0-#ppt_w/2"/>
                                          </p:val>
                                        </p:tav>
                                        <p:tav tm="100000">
                                          <p:val>
                                            <p:strVal val="#ppt_x"/>
                                          </p:val>
                                        </p:tav>
                                      </p:tavLst>
                                    </p:anim>
                                    <p:anim calcmode="lin" valueType="num">
                                      <p:cBhvr additive="base">
                                        <p:cTn id="17"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0-#ppt_w/2"/>
                                          </p:val>
                                        </p:tav>
                                        <p:tav tm="100000">
                                          <p:val>
                                            <p:strVal val="#ppt_x"/>
                                          </p:val>
                                        </p:tav>
                                      </p:tavLst>
                                    </p:anim>
                                    <p:anim calcmode="lin" valueType="num">
                                      <p:cBhvr additive="base">
                                        <p:cTn id="3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8"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1587640" y="1860468"/>
            <a:ext cx="850646"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b="1">
                <a:solidFill>
                  <a:schemeClr val="tx2"/>
                </a:solidFill>
                <a:latin typeface="Arial" panose="020B0604020202020204" pitchFamily="34" charset="0"/>
                <a:ea typeface="黑体" panose="02010609060101010101" pitchFamily="49" charset="-122"/>
              </a:defRPr>
            </a:lvl1pPr>
            <a:lvl2pPr algn="ctr">
              <a:defRPr sz="4400" b="1">
                <a:solidFill>
                  <a:schemeClr val="tx2"/>
                </a:solidFill>
                <a:latin typeface="Arial" panose="020B0604020202020204" pitchFamily="34" charset="0"/>
                <a:ea typeface="黑体" panose="02010609060101010101" pitchFamily="49" charset="-122"/>
              </a:defRPr>
            </a:lvl2pPr>
            <a:lvl3pPr algn="ctr">
              <a:defRPr sz="4400" b="1">
                <a:solidFill>
                  <a:schemeClr val="tx2"/>
                </a:solidFill>
                <a:latin typeface="Arial" panose="020B0604020202020204" pitchFamily="34" charset="0"/>
                <a:ea typeface="黑体" panose="02010609060101010101" pitchFamily="49" charset="-122"/>
              </a:defRPr>
            </a:lvl3pPr>
            <a:lvl4pPr algn="ctr">
              <a:defRPr sz="4400" b="1">
                <a:solidFill>
                  <a:schemeClr val="tx2"/>
                </a:solidFill>
                <a:latin typeface="Arial" panose="020B0604020202020204" pitchFamily="34" charset="0"/>
                <a:ea typeface="黑体" panose="02010609060101010101" pitchFamily="49" charset="-122"/>
              </a:defRPr>
            </a:lvl4pPr>
            <a:lvl5pPr algn="ctr">
              <a:defRPr sz="4400" b="1">
                <a:solidFill>
                  <a:schemeClr val="tx2"/>
                </a:solidFill>
                <a:latin typeface="Arial" panose="020B0604020202020204" pitchFamily="34" charset="0"/>
                <a:ea typeface="黑体" panose="02010609060101010101" pitchFamily="49" charset="-122"/>
              </a:defRPr>
            </a:lvl5pPr>
            <a:lvl6pPr marL="457200" algn="ctr" fontAlgn="base">
              <a:spcBef>
                <a:spcPct val="0"/>
              </a:spcBef>
              <a:spcAft>
                <a:spcPct val="0"/>
              </a:spcAft>
              <a:defRPr sz="4400" b="1">
                <a:solidFill>
                  <a:schemeClr val="tx2"/>
                </a:solidFill>
                <a:latin typeface="Arial" panose="020B0604020202020204" pitchFamily="34" charset="0"/>
                <a:ea typeface="黑体" panose="02010609060101010101" pitchFamily="49" charset="-122"/>
              </a:defRPr>
            </a:lvl6pPr>
            <a:lvl7pPr marL="914400" algn="ctr" fontAlgn="base">
              <a:spcBef>
                <a:spcPct val="0"/>
              </a:spcBef>
              <a:spcAft>
                <a:spcPct val="0"/>
              </a:spcAft>
              <a:defRPr sz="4400" b="1">
                <a:solidFill>
                  <a:schemeClr val="tx2"/>
                </a:solidFill>
                <a:latin typeface="Arial" panose="020B0604020202020204" pitchFamily="34" charset="0"/>
                <a:ea typeface="黑体" panose="02010609060101010101" pitchFamily="49" charset="-122"/>
              </a:defRPr>
            </a:lvl7pPr>
            <a:lvl8pPr marL="1371600" algn="ctr" fontAlgn="base">
              <a:spcBef>
                <a:spcPct val="0"/>
              </a:spcBef>
              <a:spcAft>
                <a:spcPct val="0"/>
              </a:spcAft>
              <a:defRPr sz="4400" b="1">
                <a:solidFill>
                  <a:schemeClr val="tx2"/>
                </a:solidFill>
                <a:latin typeface="Arial" panose="020B0604020202020204" pitchFamily="34" charset="0"/>
                <a:ea typeface="黑体" panose="02010609060101010101" pitchFamily="49" charset="-122"/>
              </a:defRPr>
            </a:lvl8pPr>
            <a:lvl9pPr marL="1828800" algn="ctr" fontAlgn="base">
              <a:spcBef>
                <a:spcPct val="0"/>
              </a:spcBef>
              <a:spcAft>
                <a:spcPct val="0"/>
              </a:spcAft>
              <a:defRPr sz="4400" b="1">
                <a:solidFill>
                  <a:schemeClr val="tx2"/>
                </a:solidFill>
                <a:latin typeface="Arial" panose="020B0604020202020204" pitchFamily="34" charset="0"/>
                <a:ea typeface="黑体" panose="02010609060101010101" pitchFamily="49" charset="-122"/>
              </a:defRPr>
            </a:lvl9pPr>
          </a:lstStyle>
          <a:p>
            <a:pPr eaLnBrk="1" hangingPunct="1"/>
            <a:r>
              <a:rPr lang="zh-CN" altLang="en-US" sz="2400" dirty="0">
                <a:solidFill>
                  <a:schemeClr val="tx1"/>
                </a:solidFill>
                <a:latin typeface="宋体" panose="02010600030101010101" pitchFamily="2" charset="-122"/>
                <a:ea typeface="宋体" panose="02010600030101010101" pitchFamily="2" charset="-122"/>
              </a:rPr>
              <a:t>解：</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 name="Rectangle 3"/>
          <p:cNvSpPr>
            <a:spLocks noChangeArrowheads="1"/>
          </p:cNvSpPr>
          <p:nvPr/>
        </p:nvSpPr>
        <p:spPr bwMode="auto">
          <a:xfrm>
            <a:off x="1219328" y="1490520"/>
            <a:ext cx="3566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例</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化简逻辑函数</a:t>
            </a:r>
            <a:endParaRPr kumimoji="1" lang="zh-CN" altLang="en-US" sz="2400" b="1" dirty="0">
              <a:latin typeface="宋体" panose="02010600030101010101" pitchFamily="2" charset="-122"/>
              <a:ea typeface="宋体" panose="02010600030101010101" pitchFamily="2" charset="-122"/>
            </a:endParaRPr>
          </a:p>
        </p:txBody>
      </p:sp>
      <p:graphicFrame>
        <p:nvGraphicFramePr>
          <p:cNvPr id="5" name="Object 4"/>
          <p:cNvGraphicFramePr>
            <a:graphicFrameLocks noChangeAspect="1"/>
          </p:cNvGraphicFramePr>
          <p:nvPr/>
        </p:nvGraphicFramePr>
        <p:xfrm>
          <a:off x="4518704" y="1481175"/>
          <a:ext cx="5943600" cy="500063"/>
        </p:xfrm>
        <a:graphic>
          <a:graphicData uri="http://schemas.openxmlformats.org/presentationml/2006/ole">
            <mc:AlternateContent xmlns:mc="http://schemas.openxmlformats.org/markup-compatibility/2006">
              <mc:Choice xmlns:v="urn:schemas-microsoft-com:vml" Requires="v">
                <p:oleObj spid="_x0000_s2" name="Equation" r:id="rId2" imgW="3239135" imgH="243205" progId="Equation.DSMT4">
                  <p:embed/>
                </p:oleObj>
              </mc:Choice>
              <mc:Fallback>
                <p:oleObj name="Equation" r:id="rId2" imgW="3239135" imgH="243205"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704" y="1481175"/>
                        <a:ext cx="594360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2209686" y="1912856"/>
          <a:ext cx="6096000" cy="565150"/>
        </p:xfrm>
        <a:graphic>
          <a:graphicData uri="http://schemas.openxmlformats.org/presentationml/2006/ole">
            <mc:AlternateContent xmlns:mc="http://schemas.openxmlformats.org/markup-compatibility/2006">
              <mc:Choice xmlns:v="urn:schemas-microsoft-com:vml" Requires="v">
                <p:oleObj spid="_x0000_s7" name="Equation" r:id="rId4" imgW="2966720" imgH="272415" progId="Equation.3">
                  <p:embed/>
                </p:oleObj>
              </mc:Choice>
              <mc:Fallback>
                <p:oleObj name="Equation" r:id="rId4" imgW="2966720" imgH="272415"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686" y="1912856"/>
                        <a:ext cx="6096000"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6"/>
          <p:cNvSpPr>
            <a:spLocks noChangeArrowheads="1"/>
          </p:cNvSpPr>
          <p:nvPr/>
        </p:nvSpPr>
        <p:spPr bwMode="auto">
          <a:xfrm>
            <a:off x="8153286" y="2089068"/>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a:ln>
                  <a:noFill/>
                </a:ln>
                <a:solidFill>
                  <a:srgbClr val="0000FF"/>
                </a:solidFill>
                <a:effectLst/>
                <a:uLnTx/>
                <a:uFillTx/>
              </a:rPr>
              <a:t>（利用反演律 ）              </a:t>
            </a:r>
            <a:endParaRPr kumimoji="1" lang="zh-CN" altLang="en-US" sz="2000" b="1" i="0" u="none" strike="noStrike" kern="0" cap="none" spc="0" normalizeH="0" baseline="0" noProof="0">
              <a:ln>
                <a:noFill/>
              </a:ln>
              <a:solidFill>
                <a:srgbClr val="0000FF"/>
              </a:solidFill>
              <a:effectLst/>
              <a:uLnTx/>
              <a:uFillTx/>
            </a:endParaRPr>
          </a:p>
        </p:txBody>
      </p:sp>
      <p:graphicFrame>
        <p:nvGraphicFramePr>
          <p:cNvPr id="9" name="Object 7"/>
          <p:cNvGraphicFramePr>
            <a:graphicFrameLocks noChangeAspect="1"/>
          </p:cNvGraphicFramePr>
          <p:nvPr/>
        </p:nvGraphicFramePr>
        <p:xfrm>
          <a:off x="2438286" y="2470068"/>
          <a:ext cx="5410200" cy="598488"/>
        </p:xfrm>
        <a:graphic>
          <a:graphicData uri="http://schemas.openxmlformats.org/presentationml/2006/ole">
            <mc:AlternateContent xmlns:mc="http://schemas.openxmlformats.org/markup-compatibility/2006">
              <mc:Choice xmlns:v="urn:schemas-microsoft-com:vml" Requires="v">
                <p:oleObj spid="_x0000_s10" name="Equation" r:id="rId6" imgW="1760855" imgH="194310" progId="Equation.3">
                  <p:embed/>
                </p:oleObj>
              </mc:Choice>
              <mc:Fallback>
                <p:oleObj name="Equation" r:id="rId6" imgW="1760855" imgH="19431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286" y="2470068"/>
                        <a:ext cx="5410200"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8"/>
          <p:cNvSpPr>
            <a:spLocks noChangeArrowheads="1"/>
          </p:cNvSpPr>
          <p:nvPr/>
        </p:nvSpPr>
        <p:spPr bwMode="auto">
          <a:xfrm>
            <a:off x="8153286" y="3841668"/>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a:ln>
                  <a:noFill/>
                </a:ln>
                <a:solidFill>
                  <a:srgbClr val="0000FF"/>
                </a:solidFill>
                <a:effectLst/>
                <a:uLnTx/>
                <a:uFillTx/>
              </a:rPr>
              <a:t>（配项法）              </a:t>
            </a:r>
            <a:endParaRPr kumimoji="1" lang="zh-CN" altLang="en-US" sz="2000" b="1" i="0" u="none" strike="noStrike" kern="0" cap="none" spc="0" normalizeH="0" baseline="0" noProof="0">
              <a:ln>
                <a:noFill/>
              </a:ln>
              <a:solidFill>
                <a:srgbClr val="0000FF"/>
              </a:solidFill>
              <a:effectLst/>
              <a:uLnTx/>
              <a:uFillTx/>
            </a:endParaRPr>
          </a:p>
        </p:txBody>
      </p:sp>
      <p:grpSp>
        <p:nvGrpSpPr>
          <p:cNvPr id="12" name="Group 9"/>
          <p:cNvGrpSpPr/>
          <p:nvPr/>
        </p:nvGrpSpPr>
        <p:grpSpPr bwMode="auto">
          <a:xfrm>
            <a:off x="7696086" y="2622468"/>
            <a:ext cx="2743200" cy="396875"/>
            <a:chOff x="4032" y="1392"/>
            <a:chExt cx="1728" cy="250"/>
          </a:xfrm>
        </p:grpSpPr>
        <p:sp>
          <p:nvSpPr>
            <p:cNvPr id="13" name="Rectangle 10"/>
            <p:cNvSpPr>
              <a:spLocks noChangeArrowheads="1"/>
            </p:cNvSpPr>
            <p:nvPr/>
          </p:nvSpPr>
          <p:spPr bwMode="auto">
            <a:xfrm>
              <a:off x="4032" y="1392"/>
              <a:ext cx="17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a:ln>
                    <a:noFill/>
                  </a:ln>
                  <a:solidFill>
                    <a:srgbClr val="0000FF"/>
                  </a:solidFill>
                  <a:effectLst/>
                  <a:uLnTx/>
                  <a:uFillTx/>
                </a:rPr>
                <a:t>（利用                        ）              </a:t>
              </a:r>
              <a:endParaRPr kumimoji="1" lang="zh-CN" altLang="en-US" sz="2000" b="1" i="0" u="none" strike="noStrike" kern="0" cap="none" spc="0" normalizeH="0" baseline="0" noProof="0">
                <a:ln>
                  <a:noFill/>
                </a:ln>
                <a:solidFill>
                  <a:srgbClr val="0000FF"/>
                </a:solidFill>
                <a:effectLst/>
                <a:uLnTx/>
                <a:uFillTx/>
              </a:endParaRPr>
            </a:p>
          </p:txBody>
        </p:sp>
      </p:grpSp>
      <p:sp>
        <p:nvSpPr>
          <p:cNvPr id="15" name="Rectangle 13"/>
          <p:cNvSpPr>
            <a:spLocks noChangeArrowheads="1"/>
          </p:cNvSpPr>
          <p:nvPr/>
        </p:nvSpPr>
        <p:spPr bwMode="auto">
          <a:xfrm>
            <a:off x="6019686" y="3232068"/>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a:ln>
                  <a:noFill/>
                </a:ln>
                <a:solidFill>
                  <a:srgbClr val="0000FF"/>
                </a:solidFill>
                <a:effectLst/>
                <a:uLnTx/>
                <a:uFillTx/>
              </a:rPr>
              <a:t>（利用</a:t>
            </a:r>
            <a:r>
              <a:rPr kumimoji="1" lang="en-US" altLang="zh-CN" sz="2000" b="1" i="1" u="none" strike="noStrike" kern="0" cap="none" spc="0" normalizeH="0" baseline="0" noProof="0" dirty="0">
                <a:ln>
                  <a:noFill/>
                </a:ln>
                <a:solidFill>
                  <a:srgbClr val="0000FF"/>
                </a:solidFill>
                <a:effectLst/>
                <a:uLnTx/>
                <a:uFillTx/>
              </a:rPr>
              <a:t>A</a:t>
            </a:r>
            <a:r>
              <a:rPr kumimoji="1" lang="en-US" altLang="zh-CN" sz="2000" b="1" i="0" u="none" strike="noStrike" kern="0" cap="none" spc="0" normalizeH="0" baseline="0" noProof="0" dirty="0">
                <a:ln>
                  <a:noFill/>
                </a:ln>
                <a:solidFill>
                  <a:srgbClr val="0000FF"/>
                </a:solidFill>
                <a:effectLst/>
                <a:uLnTx/>
                <a:uFillTx/>
              </a:rPr>
              <a:t>+</a:t>
            </a:r>
            <a:r>
              <a:rPr kumimoji="1" lang="en-US" altLang="zh-CN" sz="2000" b="1" i="1" u="none" strike="noStrike" kern="0" cap="none" spc="0" normalizeH="0" baseline="0" noProof="0" dirty="0">
                <a:ln>
                  <a:noFill/>
                </a:ln>
                <a:solidFill>
                  <a:srgbClr val="0000FF"/>
                </a:solidFill>
                <a:effectLst/>
                <a:uLnTx/>
                <a:uFillTx/>
              </a:rPr>
              <a:t>AB</a:t>
            </a:r>
            <a:r>
              <a:rPr kumimoji="1" lang="en-US" altLang="zh-CN" sz="2000" b="1" i="0" u="none" strike="noStrike" kern="0" cap="none" spc="0" normalizeH="0" baseline="0" noProof="0" dirty="0">
                <a:ln>
                  <a:noFill/>
                </a:ln>
                <a:solidFill>
                  <a:srgbClr val="0000FF"/>
                </a:solidFill>
                <a:effectLst/>
                <a:uLnTx/>
                <a:uFillTx/>
              </a:rPr>
              <a:t>=</a:t>
            </a:r>
            <a:r>
              <a:rPr kumimoji="1" lang="en-US" altLang="zh-CN" sz="2000" b="1" i="1" u="none" strike="noStrike" kern="0" cap="none" spc="0" normalizeH="0" baseline="0" noProof="0" dirty="0">
                <a:ln>
                  <a:noFill/>
                </a:ln>
                <a:solidFill>
                  <a:srgbClr val="0000FF"/>
                </a:solidFill>
                <a:effectLst/>
                <a:uLnTx/>
                <a:uFillTx/>
              </a:rPr>
              <a:t>A</a:t>
            </a:r>
            <a:r>
              <a:rPr kumimoji="1" lang="zh-CN" altLang="en-US" sz="2000" b="1" i="0" u="none" strike="noStrike" kern="0" cap="none" spc="0" normalizeH="0" baseline="0" noProof="0" dirty="0">
                <a:ln>
                  <a:noFill/>
                </a:ln>
                <a:solidFill>
                  <a:srgbClr val="0000FF"/>
                </a:solidFill>
                <a:effectLst/>
                <a:uLnTx/>
                <a:uFillTx/>
              </a:rPr>
              <a:t>）</a:t>
            </a:r>
            <a:endParaRPr kumimoji="1" lang="zh-CN" altLang="en-US" sz="2000" b="1" i="0" u="none" strike="noStrike" kern="0" cap="none" spc="0" normalizeH="0" baseline="0" noProof="0" dirty="0">
              <a:ln>
                <a:noFill/>
              </a:ln>
              <a:solidFill>
                <a:srgbClr val="0000FF"/>
              </a:solidFill>
              <a:effectLst/>
              <a:uLnTx/>
              <a:uFillTx/>
            </a:endParaRPr>
          </a:p>
        </p:txBody>
      </p:sp>
      <p:sp>
        <p:nvSpPr>
          <p:cNvPr id="18" name="Rectangle 17"/>
          <p:cNvSpPr>
            <a:spLocks noChangeArrowheads="1"/>
          </p:cNvSpPr>
          <p:nvPr/>
        </p:nvSpPr>
        <p:spPr bwMode="auto">
          <a:xfrm>
            <a:off x="6400686" y="4984668"/>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a:ln>
                  <a:noFill/>
                </a:ln>
                <a:solidFill>
                  <a:srgbClr val="0000FF"/>
                </a:solidFill>
                <a:effectLst/>
                <a:uLnTx/>
                <a:uFillTx/>
              </a:rPr>
              <a:t>（利用</a:t>
            </a:r>
            <a:r>
              <a:rPr kumimoji="1" lang="en-US" altLang="zh-CN" sz="2000" b="1" i="1" u="none" strike="noStrike" kern="0" cap="none" spc="0" normalizeH="0" baseline="0" noProof="0" dirty="0">
                <a:ln>
                  <a:noFill/>
                </a:ln>
                <a:solidFill>
                  <a:srgbClr val="0000FF"/>
                </a:solidFill>
                <a:effectLst/>
                <a:uLnTx/>
                <a:uFillTx/>
              </a:rPr>
              <a:t>A</a:t>
            </a:r>
            <a:r>
              <a:rPr kumimoji="1" lang="en-US" altLang="zh-CN" sz="2000" b="1" i="0" u="none" strike="noStrike" kern="0" cap="none" spc="0" normalizeH="0" baseline="0" noProof="0" dirty="0">
                <a:ln>
                  <a:noFill/>
                </a:ln>
                <a:solidFill>
                  <a:srgbClr val="0000FF"/>
                </a:solidFill>
                <a:effectLst/>
                <a:uLnTx/>
                <a:uFillTx/>
              </a:rPr>
              <a:t>+</a:t>
            </a:r>
            <a:r>
              <a:rPr kumimoji="1" lang="en-US" altLang="zh-CN" sz="2000" b="1" i="1" u="none" strike="noStrike" kern="0" cap="none" spc="0" normalizeH="0" baseline="0" noProof="0" dirty="0">
                <a:ln>
                  <a:noFill/>
                </a:ln>
                <a:solidFill>
                  <a:srgbClr val="0000FF"/>
                </a:solidFill>
                <a:effectLst/>
                <a:uLnTx/>
                <a:uFillTx/>
              </a:rPr>
              <a:t>AB</a:t>
            </a:r>
            <a:r>
              <a:rPr kumimoji="1" lang="en-US" altLang="zh-CN" sz="2000" b="1" i="0" u="none" strike="noStrike" kern="0" cap="none" spc="0" normalizeH="0" baseline="0" noProof="0" dirty="0">
                <a:ln>
                  <a:noFill/>
                </a:ln>
                <a:solidFill>
                  <a:srgbClr val="0000FF"/>
                </a:solidFill>
                <a:effectLst/>
                <a:uLnTx/>
                <a:uFillTx/>
              </a:rPr>
              <a:t>=</a:t>
            </a:r>
            <a:r>
              <a:rPr kumimoji="1" lang="en-US" altLang="zh-CN" sz="2000" b="1" i="1" u="none" strike="noStrike" kern="0" cap="none" spc="0" normalizeH="0" baseline="0" noProof="0" dirty="0">
                <a:ln>
                  <a:noFill/>
                </a:ln>
                <a:solidFill>
                  <a:srgbClr val="0000FF"/>
                </a:solidFill>
                <a:effectLst/>
                <a:uLnTx/>
                <a:uFillTx/>
              </a:rPr>
              <a:t>A</a:t>
            </a:r>
            <a:r>
              <a:rPr kumimoji="1" lang="zh-CN" altLang="en-US" sz="2000" b="1" i="0" u="none" strike="noStrike" kern="0" cap="none" spc="0" normalizeH="0" baseline="0" noProof="0" dirty="0">
                <a:ln>
                  <a:noFill/>
                </a:ln>
                <a:solidFill>
                  <a:srgbClr val="0000FF"/>
                </a:solidFill>
                <a:effectLst/>
                <a:uLnTx/>
                <a:uFillTx/>
              </a:rPr>
              <a:t>）</a:t>
            </a:r>
            <a:endParaRPr kumimoji="1" lang="zh-CN" altLang="en-US" sz="2000" b="1" i="0" u="none" strike="noStrike" kern="0" cap="none" spc="0" normalizeH="0" baseline="0" noProof="0" dirty="0">
              <a:ln>
                <a:noFill/>
              </a:ln>
              <a:solidFill>
                <a:srgbClr val="0000FF"/>
              </a:solidFill>
              <a:effectLst/>
              <a:uLnTx/>
              <a:uFillTx/>
            </a:endParaRPr>
          </a:p>
        </p:txBody>
      </p:sp>
      <p:sp>
        <p:nvSpPr>
          <p:cNvPr id="22" name="Rectangle 21"/>
          <p:cNvSpPr>
            <a:spLocks noChangeArrowheads="1"/>
          </p:cNvSpPr>
          <p:nvPr/>
        </p:nvSpPr>
        <p:spPr bwMode="auto">
          <a:xfrm>
            <a:off x="5333886" y="6127668"/>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a:ln>
                  <a:noFill/>
                </a:ln>
                <a:solidFill>
                  <a:srgbClr val="0000FF"/>
                </a:solidFill>
                <a:effectLst/>
                <a:uLnTx/>
                <a:uFillTx/>
              </a:rPr>
              <a:t>（利用                 ）</a:t>
            </a:r>
            <a:endParaRPr kumimoji="1" lang="zh-CN" altLang="en-US" sz="2000" b="1" i="0" u="none" strike="noStrike" kern="0" cap="none" spc="0" normalizeH="0" baseline="0" noProof="0" dirty="0">
              <a:ln>
                <a:noFill/>
              </a:ln>
              <a:solidFill>
                <a:srgbClr val="0000FF"/>
              </a:solidFill>
              <a:effectLst/>
              <a:uLnTx/>
              <a:uFillTx/>
            </a:endParaRPr>
          </a:p>
        </p:txBody>
      </p:sp>
      <p:sp>
        <p:nvSpPr>
          <p:cNvPr id="24" name="Line 23"/>
          <p:cNvSpPr>
            <a:spLocks noChangeShapeType="1"/>
          </p:cNvSpPr>
          <p:nvPr/>
        </p:nvSpPr>
        <p:spPr bwMode="auto">
          <a:xfrm>
            <a:off x="5795849" y="4849731"/>
            <a:ext cx="863600" cy="0"/>
          </a:xfrm>
          <a:prstGeom prst="line">
            <a:avLst/>
          </a:prstGeom>
          <a:noFill/>
          <a:ln w="19050">
            <a:solidFill>
              <a:srgbClr val="00528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solidFill>
                <a:srgbClr val="000000"/>
              </a:solidFill>
              <a:latin typeface="Arial" panose="020B0604020202020204" pitchFamily="34" charset="0"/>
            </a:endParaRPr>
          </a:p>
        </p:txBody>
      </p:sp>
      <p:sp>
        <p:nvSpPr>
          <p:cNvPr id="25" name="Line 24"/>
          <p:cNvSpPr>
            <a:spLocks noChangeShapeType="1"/>
          </p:cNvSpPr>
          <p:nvPr/>
        </p:nvSpPr>
        <p:spPr bwMode="auto">
          <a:xfrm>
            <a:off x="3419361" y="4849731"/>
            <a:ext cx="647700" cy="0"/>
          </a:xfrm>
          <a:prstGeom prst="line">
            <a:avLst/>
          </a:prstGeom>
          <a:noFill/>
          <a:ln w="19050">
            <a:solidFill>
              <a:srgbClr val="00528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solidFill>
                <a:srgbClr val="000000"/>
              </a:solidFill>
              <a:latin typeface="Arial" panose="020B0604020202020204" pitchFamily="34" charset="0"/>
            </a:endParaRPr>
          </a:p>
        </p:txBody>
      </p:sp>
      <p:sp>
        <p:nvSpPr>
          <p:cNvPr id="26" name="Line 25"/>
          <p:cNvSpPr>
            <a:spLocks noChangeShapeType="1"/>
          </p:cNvSpPr>
          <p:nvPr/>
        </p:nvSpPr>
        <p:spPr bwMode="auto">
          <a:xfrm>
            <a:off x="5362461" y="4849731"/>
            <a:ext cx="288925" cy="0"/>
          </a:xfrm>
          <a:prstGeom prst="line">
            <a:avLst/>
          </a:prstGeom>
          <a:noFill/>
          <a:ln w="19050">
            <a:solidFill>
              <a:srgbClr val="FFC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Line 26"/>
          <p:cNvSpPr>
            <a:spLocks noChangeShapeType="1"/>
          </p:cNvSpPr>
          <p:nvPr/>
        </p:nvSpPr>
        <p:spPr bwMode="auto">
          <a:xfrm>
            <a:off x="7883411" y="4849731"/>
            <a:ext cx="647700" cy="0"/>
          </a:xfrm>
          <a:prstGeom prst="line">
            <a:avLst/>
          </a:prstGeom>
          <a:noFill/>
          <a:ln w="19050">
            <a:solidFill>
              <a:srgbClr val="FFC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 name="PA-圆角矩形 1"/>
          <p:cNvSpPr/>
          <p:nvPr>
            <p:custDataLst>
              <p:tags r:id="rId8"/>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graphicFrame>
        <p:nvGraphicFramePr>
          <p:cNvPr id="29" name="Object 12"/>
          <p:cNvGraphicFramePr>
            <a:graphicFrameLocks noChangeAspect="1"/>
          </p:cNvGraphicFramePr>
          <p:nvPr/>
        </p:nvGraphicFramePr>
        <p:xfrm>
          <a:off x="2438286" y="3079668"/>
          <a:ext cx="3622675" cy="565150"/>
        </p:xfrm>
        <a:graphic>
          <a:graphicData uri="http://schemas.openxmlformats.org/presentationml/2006/ole">
            <mc:AlternateContent xmlns:mc="http://schemas.openxmlformats.org/markup-compatibility/2006">
              <mc:Choice xmlns:v="urn:schemas-microsoft-com:vml" Requires="v">
                <p:oleObj spid="_x0000_s16" name="Equation" r:id="rId9" imgW="1137920" imgH="184785" progId="Equation.3">
                  <p:embed/>
                </p:oleObj>
              </mc:Choice>
              <mc:Fallback>
                <p:oleObj name="Equation" r:id="rId9" imgW="1137920" imgH="184785"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286" y="3079668"/>
                        <a:ext cx="3622675"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4"/>
          <p:cNvGraphicFramePr>
            <a:graphicFrameLocks noChangeAspect="1"/>
          </p:cNvGraphicFramePr>
          <p:nvPr/>
        </p:nvGraphicFramePr>
        <p:xfrm>
          <a:off x="2438286" y="3689268"/>
          <a:ext cx="5638800" cy="620713"/>
        </p:xfrm>
        <a:graphic>
          <a:graphicData uri="http://schemas.openxmlformats.org/presentationml/2006/ole">
            <mc:AlternateContent xmlns:mc="http://schemas.openxmlformats.org/markup-compatibility/2006">
              <mc:Choice xmlns:v="urn:schemas-microsoft-com:vml" Requires="v">
                <p:oleObj spid="_x0000_s17" name="Equation" r:id="rId11" imgW="1760855" imgH="194310" progId="Equation.3">
                  <p:embed/>
                </p:oleObj>
              </mc:Choice>
              <mc:Fallback>
                <p:oleObj name="Equation" r:id="rId11" imgW="1760855" imgH="19431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8286" y="3689268"/>
                        <a:ext cx="5638800"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5"/>
          <p:cNvGraphicFramePr>
            <a:graphicFrameLocks noChangeAspect="1"/>
          </p:cNvGraphicFramePr>
          <p:nvPr/>
        </p:nvGraphicFramePr>
        <p:xfrm>
          <a:off x="2438286" y="4298868"/>
          <a:ext cx="6172200" cy="581025"/>
        </p:xfrm>
        <a:graphic>
          <a:graphicData uri="http://schemas.openxmlformats.org/presentationml/2006/ole">
            <mc:AlternateContent xmlns:mc="http://schemas.openxmlformats.org/markup-compatibility/2006">
              <mc:Choice xmlns:v="urn:schemas-microsoft-com:vml" Requires="v">
                <p:oleObj spid="_x0000_s19" name="Equation" r:id="rId13" imgW="1896745" imgH="184785" progId="Equation.3">
                  <p:embed/>
                </p:oleObj>
              </mc:Choice>
              <mc:Fallback>
                <p:oleObj name="Equation" r:id="rId13" imgW="1896745" imgH="184785"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8286" y="4298868"/>
                        <a:ext cx="61722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6"/>
          <p:cNvGraphicFramePr>
            <a:graphicFrameLocks noChangeAspect="1"/>
          </p:cNvGraphicFramePr>
          <p:nvPr/>
        </p:nvGraphicFramePr>
        <p:xfrm>
          <a:off x="2411299" y="4921168"/>
          <a:ext cx="3962400" cy="550863"/>
        </p:xfrm>
        <a:graphic>
          <a:graphicData uri="http://schemas.openxmlformats.org/presentationml/2006/ole">
            <mc:AlternateContent xmlns:mc="http://schemas.openxmlformats.org/markup-compatibility/2006">
              <mc:Choice xmlns:v="urn:schemas-microsoft-com:vml" Requires="v">
                <p:oleObj spid="_x0000_s20" name="Equation" r:id="rId15" imgW="1283970" imgH="184785" progId="Equation.3">
                  <p:embed/>
                </p:oleObj>
              </mc:Choice>
              <mc:Fallback>
                <p:oleObj name="Equation" r:id="rId15" imgW="1283970" imgH="184785"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11299" y="4921168"/>
                        <a:ext cx="3962400" cy="55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18"/>
          <p:cNvGraphicFramePr>
            <a:graphicFrameLocks noChangeAspect="1"/>
          </p:cNvGraphicFramePr>
          <p:nvPr/>
        </p:nvGraphicFramePr>
        <p:xfrm>
          <a:off x="2438286" y="5441868"/>
          <a:ext cx="3886200" cy="615950"/>
        </p:xfrm>
        <a:graphic>
          <a:graphicData uri="http://schemas.openxmlformats.org/presentationml/2006/ole">
            <mc:AlternateContent xmlns:mc="http://schemas.openxmlformats.org/markup-compatibility/2006">
              <mc:Choice xmlns:v="urn:schemas-microsoft-com:vml" Requires="v">
                <p:oleObj spid="_x0000_s21" name="Equation" r:id="rId17" imgW="1216025" imgH="194310" progId="Equation.3">
                  <p:embed/>
                </p:oleObj>
              </mc:Choice>
              <mc:Fallback>
                <p:oleObj name="Equation" r:id="rId17" imgW="1216025" imgH="194310" progId="Equation.3">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8286" y="5441868"/>
                        <a:ext cx="38862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19"/>
          <p:cNvGraphicFramePr>
            <a:graphicFrameLocks noChangeAspect="1"/>
          </p:cNvGraphicFramePr>
          <p:nvPr/>
        </p:nvGraphicFramePr>
        <p:xfrm>
          <a:off x="2438286" y="5975268"/>
          <a:ext cx="2971800" cy="577850"/>
        </p:xfrm>
        <a:graphic>
          <a:graphicData uri="http://schemas.openxmlformats.org/presentationml/2006/ole">
            <mc:AlternateContent xmlns:mc="http://schemas.openxmlformats.org/markup-compatibility/2006">
              <mc:Choice xmlns:v="urn:schemas-microsoft-com:vml" Requires="v">
                <p:oleObj spid="_x0000_s23" name="Equation" r:id="rId19" imgW="923925" imgH="184785" progId="Equation.3">
                  <p:embed/>
                </p:oleObj>
              </mc:Choice>
              <mc:Fallback>
                <p:oleObj name="Equation" r:id="rId19" imgW="923925" imgH="184785"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8286" y="5975268"/>
                        <a:ext cx="2971800"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22"/>
          <p:cNvGraphicFramePr>
            <a:graphicFrameLocks noChangeAspect="1"/>
          </p:cNvGraphicFramePr>
          <p:nvPr/>
        </p:nvGraphicFramePr>
        <p:xfrm>
          <a:off x="6324486" y="6100681"/>
          <a:ext cx="990600" cy="352425"/>
        </p:xfrm>
        <a:graphic>
          <a:graphicData uri="http://schemas.openxmlformats.org/presentationml/2006/ole">
            <mc:AlternateContent xmlns:mc="http://schemas.openxmlformats.org/markup-compatibility/2006">
              <mc:Choice xmlns:v="urn:schemas-microsoft-com:vml" Requires="v">
                <p:oleObj spid="_x0000_s28" name="" r:id="rId21" imgW="544830" imgH="194310" progId="Equation.3">
                  <p:embed/>
                </p:oleObj>
              </mc:Choice>
              <mc:Fallback>
                <p:oleObj name="" r:id="rId21" imgW="544830" imgH="194310" progId="Equation.3">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24486" y="6100681"/>
                        <a:ext cx="9906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灯片编号占位符 37"/>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0-#ppt_w/2"/>
                                          </p:val>
                                        </p:tav>
                                        <p:tav tm="100000">
                                          <p:val>
                                            <p:strVal val="#ppt_x"/>
                                          </p:val>
                                        </p:tav>
                                      </p:tavLst>
                                    </p:anim>
                                    <p:anim calcmode="lin" valueType="num">
                                      <p:cBhvr additive="base">
                                        <p:cTn id="60" dur="500" fill="hold"/>
                                        <p:tgtEl>
                                          <p:spTgt spid="34"/>
                                        </p:tgtEl>
                                        <p:attrNameLst>
                                          <p:attrName>ppt_y</p:attrName>
                                        </p:attrNameLst>
                                      </p:cBhvr>
                                      <p:tavLst>
                                        <p:tav tm="0">
                                          <p:val>
                                            <p:strVal val="#ppt_y"/>
                                          </p:val>
                                        </p:tav>
                                        <p:tav tm="100000">
                                          <p:val>
                                            <p:strVal val="#ppt_y"/>
                                          </p:val>
                                        </p:tav>
                                      </p:tavLst>
                                    </p:anim>
                                  </p:childTnLst>
                                </p:cTn>
                              </p:par>
                            </p:childTnLst>
                          </p:cTn>
                        </p:par>
                        <p:par>
                          <p:cTn id="61" fill="hold">
                            <p:stCondLst>
                              <p:cond delay="500"/>
                            </p:stCondLst>
                            <p:childTnLst>
                              <p:par>
                                <p:cTn id="62" presetID="2" presetClass="entr" presetSubtype="8"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0-#ppt_w/2"/>
                                          </p:val>
                                        </p:tav>
                                        <p:tav tm="100000">
                                          <p:val>
                                            <p:strVal val="#ppt_x"/>
                                          </p:val>
                                        </p:tav>
                                      </p:tavLst>
                                    </p:anim>
                                    <p:anim calcmode="lin" valueType="num">
                                      <p:cBhvr additive="base">
                                        <p:cTn id="6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0-#ppt_w/2"/>
                                          </p:val>
                                        </p:tav>
                                        <p:tav tm="100000">
                                          <p:val>
                                            <p:strVal val="#ppt_x"/>
                                          </p:val>
                                        </p:tav>
                                      </p:tavLst>
                                    </p:anim>
                                    <p:anim calcmode="lin" valueType="num">
                                      <p:cBhvr additive="base">
                                        <p:cTn id="71"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additive="base">
                                        <p:cTn id="76" dur="500" fill="hold"/>
                                        <p:tgtEl>
                                          <p:spTgt spid="36"/>
                                        </p:tgtEl>
                                        <p:attrNameLst>
                                          <p:attrName>ppt_x</p:attrName>
                                        </p:attrNameLst>
                                      </p:cBhvr>
                                      <p:tavLst>
                                        <p:tav tm="0">
                                          <p:val>
                                            <p:strVal val="0-#ppt_w/2"/>
                                          </p:val>
                                        </p:tav>
                                        <p:tav tm="100000">
                                          <p:val>
                                            <p:strVal val="#ppt_x"/>
                                          </p:val>
                                        </p:tav>
                                      </p:tavLst>
                                    </p:anim>
                                    <p:anim calcmode="lin" valueType="num">
                                      <p:cBhvr additive="base">
                                        <p:cTn id="77" dur="500" fill="hold"/>
                                        <p:tgtEl>
                                          <p:spTgt spid="36"/>
                                        </p:tgtEl>
                                        <p:attrNameLst>
                                          <p:attrName>ppt_y</p:attrName>
                                        </p:attrNameLst>
                                      </p:cBhvr>
                                      <p:tavLst>
                                        <p:tav tm="0">
                                          <p:val>
                                            <p:strVal val="#ppt_y"/>
                                          </p:val>
                                        </p:tav>
                                        <p:tav tm="100000">
                                          <p:val>
                                            <p:strVal val="#ppt_y"/>
                                          </p:val>
                                        </p:tav>
                                      </p:tavLst>
                                    </p:anim>
                                  </p:childTnLst>
                                </p:cTn>
                              </p:par>
                            </p:childTnLst>
                          </p:cTn>
                        </p:par>
                        <p:par>
                          <p:cTn id="78" fill="hold">
                            <p:stCondLst>
                              <p:cond delay="500"/>
                            </p:stCondLst>
                            <p:childTnLst>
                              <p:par>
                                <p:cTn id="79" presetID="2" presetClass="entr" presetSubtype="8" fill="hold" nodeType="after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additive="base">
                                        <p:cTn id="81" dur="500" fill="hold"/>
                                        <p:tgtEl>
                                          <p:spTgt spid="37"/>
                                        </p:tgtEl>
                                        <p:attrNameLst>
                                          <p:attrName>ppt_x</p:attrName>
                                        </p:attrNameLst>
                                      </p:cBhvr>
                                      <p:tavLst>
                                        <p:tav tm="0">
                                          <p:val>
                                            <p:strVal val="0-#ppt_w/2"/>
                                          </p:val>
                                        </p:tav>
                                        <p:tav tm="100000">
                                          <p:val>
                                            <p:strVal val="#ppt_x"/>
                                          </p:val>
                                        </p:tav>
                                      </p:tavLst>
                                    </p:anim>
                                    <p:anim calcmode="lin" valueType="num">
                                      <p:cBhvr additive="base">
                                        <p:cTn id="82" dur="500" fill="hold"/>
                                        <p:tgtEl>
                                          <p:spTgt spid="37"/>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0-#ppt_w/2"/>
                                          </p:val>
                                        </p:tav>
                                        <p:tav tm="100000">
                                          <p:val>
                                            <p:strVal val="#ppt_x"/>
                                          </p:val>
                                        </p:tav>
                                      </p:tavLst>
                                    </p:anim>
                                    <p:anim calcmode="lin" valueType="num">
                                      <p:cBhvr additive="base">
                                        <p:cTn id="8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18" grpId="0" autoUpdateAnimBg="0"/>
      <p:bldP spid="22" grpId="0"/>
      <p:bldP spid="24" grpId="0" animBg="1"/>
      <p:bldP spid="25" grpId="0" animBg="1"/>
      <p:bldP spid="26" grpId="0" animBg="1"/>
      <p:bldP spid="2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1270142" y="3455822"/>
            <a:ext cx="10083658"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50000"/>
              </a:lnSpc>
              <a:spcBef>
                <a:spcPct val="10000"/>
              </a:spcBef>
              <a:buClr>
                <a:schemeClr val="accent2"/>
              </a:buClr>
              <a:buSzPct val="80000"/>
              <a:buFont typeface="Wingdings" panose="05000000000000000000" pitchFamily="2" charset="2"/>
              <a:buNone/>
            </a:pPr>
            <a:r>
              <a:rPr lang="zh-CN" altLang="en-US" sz="2800" b="1" dirty="0">
                <a:solidFill>
                  <a:srgbClr val="005286"/>
                </a:solidFill>
              </a:rPr>
              <a:t>缺点</a:t>
            </a:r>
            <a:r>
              <a:rPr lang="zh-CN" altLang="en-US" sz="2400" b="1" dirty="0">
                <a:solidFill>
                  <a:schemeClr val="tx1"/>
                </a:solidFill>
              </a:rPr>
              <a:t>：没有固定的步骤可循；需要熟练运用各种公式和定理；在化简一些较为复杂的逻辑函数时还需要一定的技巧和经验；有时很难判定化简结果是否最简。</a:t>
            </a:r>
            <a:endParaRPr lang="zh-CN" altLang="en-US" sz="2400" b="1" dirty="0">
              <a:solidFill>
                <a:schemeClr val="tx1"/>
              </a:solidFill>
            </a:endParaRPr>
          </a:p>
        </p:txBody>
      </p:sp>
      <p:sp>
        <p:nvSpPr>
          <p:cNvPr id="7"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9" name="Text Box 3"/>
          <p:cNvSpPr txBox="1">
            <a:spLocks noChangeArrowheads="1"/>
          </p:cNvSpPr>
          <p:nvPr/>
        </p:nvSpPr>
        <p:spPr bwMode="auto">
          <a:xfrm>
            <a:off x="924127" y="1644169"/>
            <a:ext cx="29394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1. </a:t>
            </a:r>
            <a:r>
              <a:rPr lang="zh-CN" altLang="en-US" dirty="0"/>
              <a:t>代数化简法</a:t>
            </a:r>
            <a:endParaRPr lang="zh-CN" altLang="en-US" dirty="0"/>
          </a:p>
        </p:txBody>
      </p:sp>
      <p:sp>
        <p:nvSpPr>
          <p:cNvPr id="3" name="矩形 2"/>
          <p:cNvSpPr/>
          <p:nvPr/>
        </p:nvSpPr>
        <p:spPr>
          <a:xfrm>
            <a:off x="1270142" y="2650960"/>
            <a:ext cx="4309193" cy="738664"/>
          </a:xfrm>
          <a:prstGeom prst="rect">
            <a:avLst/>
          </a:prstGeom>
        </p:spPr>
        <p:txBody>
          <a:bodyPr wrap="none">
            <a:spAutoFit/>
          </a:bodyPr>
          <a:lstStyle/>
          <a:p>
            <a:pPr>
              <a:lnSpc>
                <a:spcPct val="150000"/>
              </a:lnSpc>
              <a:spcBef>
                <a:spcPct val="10000"/>
              </a:spcBef>
              <a:buClr>
                <a:schemeClr val="accent2"/>
              </a:buClr>
              <a:buSzPct val="80000"/>
              <a:buFont typeface="Wingdings" panose="05000000000000000000" pitchFamily="2" charset="2"/>
              <a:buNone/>
            </a:pPr>
            <a:r>
              <a:rPr lang="zh-CN" altLang="en-US" sz="2800" b="1" dirty="0">
                <a:solidFill>
                  <a:schemeClr val="accent6">
                    <a:lumMod val="75000"/>
                  </a:schemeClr>
                </a:solidFill>
              </a:rPr>
              <a:t>优点</a:t>
            </a:r>
            <a:r>
              <a:rPr lang="zh-CN" altLang="en-US" sz="2400" b="1" dirty="0"/>
              <a:t>：不受变量数目的限制。</a:t>
            </a:r>
            <a:endParaRPr lang="zh-CN" altLang="en-US" sz="2400" b="1"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7586"/>
                                        </p:tgtEl>
                                        <p:attrNameLst>
                                          <p:attrName>style.visibility</p:attrName>
                                        </p:attrNameLst>
                                      </p:cBhvr>
                                      <p:to>
                                        <p:strVal val="visible"/>
                                      </p:to>
                                    </p:set>
                                    <p:anim calcmode="lin" valueType="num">
                                      <p:cBhvr additive="base">
                                        <p:cTn id="13" dur="500" fill="hold"/>
                                        <p:tgtEl>
                                          <p:spTgt spid="67586"/>
                                        </p:tgtEl>
                                        <p:attrNameLst>
                                          <p:attrName>ppt_x</p:attrName>
                                        </p:attrNameLst>
                                      </p:cBhvr>
                                      <p:tavLst>
                                        <p:tav tm="0">
                                          <p:val>
                                            <p:strVal val="0-#ppt_w/2"/>
                                          </p:val>
                                        </p:tav>
                                        <p:tav tm="100000">
                                          <p:val>
                                            <p:strVal val="#ppt_x"/>
                                          </p:val>
                                        </p:tav>
                                      </p:tavLst>
                                    </p:anim>
                                    <p:anim calcmode="lin" valueType="num">
                                      <p:cBhvr additive="base">
                                        <p:cTn id="14" dur="500" fill="hold"/>
                                        <p:tgtEl>
                                          <p:spTgt spid="675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autoUpdateAnimBg="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1518370" y="2780335"/>
            <a:ext cx="9506681"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30000"/>
              </a:lnSpc>
            </a:pPr>
            <a:r>
              <a:rPr lang="zh-CN" altLang="en-US" sz="2400" b="1" dirty="0">
                <a:solidFill>
                  <a:srgbClr val="000000"/>
                </a:solidFill>
                <a:latin typeface="+mj-lt"/>
                <a:ea typeface="黑体" panose="02010609060101010101" pitchFamily="49" charset="-122"/>
              </a:rPr>
              <a:t>实质：将逻辑函数的最小项之和的形式以图形的方式表示出来。</a:t>
            </a:r>
            <a:endParaRPr lang="zh-CN" altLang="en-US" sz="2400" b="1" dirty="0">
              <a:solidFill>
                <a:srgbClr val="000000"/>
              </a:solidFill>
              <a:latin typeface="+mj-lt"/>
              <a:ea typeface="黑体" panose="02010609060101010101" pitchFamily="49" charset="-122"/>
            </a:endParaRPr>
          </a:p>
          <a:p>
            <a:pPr>
              <a:lnSpc>
                <a:spcPct val="130000"/>
              </a:lnSpc>
            </a:pPr>
            <a:r>
              <a:rPr lang="zh-CN" altLang="en-US" sz="2400" dirty="0">
                <a:solidFill>
                  <a:srgbClr val="000000"/>
                </a:solidFill>
                <a:latin typeface="+mj-lt"/>
              </a:rPr>
              <a:t>以</a:t>
            </a:r>
            <a:r>
              <a:rPr lang="en-US" altLang="zh-CN" sz="2400" dirty="0">
                <a:solidFill>
                  <a:srgbClr val="000000"/>
                </a:solidFill>
                <a:latin typeface="+mj-lt"/>
              </a:rPr>
              <a:t>2</a:t>
            </a:r>
            <a:r>
              <a:rPr lang="en-US" altLang="zh-CN" sz="2400" baseline="30000" dirty="0">
                <a:solidFill>
                  <a:srgbClr val="000000"/>
                </a:solidFill>
                <a:latin typeface="+mj-lt"/>
              </a:rPr>
              <a:t>n</a:t>
            </a:r>
            <a:r>
              <a:rPr lang="zh-CN" altLang="en-US" sz="2400" dirty="0">
                <a:solidFill>
                  <a:srgbClr val="000000"/>
                </a:solidFill>
                <a:latin typeface="+mj-lt"/>
              </a:rPr>
              <a:t>个小方块分别代表 </a:t>
            </a:r>
            <a:r>
              <a:rPr lang="en-US" altLang="zh-CN" sz="2400" dirty="0">
                <a:solidFill>
                  <a:srgbClr val="000000"/>
                </a:solidFill>
                <a:latin typeface="+mj-lt"/>
              </a:rPr>
              <a:t>n </a:t>
            </a:r>
            <a:r>
              <a:rPr lang="zh-CN" altLang="en-US" sz="2400" dirty="0">
                <a:solidFill>
                  <a:srgbClr val="000000"/>
                </a:solidFill>
                <a:latin typeface="+mj-lt"/>
              </a:rPr>
              <a:t>变量的所有最小项，并将它们排列成矩阵，而且使</a:t>
            </a:r>
            <a:r>
              <a:rPr lang="zh-CN" altLang="en-US" sz="2400" b="1" dirty="0">
                <a:solidFill>
                  <a:srgbClr val="FF0000"/>
                </a:solidFill>
                <a:latin typeface="+mj-lt"/>
              </a:rPr>
              <a:t>几何位置相邻</a:t>
            </a:r>
            <a:r>
              <a:rPr lang="zh-CN" altLang="en-US" sz="2400" dirty="0">
                <a:solidFill>
                  <a:srgbClr val="000000"/>
                </a:solidFill>
                <a:latin typeface="+mj-lt"/>
              </a:rPr>
              <a:t>的两个最小项在</a:t>
            </a:r>
            <a:r>
              <a:rPr lang="zh-CN" altLang="en-US" sz="2400" b="1" dirty="0">
                <a:solidFill>
                  <a:srgbClr val="FF0000"/>
                </a:solidFill>
                <a:latin typeface="+mj-lt"/>
              </a:rPr>
              <a:t>逻辑上也是相邻的</a:t>
            </a:r>
            <a:r>
              <a:rPr lang="zh-CN" altLang="en-US" sz="2400" dirty="0">
                <a:solidFill>
                  <a:srgbClr val="000000"/>
                </a:solidFill>
                <a:latin typeface="+mj-lt"/>
              </a:rPr>
              <a:t>（只有一个变量不同），就得到表示</a:t>
            </a:r>
            <a:r>
              <a:rPr lang="en-US" altLang="zh-CN" sz="2400" dirty="0">
                <a:solidFill>
                  <a:srgbClr val="000000"/>
                </a:solidFill>
                <a:latin typeface="+mj-lt"/>
              </a:rPr>
              <a:t>n</a:t>
            </a:r>
            <a:r>
              <a:rPr lang="zh-CN" altLang="en-US" sz="2400" dirty="0">
                <a:solidFill>
                  <a:srgbClr val="000000"/>
                </a:solidFill>
                <a:latin typeface="+mj-lt"/>
              </a:rPr>
              <a:t>变量全部最小项的卡诺图。   </a:t>
            </a:r>
            <a:endParaRPr lang="zh-CN" altLang="en-US" sz="2400" dirty="0">
              <a:solidFill>
                <a:srgbClr val="000000"/>
              </a:solidFill>
              <a:latin typeface="+mj-lt"/>
            </a:endParaRPr>
          </a:p>
        </p:txBody>
      </p:sp>
      <p:sp>
        <p:nvSpPr>
          <p:cNvPr id="68613" name="TextBox 4"/>
          <p:cNvSpPr txBox="1">
            <a:spLocks noChangeArrowheads="1"/>
          </p:cNvSpPr>
          <p:nvPr/>
        </p:nvSpPr>
        <p:spPr bwMode="auto">
          <a:xfrm>
            <a:off x="1518370" y="5104830"/>
            <a:ext cx="5638800"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30000"/>
              </a:lnSpc>
              <a:spcBef>
                <a:spcPct val="0"/>
              </a:spcBef>
              <a:buFontTx/>
              <a:buNone/>
            </a:pPr>
            <a:r>
              <a:rPr lang="zh-CN" altLang="en-US" sz="2400" b="1" dirty="0">
                <a:solidFill>
                  <a:schemeClr val="accent6">
                    <a:lumMod val="75000"/>
                  </a:schemeClr>
                </a:solidFill>
                <a:latin typeface="+mj-lt"/>
              </a:rPr>
              <a:t>优点</a:t>
            </a:r>
            <a:r>
              <a:rPr lang="zh-CN" altLang="en-US" sz="2400" b="1" dirty="0">
                <a:solidFill>
                  <a:schemeClr val="tx1"/>
                </a:solidFill>
                <a:latin typeface="+mj-lt"/>
              </a:rPr>
              <a:t>：直观，便于化简</a:t>
            </a:r>
            <a:endParaRPr lang="zh-CN" altLang="en-US" sz="2400" b="1" dirty="0">
              <a:solidFill>
                <a:schemeClr val="tx1"/>
              </a:solidFill>
              <a:latin typeface="+mj-lt"/>
            </a:endParaRPr>
          </a:p>
          <a:p>
            <a:pPr>
              <a:lnSpc>
                <a:spcPct val="130000"/>
              </a:lnSpc>
              <a:spcBef>
                <a:spcPct val="0"/>
              </a:spcBef>
              <a:buFontTx/>
              <a:buNone/>
            </a:pPr>
            <a:r>
              <a:rPr lang="zh-CN" altLang="en-US" sz="2400" b="1" dirty="0">
                <a:solidFill>
                  <a:srgbClr val="005286"/>
                </a:solidFill>
                <a:latin typeface="+mj-lt"/>
              </a:rPr>
              <a:t>缺点</a:t>
            </a:r>
            <a:r>
              <a:rPr lang="zh-CN" altLang="en-US" sz="2400" b="1" dirty="0">
                <a:solidFill>
                  <a:schemeClr val="tx1"/>
                </a:solidFill>
                <a:latin typeface="+mj-lt"/>
              </a:rPr>
              <a:t>：适用于变量少的逻辑函数</a:t>
            </a:r>
            <a:endParaRPr lang="zh-CN" altLang="en-US" sz="2400" b="1" dirty="0">
              <a:solidFill>
                <a:schemeClr val="tx1"/>
              </a:solidFill>
              <a:latin typeface="+mj-lt"/>
            </a:endParaRPr>
          </a:p>
        </p:txBody>
      </p:sp>
      <p:sp>
        <p:nvSpPr>
          <p:cNvPr id="8" name="Text Box 3"/>
          <p:cNvSpPr txBox="1">
            <a:spLocks noChangeArrowheads="1"/>
          </p:cNvSpPr>
          <p:nvPr/>
        </p:nvSpPr>
        <p:spPr bwMode="auto">
          <a:xfrm>
            <a:off x="828886" y="1518855"/>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9" name="Text Box 3"/>
          <p:cNvSpPr txBox="1">
            <a:spLocks noChangeArrowheads="1"/>
          </p:cNvSpPr>
          <p:nvPr/>
        </p:nvSpPr>
        <p:spPr bwMode="auto">
          <a:xfrm>
            <a:off x="1176923" y="2192034"/>
            <a:ext cx="3036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j-lt"/>
              </a:rPr>
              <a:t>（</a:t>
            </a:r>
            <a:r>
              <a:rPr lang="en-US" altLang="zh-CN" sz="2400" b="1" dirty="0">
                <a:solidFill>
                  <a:schemeClr val="tx1"/>
                </a:solidFill>
                <a:latin typeface="+mj-lt"/>
              </a:rPr>
              <a:t>1</a:t>
            </a:r>
            <a:r>
              <a:rPr lang="zh-CN" altLang="en-US" sz="2400" b="1" dirty="0">
                <a:solidFill>
                  <a:schemeClr val="tx1"/>
                </a:solidFill>
                <a:latin typeface="+mj-lt"/>
              </a:rPr>
              <a:t>）卡诺图的构成</a:t>
            </a:r>
            <a:endParaRPr lang="zh-CN" altLang="en-US" sz="2400" dirty="0">
              <a:solidFill>
                <a:schemeClr val="tx1"/>
              </a:solidFill>
              <a:latin typeface="+mj-lt"/>
            </a:endParaRPr>
          </a:p>
        </p:txBody>
      </p:sp>
      <p:sp>
        <p:nvSpPr>
          <p:cNvPr id="10"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1"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逻辑函数的化简方法 </a:t>
            </a:r>
            <a:endParaRPr kumimoji="1" lang="zh-CN" altLang="en-US" sz="2800" b="1" dirty="0">
              <a:solidFill>
                <a:srgbClr val="005286"/>
              </a:solidFill>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8610"/>
                                        </p:tgtEl>
                                        <p:attrNameLst>
                                          <p:attrName>style.visibility</p:attrName>
                                        </p:attrNameLst>
                                      </p:cBhvr>
                                      <p:to>
                                        <p:strVal val="visible"/>
                                      </p:to>
                                    </p:set>
                                    <p:animEffect transition="in" filter="fade">
                                      <p:cBhvr>
                                        <p:cTn id="15" dur="1000"/>
                                        <p:tgtEl>
                                          <p:spTgt spid="68610"/>
                                        </p:tgtEl>
                                      </p:cBhvr>
                                    </p:animEffect>
                                    <p:anim calcmode="lin" valueType="num">
                                      <p:cBhvr>
                                        <p:cTn id="16" dur="1000" fill="hold"/>
                                        <p:tgtEl>
                                          <p:spTgt spid="68610"/>
                                        </p:tgtEl>
                                        <p:attrNameLst>
                                          <p:attrName>ppt_x</p:attrName>
                                        </p:attrNameLst>
                                      </p:cBhvr>
                                      <p:tavLst>
                                        <p:tav tm="0">
                                          <p:val>
                                            <p:strVal val="#ppt_x"/>
                                          </p:val>
                                        </p:tav>
                                        <p:tav tm="100000">
                                          <p:val>
                                            <p:strVal val="#ppt_x"/>
                                          </p:val>
                                        </p:tav>
                                      </p:tavLst>
                                    </p:anim>
                                    <p:anim calcmode="lin" valueType="num">
                                      <p:cBhvr>
                                        <p:cTn id="17" dur="1000" fill="hold"/>
                                        <p:tgtEl>
                                          <p:spTgt spid="686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68613"/>
                                        </p:tgtEl>
                                        <p:attrNameLst>
                                          <p:attrName>style.visibility</p:attrName>
                                        </p:attrNameLst>
                                      </p:cBhvr>
                                      <p:to>
                                        <p:strVal val="visible"/>
                                      </p:to>
                                    </p:set>
                                    <p:anim calcmode="lin" valueType="num">
                                      <p:cBhvr additive="base">
                                        <p:cTn id="22" dur="500" fill="hold"/>
                                        <p:tgtEl>
                                          <p:spTgt spid="68613"/>
                                        </p:tgtEl>
                                        <p:attrNameLst>
                                          <p:attrName>ppt_x</p:attrName>
                                        </p:attrNameLst>
                                      </p:cBhvr>
                                      <p:tavLst>
                                        <p:tav tm="0">
                                          <p:val>
                                            <p:strVal val="1+#ppt_w/2"/>
                                          </p:val>
                                        </p:tav>
                                        <p:tav tm="100000">
                                          <p:val>
                                            <p:strVal val="#ppt_x"/>
                                          </p:val>
                                        </p:tav>
                                      </p:tavLst>
                                    </p:anim>
                                    <p:anim calcmode="lin" valueType="num">
                                      <p:cBhvr additive="base">
                                        <p:cTn id="23" dur="500" fill="hold"/>
                                        <p:tgtEl>
                                          <p:spTgt spid="686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p:bldP spid="68613" grpId="0"/>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9638" name="Rectangle 4"/>
          <p:cNvSpPr>
            <a:spLocks noChangeArrowheads="1"/>
          </p:cNvSpPr>
          <p:nvPr/>
        </p:nvSpPr>
        <p:spPr bwMode="auto">
          <a:xfrm>
            <a:off x="8377813" y="2894195"/>
            <a:ext cx="27320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0000"/>
              <a:buFont typeface="Wingdings" panose="05000000000000000000" pitchFamily="2" charset="2"/>
              <a:buChar char="l"/>
            </a:pPr>
            <a:r>
              <a:rPr lang="zh-CN" altLang="en-US" sz="2400" b="1" dirty="0">
                <a:solidFill>
                  <a:schemeClr val="accent6">
                    <a:lumMod val="75000"/>
                  </a:schemeClr>
                </a:solidFill>
                <a:latin typeface="宋体" panose="02010600030101010101" pitchFamily="2" charset="-122"/>
                <a:ea typeface="宋体" panose="02010600030101010101" pitchFamily="2" charset="-122"/>
              </a:rPr>
              <a:t>五变量卡诺图</a:t>
            </a:r>
            <a:endParaRPr lang="zh-CN" altLang="en-US" sz="2400" b="1" dirty="0">
              <a:solidFill>
                <a:schemeClr val="accent6">
                  <a:lumMod val="75000"/>
                </a:schemeClr>
              </a:solidFill>
              <a:latin typeface="宋体" panose="02010600030101010101" pitchFamily="2" charset="-122"/>
              <a:ea typeface="宋体" panose="02010600030101010101" pitchFamily="2" charset="-122"/>
            </a:endParaRPr>
          </a:p>
        </p:txBody>
      </p:sp>
      <p:sp>
        <p:nvSpPr>
          <p:cNvPr id="69640" name="Rectangle 6"/>
          <p:cNvSpPr>
            <a:spLocks noChangeArrowheads="1"/>
          </p:cNvSpPr>
          <p:nvPr/>
        </p:nvSpPr>
        <p:spPr bwMode="auto">
          <a:xfrm>
            <a:off x="3949674" y="2845073"/>
            <a:ext cx="3136900" cy="49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0000"/>
              <a:buFont typeface="Wingdings" panose="05000000000000000000" pitchFamily="2" charset="2"/>
              <a:buChar char="l"/>
            </a:pPr>
            <a:r>
              <a:rPr lang="zh-CN" altLang="en-US" sz="2400" b="1" dirty="0">
                <a:solidFill>
                  <a:schemeClr val="accent6">
                    <a:lumMod val="75000"/>
                  </a:schemeClr>
                </a:solidFill>
                <a:latin typeface="宋体" panose="02010600030101010101" pitchFamily="2" charset="-122"/>
                <a:ea typeface="宋体" panose="02010600030101010101" pitchFamily="2" charset="-122"/>
              </a:rPr>
              <a:t>四变量的卡诺图</a:t>
            </a:r>
            <a:endParaRPr lang="zh-CN" altLang="en-US" sz="2400" b="1" dirty="0">
              <a:solidFill>
                <a:schemeClr val="accent6">
                  <a:lumMod val="75000"/>
                </a:schemeClr>
              </a:solidFill>
              <a:latin typeface="宋体" panose="02010600030101010101" pitchFamily="2" charset="-122"/>
              <a:ea typeface="宋体" panose="02010600030101010101" pitchFamily="2" charset="-122"/>
            </a:endParaRPr>
          </a:p>
        </p:txBody>
      </p:sp>
      <p:sp>
        <p:nvSpPr>
          <p:cNvPr id="69642" name="Rectangle 8"/>
          <p:cNvSpPr>
            <a:spLocks noChangeArrowheads="1"/>
          </p:cNvSpPr>
          <p:nvPr/>
        </p:nvSpPr>
        <p:spPr bwMode="auto">
          <a:xfrm>
            <a:off x="973463" y="2847015"/>
            <a:ext cx="2732088" cy="47466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Char char="l"/>
            </a:pPr>
            <a:r>
              <a:rPr lang="zh-CN" altLang="en-US" sz="2400" b="1" dirty="0">
                <a:solidFill>
                  <a:schemeClr val="accent6">
                    <a:lumMod val="75000"/>
                  </a:schemeClr>
                </a:solidFill>
              </a:rPr>
              <a:t>三变量卡诺图</a:t>
            </a:r>
            <a:endParaRPr lang="zh-CN" altLang="en-US" sz="2400" b="1" dirty="0">
              <a:solidFill>
                <a:schemeClr val="accent6">
                  <a:lumMod val="75000"/>
                </a:schemeClr>
              </a:solidFill>
            </a:endParaRPr>
          </a:p>
        </p:txBody>
      </p:sp>
      <p:sp>
        <p:nvSpPr>
          <p:cNvPr id="15"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976" y="3475801"/>
            <a:ext cx="1524132" cy="2249619"/>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8577" y="3308147"/>
            <a:ext cx="2633700" cy="2584928"/>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574" y="3402642"/>
            <a:ext cx="4901609" cy="2395936"/>
          </a:xfrm>
          <a:prstGeom prst="rect">
            <a:avLst/>
          </a:prstGeom>
        </p:spPr>
      </p:pic>
      <p:sp>
        <p:nvSpPr>
          <p:cNvPr id="19" name="Rectangle 4"/>
          <p:cNvSpPr>
            <a:spLocks noChangeArrowheads="1"/>
          </p:cNvSpPr>
          <p:nvPr/>
        </p:nvSpPr>
        <p:spPr bwMode="auto">
          <a:xfrm>
            <a:off x="6064366" y="1547918"/>
            <a:ext cx="1802399"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accent2"/>
              </a:buClr>
              <a:buSzPct val="80000"/>
              <a:defRPr/>
            </a:pPr>
            <a:r>
              <a:rPr lang="zh-CN" altLang="en-US" sz="2400" b="1" dirty="0">
                <a:solidFill>
                  <a:srgbClr val="FF0000"/>
                </a:solidFill>
                <a:latin typeface="宋体" panose="02010600030101010101" pitchFamily="2" charset="-122"/>
                <a:ea typeface="宋体" panose="02010600030101010101" pitchFamily="2" charset="-122"/>
              </a:rPr>
              <a:t>格雷码排列</a:t>
            </a:r>
            <a:endParaRPr lang="zh-CN" altLang="en-US" sz="2400" b="1" dirty="0">
              <a:solidFill>
                <a:srgbClr val="FF0000"/>
              </a:solidFill>
              <a:latin typeface="宋体" panose="02010600030101010101" pitchFamily="2" charset="-122"/>
              <a:ea typeface="宋体" panose="02010600030101010101" pitchFamily="2" charset="-122"/>
            </a:endParaRPr>
          </a:p>
        </p:txBody>
      </p:sp>
      <p:sp>
        <p:nvSpPr>
          <p:cNvPr id="2" name="Text Box 3"/>
          <p:cNvSpPr txBox="1">
            <a:spLocks noChangeArrowheads="1"/>
          </p:cNvSpPr>
          <p:nvPr/>
        </p:nvSpPr>
        <p:spPr bwMode="auto">
          <a:xfrm>
            <a:off x="828886" y="1518855"/>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3" name="Text Box 3"/>
          <p:cNvSpPr txBox="1">
            <a:spLocks noChangeArrowheads="1"/>
          </p:cNvSpPr>
          <p:nvPr/>
        </p:nvSpPr>
        <p:spPr bwMode="auto">
          <a:xfrm>
            <a:off x="1176923" y="2192034"/>
            <a:ext cx="3036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j-lt"/>
              </a:rPr>
              <a:t>（</a:t>
            </a:r>
            <a:r>
              <a:rPr lang="en-US" altLang="zh-CN" sz="2400" b="1" dirty="0">
                <a:solidFill>
                  <a:schemeClr val="tx1"/>
                </a:solidFill>
                <a:latin typeface="+mj-lt"/>
              </a:rPr>
              <a:t>1</a:t>
            </a:r>
            <a:r>
              <a:rPr lang="zh-CN" altLang="en-US" sz="2400" b="1" dirty="0">
                <a:solidFill>
                  <a:schemeClr val="tx1"/>
                </a:solidFill>
                <a:latin typeface="+mj-lt"/>
              </a:rPr>
              <a:t>）卡诺图的构成</a:t>
            </a:r>
            <a:endParaRPr lang="zh-CN" altLang="en-US" sz="2400" dirty="0">
              <a:solidFill>
                <a:schemeClr val="tx1"/>
              </a:solidFill>
              <a:latin typeface="+mj-lt"/>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9642"/>
                                        </p:tgtEl>
                                        <p:attrNameLst>
                                          <p:attrName>style.visibility</p:attrName>
                                        </p:attrNameLst>
                                      </p:cBhvr>
                                      <p:to>
                                        <p:strVal val="visible"/>
                                      </p:to>
                                    </p:set>
                                    <p:anim calcmode="lin" valueType="num">
                                      <p:cBhvr additive="base">
                                        <p:cTn id="7" dur="500" fill="hold"/>
                                        <p:tgtEl>
                                          <p:spTgt spid="69642"/>
                                        </p:tgtEl>
                                        <p:attrNameLst>
                                          <p:attrName>ppt_x</p:attrName>
                                        </p:attrNameLst>
                                      </p:cBhvr>
                                      <p:tavLst>
                                        <p:tav tm="0">
                                          <p:val>
                                            <p:strVal val="0-#ppt_w/2"/>
                                          </p:val>
                                        </p:tav>
                                        <p:tav tm="100000">
                                          <p:val>
                                            <p:strVal val="#ppt_x"/>
                                          </p:val>
                                        </p:tav>
                                      </p:tavLst>
                                    </p:anim>
                                    <p:anim calcmode="lin" valueType="num">
                                      <p:cBhvr additive="base">
                                        <p:cTn id="8" dur="500" fill="hold"/>
                                        <p:tgtEl>
                                          <p:spTgt spid="696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360"/>
                                          </p:val>
                                        </p:tav>
                                        <p:tav tm="100000">
                                          <p:val>
                                            <p:fltVal val="0"/>
                                          </p:val>
                                        </p:tav>
                                      </p:tavLst>
                                    </p:anim>
                                    <p:animEffect transition="in" filter="fade">
                                      <p:cBhvr>
                                        <p:cTn id="15" dur="500"/>
                                        <p:tgtEl>
                                          <p:spTgt spid="12"/>
                                        </p:tgtEl>
                                      </p:cBhvr>
                                    </p:animEffect>
                                  </p:childTnLst>
                                </p:cTn>
                              </p:par>
                            </p:childTnLst>
                          </p:cTn>
                        </p:par>
                        <p:par>
                          <p:cTn id="16" fill="hold">
                            <p:stCondLst>
                              <p:cond delay="1000"/>
                            </p:stCondLst>
                            <p:childTnLst>
                              <p:par>
                                <p:cTn id="17" presetID="2" presetClass="entr" presetSubtype="8" fill="hold" grpId="0" nodeType="afterEffect">
                                  <p:stCondLst>
                                    <p:cond delay="0"/>
                                  </p:stCondLst>
                                  <p:childTnLst>
                                    <p:set>
                                      <p:cBhvr>
                                        <p:cTn id="18" dur="1" fill="hold">
                                          <p:stCondLst>
                                            <p:cond delay="0"/>
                                          </p:stCondLst>
                                        </p:cTn>
                                        <p:tgtEl>
                                          <p:spTgt spid="69640"/>
                                        </p:tgtEl>
                                        <p:attrNameLst>
                                          <p:attrName>style.visibility</p:attrName>
                                        </p:attrNameLst>
                                      </p:cBhvr>
                                      <p:to>
                                        <p:strVal val="visible"/>
                                      </p:to>
                                    </p:set>
                                    <p:anim calcmode="lin" valueType="num">
                                      <p:cBhvr additive="base">
                                        <p:cTn id="19" dur="500" fill="hold"/>
                                        <p:tgtEl>
                                          <p:spTgt spid="69640"/>
                                        </p:tgtEl>
                                        <p:attrNameLst>
                                          <p:attrName>ppt_x</p:attrName>
                                        </p:attrNameLst>
                                      </p:cBhvr>
                                      <p:tavLst>
                                        <p:tav tm="0">
                                          <p:val>
                                            <p:strVal val="0-#ppt_w/2"/>
                                          </p:val>
                                        </p:tav>
                                        <p:tav tm="100000">
                                          <p:val>
                                            <p:strVal val="#ppt_x"/>
                                          </p:val>
                                        </p:tav>
                                      </p:tavLst>
                                    </p:anim>
                                    <p:anim calcmode="lin" valueType="num">
                                      <p:cBhvr additive="base">
                                        <p:cTn id="20" dur="500" fill="hold"/>
                                        <p:tgtEl>
                                          <p:spTgt spid="6964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49" presetClass="entr" presetSubtype="0" decel="10000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 calcmode="lin" valueType="num">
                                      <p:cBhvr>
                                        <p:cTn id="26" dur="500" fill="hold"/>
                                        <p:tgtEl>
                                          <p:spTgt spid="13"/>
                                        </p:tgtEl>
                                        <p:attrNameLst>
                                          <p:attrName>style.rotation</p:attrName>
                                        </p:attrNameLst>
                                      </p:cBhvr>
                                      <p:tavLst>
                                        <p:tav tm="0">
                                          <p:val>
                                            <p:fltVal val="360"/>
                                          </p:val>
                                        </p:tav>
                                        <p:tav tm="100000">
                                          <p:val>
                                            <p:fltVal val="0"/>
                                          </p:val>
                                        </p:tav>
                                      </p:tavLst>
                                    </p:anim>
                                    <p:animEffect transition="in" filter="fade">
                                      <p:cBhvr>
                                        <p:cTn id="27" dur="500"/>
                                        <p:tgtEl>
                                          <p:spTgt spid="13"/>
                                        </p:tgtEl>
                                      </p:cBhvr>
                                    </p:animEffect>
                                  </p:childTnLst>
                                </p:cTn>
                              </p:par>
                            </p:childTnLst>
                          </p:cTn>
                        </p:par>
                        <p:par>
                          <p:cTn id="28" fill="hold">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69638"/>
                                        </p:tgtEl>
                                        <p:attrNameLst>
                                          <p:attrName>style.visibility</p:attrName>
                                        </p:attrNameLst>
                                      </p:cBhvr>
                                      <p:to>
                                        <p:strVal val="visible"/>
                                      </p:to>
                                    </p:set>
                                    <p:anim calcmode="lin" valueType="num">
                                      <p:cBhvr additive="base">
                                        <p:cTn id="31" dur="500" fill="hold"/>
                                        <p:tgtEl>
                                          <p:spTgt spid="69638"/>
                                        </p:tgtEl>
                                        <p:attrNameLst>
                                          <p:attrName>ppt_x</p:attrName>
                                        </p:attrNameLst>
                                      </p:cBhvr>
                                      <p:tavLst>
                                        <p:tav tm="0">
                                          <p:val>
                                            <p:strVal val="1+#ppt_w/2"/>
                                          </p:val>
                                        </p:tav>
                                        <p:tav tm="100000">
                                          <p:val>
                                            <p:strVal val="#ppt_x"/>
                                          </p:val>
                                        </p:tav>
                                      </p:tavLst>
                                    </p:anim>
                                    <p:anim calcmode="lin" valueType="num">
                                      <p:cBhvr additive="base">
                                        <p:cTn id="32" dur="500" fill="hold"/>
                                        <p:tgtEl>
                                          <p:spTgt spid="69638"/>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49" presetClass="entr" presetSubtype="0" decel="10000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 calcmode="lin" valueType="num">
                                      <p:cBhvr>
                                        <p:cTn id="38" dur="500" fill="hold"/>
                                        <p:tgtEl>
                                          <p:spTgt spid="18"/>
                                        </p:tgtEl>
                                        <p:attrNameLst>
                                          <p:attrName>style.rotation</p:attrName>
                                        </p:attrNameLst>
                                      </p:cBhvr>
                                      <p:tavLst>
                                        <p:tav tm="0">
                                          <p:val>
                                            <p:fltVal val="360"/>
                                          </p:val>
                                        </p:tav>
                                        <p:tav tm="100000">
                                          <p:val>
                                            <p:fltVal val="0"/>
                                          </p:val>
                                        </p:tav>
                                      </p:tavLst>
                                    </p:anim>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8" grpId="0"/>
      <p:bldP spid="69640" grpId="0"/>
      <p:bldP spid="69642" grpId="0"/>
      <p:bldP spid="19"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9642" name="Rectangle 8"/>
          <p:cNvSpPr>
            <a:spLocks noChangeArrowheads="1"/>
          </p:cNvSpPr>
          <p:nvPr/>
        </p:nvSpPr>
        <p:spPr bwMode="auto">
          <a:xfrm>
            <a:off x="5190026" y="1813323"/>
            <a:ext cx="2787026"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indent="0">
              <a:buClr>
                <a:schemeClr val="accent2"/>
              </a:buClr>
              <a:buSzPct val="80000"/>
              <a:buNone/>
            </a:pPr>
            <a:r>
              <a:rPr lang="zh-CN" altLang="en-US" sz="2400" b="1" dirty="0">
                <a:solidFill>
                  <a:srgbClr val="005286"/>
                </a:solidFill>
              </a:rPr>
              <a:t>另一种形式卡诺图</a:t>
            </a:r>
            <a:endParaRPr lang="zh-CN" altLang="en-US" sz="2400" b="1" dirty="0">
              <a:solidFill>
                <a:srgbClr val="005286"/>
              </a:solidFill>
            </a:endParaRPr>
          </a:p>
        </p:txBody>
      </p:sp>
      <p:sp>
        <p:nvSpPr>
          <p:cNvPr id="8"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073" y="2307437"/>
            <a:ext cx="7693819" cy="3639627"/>
          </a:xfrm>
          <a:prstGeom prst="rect">
            <a:avLst/>
          </a:prstGeom>
        </p:spPr>
      </p:pic>
      <p:sp>
        <p:nvSpPr>
          <p:cNvPr id="2" name="Text Box 3"/>
          <p:cNvSpPr txBox="1">
            <a:spLocks noChangeArrowheads="1"/>
          </p:cNvSpPr>
          <p:nvPr/>
        </p:nvSpPr>
        <p:spPr bwMode="auto">
          <a:xfrm>
            <a:off x="828886" y="1518855"/>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3" name="Text Box 3"/>
          <p:cNvSpPr txBox="1">
            <a:spLocks noChangeArrowheads="1"/>
          </p:cNvSpPr>
          <p:nvPr/>
        </p:nvSpPr>
        <p:spPr bwMode="auto">
          <a:xfrm>
            <a:off x="1176923" y="2192034"/>
            <a:ext cx="3036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j-lt"/>
              </a:rPr>
              <a:t>（</a:t>
            </a:r>
            <a:r>
              <a:rPr lang="en-US" altLang="zh-CN" sz="2400" b="1" dirty="0">
                <a:solidFill>
                  <a:schemeClr val="tx1"/>
                </a:solidFill>
                <a:latin typeface="+mj-lt"/>
              </a:rPr>
              <a:t>1</a:t>
            </a:r>
            <a:r>
              <a:rPr lang="zh-CN" altLang="en-US" sz="2400" b="1" dirty="0">
                <a:solidFill>
                  <a:schemeClr val="tx1"/>
                </a:solidFill>
                <a:latin typeface="+mj-lt"/>
              </a:rPr>
              <a:t>）卡诺图的构成</a:t>
            </a:r>
            <a:endParaRPr lang="zh-CN" altLang="en-US" sz="2400" dirty="0">
              <a:solidFill>
                <a:schemeClr val="tx1"/>
              </a:solidFill>
              <a:latin typeface="+mj-lt"/>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9642"/>
                                        </p:tgtEl>
                                        <p:attrNameLst>
                                          <p:attrName>style.visibility</p:attrName>
                                        </p:attrNameLst>
                                      </p:cBhvr>
                                      <p:to>
                                        <p:strVal val="visible"/>
                                      </p:to>
                                    </p:set>
                                    <p:anim calcmode="lin" valueType="num">
                                      <p:cBhvr additive="base">
                                        <p:cTn id="7" dur="500" fill="hold"/>
                                        <p:tgtEl>
                                          <p:spTgt spid="69642"/>
                                        </p:tgtEl>
                                        <p:attrNameLst>
                                          <p:attrName>ppt_x</p:attrName>
                                        </p:attrNameLst>
                                      </p:cBhvr>
                                      <p:tavLst>
                                        <p:tav tm="0">
                                          <p:val>
                                            <p:strVal val="0-#ppt_w/2"/>
                                          </p:val>
                                        </p:tav>
                                        <p:tav tm="100000">
                                          <p:val>
                                            <p:strVal val="#ppt_x"/>
                                          </p:val>
                                        </p:tav>
                                      </p:tavLst>
                                    </p:anim>
                                    <p:anim calcmode="lin" valueType="num">
                                      <p:cBhvr additive="base">
                                        <p:cTn id="8" dur="500" fill="hold"/>
                                        <p:tgtEl>
                                          <p:spTgt spid="696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360"/>
                                          </p:val>
                                        </p:tav>
                                        <p:tav tm="100000">
                                          <p:val>
                                            <p:fltVal val="0"/>
                                          </p:val>
                                        </p:tav>
                                      </p:tavLst>
                                    </p:anim>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178" y="2665616"/>
            <a:ext cx="10016596" cy="2109399"/>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880" y="4705191"/>
            <a:ext cx="6096528" cy="1743607"/>
          </a:xfrm>
          <a:prstGeom prst="rect">
            <a:avLst/>
          </a:prstGeom>
          <a:solidFill>
            <a:schemeClr val="accent6">
              <a:lumMod val="40000"/>
              <a:lumOff val="60000"/>
            </a:schemeClr>
          </a:solidFill>
        </p:spPr>
      </p:pic>
      <p:sp>
        <p:nvSpPr>
          <p:cNvPr id="2" name="Text Box 3"/>
          <p:cNvSpPr txBox="1">
            <a:spLocks noChangeArrowheads="1"/>
          </p:cNvSpPr>
          <p:nvPr/>
        </p:nvSpPr>
        <p:spPr bwMode="auto">
          <a:xfrm>
            <a:off x="828886" y="1518855"/>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3" name="Text Box 3"/>
          <p:cNvSpPr txBox="1">
            <a:spLocks noChangeArrowheads="1"/>
          </p:cNvSpPr>
          <p:nvPr/>
        </p:nvSpPr>
        <p:spPr bwMode="auto">
          <a:xfrm>
            <a:off x="1176923" y="2192034"/>
            <a:ext cx="3036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j-lt"/>
              </a:rPr>
              <a:t>（</a:t>
            </a:r>
            <a:r>
              <a:rPr lang="en-US" altLang="zh-CN" sz="2400" b="1" dirty="0">
                <a:solidFill>
                  <a:schemeClr val="tx1"/>
                </a:solidFill>
                <a:latin typeface="+mj-lt"/>
              </a:rPr>
              <a:t>1</a:t>
            </a:r>
            <a:r>
              <a:rPr lang="zh-CN" altLang="en-US" sz="2400" b="1" dirty="0">
                <a:solidFill>
                  <a:schemeClr val="tx1"/>
                </a:solidFill>
                <a:latin typeface="+mj-lt"/>
              </a:rPr>
              <a:t>）卡诺图的构成</a:t>
            </a:r>
            <a:endParaRPr lang="zh-CN" altLang="en-US" sz="2400" dirty="0">
              <a:solidFill>
                <a:schemeClr val="tx1"/>
              </a:solidFill>
              <a:latin typeface="+mj-lt"/>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4" name="Text Box 3"/>
          <p:cNvSpPr txBox="1">
            <a:spLocks noChangeArrowheads="1"/>
          </p:cNvSpPr>
          <p:nvPr/>
        </p:nvSpPr>
        <p:spPr bwMode="auto">
          <a:xfrm>
            <a:off x="844859" y="2106077"/>
            <a:ext cx="4327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2</a:t>
            </a:r>
            <a:r>
              <a:rPr lang="zh-CN" altLang="en-US" sz="2400" b="1" dirty="0">
                <a:solidFill>
                  <a:schemeClr val="tx1"/>
                </a:solidFill>
              </a:rPr>
              <a:t>）逻辑函数的卡诺图表示</a:t>
            </a:r>
            <a:endParaRPr lang="zh-CN" altLang="en-US" sz="2400" dirty="0">
              <a:solidFill>
                <a:schemeClr val="tx1"/>
              </a:solidFill>
            </a:endParaRPr>
          </a:p>
        </p:txBody>
      </p:sp>
      <p:sp>
        <p:nvSpPr>
          <p:cNvPr id="9" name="Text Box 4"/>
          <p:cNvSpPr txBox="1">
            <a:spLocks noChangeArrowheads="1"/>
          </p:cNvSpPr>
          <p:nvPr/>
        </p:nvSpPr>
        <p:spPr bwMode="auto">
          <a:xfrm>
            <a:off x="1452288" y="2648770"/>
            <a:ext cx="59859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None/>
            </a:pPr>
            <a:r>
              <a:rPr lang="en-US" altLang="zh-CN" sz="2400" b="1" dirty="0">
                <a:solidFill>
                  <a:srgbClr val="005286"/>
                </a:solidFill>
                <a:effectLst>
                  <a:outerShdw blurRad="38100" dist="38100" dir="2700000" algn="tl">
                    <a:srgbClr val="000000">
                      <a:alpha val="43137"/>
                    </a:srgbClr>
                  </a:outerShdw>
                </a:effectLst>
              </a:rPr>
              <a:t>1)</a:t>
            </a:r>
            <a:r>
              <a:rPr lang="zh-CN" altLang="en-US" sz="2400" b="1" dirty="0">
                <a:solidFill>
                  <a:srgbClr val="005286"/>
                </a:solidFill>
                <a:effectLst>
                  <a:outerShdw blurRad="38100" dist="38100" dir="2700000" algn="tl">
                    <a:srgbClr val="000000">
                      <a:alpha val="43137"/>
                    </a:srgbClr>
                  </a:outerShdw>
                </a:effectLst>
              </a:rPr>
              <a:t>标准与或式的卡诺图表示</a:t>
            </a:r>
            <a:endParaRPr lang="en-US" altLang="zh-CN" sz="2400" b="1" dirty="0">
              <a:solidFill>
                <a:srgbClr val="005286"/>
              </a:solidFill>
              <a:effectLst>
                <a:outerShdw blurRad="38100" dist="38100" dir="2700000" algn="tl">
                  <a:srgbClr val="000000">
                    <a:alpha val="43137"/>
                  </a:srgbClr>
                </a:outerShdw>
              </a:effectLst>
            </a:endParaRPr>
          </a:p>
        </p:txBody>
      </p:sp>
      <p:sp>
        <p:nvSpPr>
          <p:cNvPr id="10" name="Text Box 5"/>
          <p:cNvSpPr txBox="1">
            <a:spLocks noChangeArrowheads="1"/>
          </p:cNvSpPr>
          <p:nvPr/>
        </p:nvSpPr>
        <p:spPr bwMode="auto">
          <a:xfrm>
            <a:off x="1439162" y="3229435"/>
            <a:ext cx="989939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6515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10000"/>
              </a:lnSpc>
              <a:spcBef>
                <a:spcPct val="50000"/>
              </a:spcBef>
              <a:buFontTx/>
              <a:buNone/>
            </a:pPr>
            <a:r>
              <a:rPr lang="zh-CN" altLang="en-US" sz="2400" b="1" dirty="0">
                <a:solidFill>
                  <a:schemeClr val="tx1"/>
                </a:solidFill>
              </a:rPr>
              <a:t>直接将表达式的</a:t>
            </a:r>
            <a:r>
              <a:rPr lang="en-US" altLang="zh-CN" sz="2400" b="1" dirty="0">
                <a:solidFill>
                  <a:schemeClr val="tx1"/>
                </a:solidFill>
              </a:rPr>
              <a:t>“</a:t>
            </a:r>
            <a:r>
              <a:rPr lang="zh-CN" altLang="en-US" sz="2400" b="1" dirty="0">
                <a:solidFill>
                  <a:schemeClr val="tx1"/>
                </a:solidFill>
              </a:rPr>
              <a:t>最小项</a:t>
            </a:r>
            <a:r>
              <a:rPr lang="en-US" altLang="zh-CN" sz="2400" b="1" dirty="0">
                <a:solidFill>
                  <a:schemeClr val="tx1"/>
                </a:solidFill>
              </a:rPr>
              <a:t>”</a:t>
            </a:r>
            <a:r>
              <a:rPr lang="zh-CN" altLang="en-US" sz="2400" b="1" dirty="0">
                <a:solidFill>
                  <a:schemeClr val="tx1"/>
                </a:solidFill>
              </a:rPr>
              <a:t>所对应的方格标以</a:t>
            </a:r>
            <a:r>
              <a:rPr lang="en-US" altLang="zh-CN" sz="2400" b="1" dirty="0">
                <a:solidFill>
                  <a:schemeClr val="tx1"/>
                </a:solidFill>
              </a:rPr>
              <a:t>1</a:t>
            </a:r>
            <a:r>
              <a:rPr lang="zh-CN" altLang="en-US" sz="2400" b="1" dirty="0">
                <a:solidFill>
                  <a:schemeClr val="tx1"/>
                </a:solidFill>
              </a:rPr>
              <a:t>，</a:t>
            </a:r>
            <a:r>
              <a:rPr lang="zh-CN" altLang="zh-CN" sz="2400" b="1" dirty="0">
                <a:solidFill>
                  <a:schemeClr val="tx1"/>
                </a:solidFill>
              </a:rPr>
              <a:t>其余的方格填</a:t>
            </a:r>
            <a:r>
              <a:rPr lang="en-US" altLang="zh-CN" sz="2400" b="1" dirty="0">
                <a:solidFill>
                  <a:schemeClr val="tx1"/>
                </a:solidFill>
              </a:rPr>
              <a:t>0. </a:t>
            </a:r>
            <a:endParaRPr lang="en-US" altLang="zh-CN" sz="2400" b="1" dirty="0">
              <a:solidFill>
                <a:schemeClr val="tx1"/>
              </a:solidFill>
            </a:endParaRPr>
          </a:p>
        </p:txBody>
      </p:sp>
      <p:sp>
        <p:nvSpPr>
          <p:cNvPr id="11" name="Text Box 6"/>
          <p:cNvSpPr txBox="1">
            <a:spLocks noChangeArrowheads="1"/>
          </p:cNvSpPr>
          <p:nvPr/>
        </p:nvSpPr>
        <p:spPr bwMode="auto">
          <a:xfrm>
            <a:off x="1475957" y="5421265"/>
            <a:ext cx="869565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indent="565150">
              <a:lnSpc>
                <a:spcPct val="110000"/>
              </a:lnSpc>
              <a:spcBef>
                <a:spcPct val="5000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t>转换成最小项或最大项表达式，再在卡诺图上表示。</a:t>
            </a:r>
            <a:endParaRPr lang="zh-CN" altLang="en-US" dirty="0"/>
          </a:p>
        </p:txBody>
      </p:sp>
      <p:sp>
        <p:nvSpPr>
          <p:cNvPr id="16" name="Text Box 4"/>
          <p:cNvSpPr txBox="1">
            <a:spLocks noChangeArrowheads="1"/>
          </p:cNvSpPr>
          <p:nvPr/>
        </p:nvSpPr>
        <p:spPr bwMode="auto">
          <a:xfrm>
            <a:off x="1452288" y="3775050"/>
            <a:ext cx="59859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sz="2800" b="1">
                <a:solidFill>
                  <a:srgbClr val="00528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sz="2400" dirty="0"/>
              <a:t>2)</a:t>
            </a:r>
            <a:r>
              <a:rPr lang="zh-CN" altLang="en-US" sz="2400" dirty="0"/>
              <a:t>标准或与式的卡诺图表示</a:t>
            </a:r>
            <a:endParaRPr lang="en-US" altLang="zh-CN" sz="2400" dirty="0"/>
          </a:p>
        </p:txBody>
      </p:sp>
      <p:sp>
        <p:nvSpPr>
          <p:cNvPr id="17" name="Text Box 5"/>
          <p:cNvSpPr txBox="1">
            <a:spLocks noChangeArrowheads="1"/>
          </p:cNvSpPr>
          <p:nvPr/>
        </p:nvSpPr>
        <p:spPr bwMode="auto">
          <a:xfrm>
            <a:off x="1391279" y="4296400"/>
            <a:ext cx="981665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indent="565150">
              <a:lnSpc>
                <a:spcPct val="110000"/>
              </a:lnSpc>
              <a:spcBef>
                <a:spcPct val="5000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zh-CN" altLang="en-US" dirty="0"/>
              <a:t>直接将表达式的</a:t>
            </a:r>
            <a:r>
              <a:rPr lang="en-US" altLang="zh-CN" dirty="0"/>
              <a:t>“</a:t>
            </a:r>
            <a:r>
              <a:rPr lang="zh-CN" altLang="en-US" dirty="0"/>
              <a:t>最大项</a:t>
            </a:r>
            <a:r>
              <a:rPr lang="en-US" altLang="zh-CN" dirty="0"/>
              <a:t>”</a:t>
            </a:r>
            <a:r>
              <a:rPr lang="zh-CN" altLang="en-US" dirty="0"/>
              <a:t>所对应的方格标以</a:t>
            </a:r>
            <a:r>
              <a:rPr lang="en-US" altLang="zh-CN" dirty="0"/>
              <a:t>0</a:t>
            </a:r>
            <a:r>
              <a:rPr lang="zh-CN" altLang="en-US" dirty="0"/>
              <a:t>，</a:t>
            </a:r>
            <a:r>
              <a:rPr lang="zh-CN" altLang="zh-CN" dirty="0"/>
              <a:t>其余的方格填</a:t>
            </a:r>
            <a:r>
              <a:rPr lang="en-US" altLang="zh-CN" dirty="0"/>
              <a:t>1. </a:t>
            </a:r>
            <a:endParaRPr lang="en-US" altLang="zh-CN" dirty="0"/>
          </a:p>
        </p:txBody>
      </p:sp>
      <p:sp>
        <p:nvSpPr>
          <p:cNvPr id="18" name="Text Box 4"/>
          <p:cNvSpPr txBox="1">
            <a:spLocks noChangeArrowheads="1"/>
          </p:cNvSpPr>
          <p:nvPr/>
        </p:nvSpPr>
        <p:spPr bwMode="auto">
          <a:xfrm>
            <a:off x="1452288" y="4835085"/>
            <a:ext cx="59859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sz="2800" b="1">
                <a:solidFill>
                  <a:srgbClr val="00528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sz="2400" dirty="0"/>
              <a:t>3)</a:t>
            </a:r>
            <a:r>
              <a:rPr lang="zh-CN" altLang="en-US" sz="2400" dirty="0"/>
              <a:t>其它形式函数的卡诺图表示</a:t>
            </a:r>
            <a:endParaRPr lang="en-US" altLang="zh-CN" sz="2400" dirty="0"/>
          </a:p>
        </p:txBody>
      </p:sp>
      <p:sp>
        <p:nvSpPr>
          <p:cNvPr id="15"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Text Box 3"/>
          <p:cNvSpPr txBox="1">
            <a:spLocks noChangeArrowheads="1"/>
          </p:cNvSpPr>
          <p:nvPr/>
        </p:nvSpPr>
        <p:spPr bwMode="auto">
          <a:xfrm>
            <a:off x="828886" y="1518855"/>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0-#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0" grpId="0"/>
      <p:bldP spid="11" grpId="0"/>
      <p:bldP spid="16" grpId="0" autoUpdateAnimBg="0"/>
      <p:bldP spid="17" grpId="0"/>
      <p:bldP spid="18"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9877"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mj-lt"/>
            </a:endParaRPr>
          </a:p>
        </p:txBody>
      </p:sp>
      <p:sp>
        <p:nvSpPr>
          <p:cNvPr id="73735" name="TextBox 10"/>
          <p:cNvSpPr txBox="1">
            <a:spLocks noChangeArrowheads="1"/>
          </p:cNvSpPr>
          <p:nvPr/>
        </p:nvSpPr>
        <p:spPr bwMode="auto">
          <a:xfrm>
            <a:off x="1694897" y="3805074"/>
            <a:ext cx="446346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400" b="1" dirty="0">
                <a:solidFill>
                  <a:schemeClr val="tx1"/>
                </a:solidFill>
                <a:latin typeface="+mj-lt"/>
              </a:rPr>
              <a:t>解：</a:t>
            </a:r>
            <a:r>
              <a:rPr lang="zh-CN" altLang="zh-CN" sz="2400" b="1" dirty="0">
                <a:solidFill>
                  <a:schemeClr val="tx1"/>
                </a:solidFill>
                <a:latin typeface="+mj-lt"/>
              </a:rPr>
              <a:t>函数</a:t>
            </a:r>
            <a:r>
              <a:rPr lang="en-US" altLang="zh-CN" sz="2400" b="1" dirty="0">
                <a:solidFill>
                  <a:schemeClr val="tx1"/>
                </a:solidFill>
                <a:latin typeface="+mj-lt"/>
              </a:rPr>
              <a:t>F</a:t>
            </a:r>
            <a:r>
              <a:rPr lang="zh-CN" altLang="zh-CN" sz="2400" b="1" dirty="0">
                <a:solidFill>
                  <a:schemeClr val="tx1"/>
                </a:solidFill>
                <a:latin typeface="+mj-lt"/>
              </a:rPr>
              <a:t>是最小项表达式，直接在</a:t>
            </a:r>
            <a:r>
              <a:rPr lang="en-US" altLang="zh-CN" sz="2400" b="1" dirty="0">
                <a:solidFill>
                  <a:schemeClr val="tx1"/>
                </a:solidFill>
                <a:latin typeface="+mj-lt"/>
              </a:rPr>
              <a:t>F</a:t>
            </a:r>
            <a:r>
              <a:rPr lang="zh-CN" altLang="zh-CN" sz="2400" b="1" dirty="0">
                <a:solidFill>
                  <a:schemeClr val="tx1"/>
                </a:solidFill>
                <a:latin typeface="+mj-lt"/>
              </a:rPr>
              <a:t>的卡诺图中将</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1</a:t>
            </a:r>
            <a:r>
              <a:rPr lang="zh-CN" altLang="en-US" sz="2400" b="1" dirty="0">
                <a:solidFill>
                  <a:schemeClr val="tx1"/>
                </a:solidFill>
                <a:latin typeface="+mj-lt"/>
                <a:cs typeface="Times New Roman" panose="02020603050405020304" pitchFamily="18" charset="0"/>
              </a:rPr>
              <a:t>、</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3</a:t>
            </a:r>
            <a:r>
              <a:rPr lang="zh-CN" altLang="en-US" sz="2400" b="1" dirty="0">
                <a:solidFill>
                  <a:schemeClr val="tx1"/>
                </a:solidFill>
                <a:latin typeface="+mj-lt"/>
                <a:cs typeface="Times New Roman" panose="02020603050405020304" pitchFamily="18" charset="0"/>
              </a:rPr>
              <a:t>、</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6</a:t>
            </a:r>
            <a:r>
              <a:rPr lang="zh-CN" altLang="en-US" sz="2400" b="1" dirty="0">
                <a:solidFill>
                  <a:schemeClr val="tx1"/>
                </a:solidFill>
                <a:latin typeface="+mj-lt"/>
                <a:cs typeface="Times New Roman" panose="02020603050405020304" pitchFamily="18" charset="0"/>
              </a:rPr>
              <a:t>、</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7</a:t>
            </a:r>
            <a:r>
              <a:rPr lang="zh-CN" altLang="zh-CN" sz="2400" b="1" dirty="0">
                <a:solidFill>
                  <a:schemeClr val="tx1"/>
                </a:solidFill>
                <a:latin typeface="+mj-lt"/>
              </a:rPr>
              <a:t>处填</a:t>
            </a:r>
            <a:r>
              <a:rPr lang="en-US" altLang="zh-CN" sz="2400" b="1" dirty="0">
                <a:solidFill>
                  <a:schemeClr val="tx1"/>
                </a:solidFill>
                <a:latin typeface="+mj-lt"/>
              </a:rPr>
              <a:t>1</a:t>
            </a:r>
            <a:r>
              <a:rPr lang="zh-CN" altLang="zh-CN" sz="2400" b="1" dirty="0">
                <a:solidFill>
                  <a:schemeClr val="tx1"/>
                </a:solidFill>
                <a:latin typeface="+mj-lt"/>
              </a:rPr>
              <a:t>，其余填</a:t>
            </a:r>
            <a:r>
              <a:rPr lang="en-US" altLang="zh-CN" sz="2400" b="1" dirty="0">
                <a:solidFill>
                  <a:schemeClr val="tx1"/>
                </a:solidFill>
                <a:latin typeface="+mj-lt"/>
              </a:rPr>
              <a:t>0</a:t>
            </a:r>
            <a:r>
              <a:rPr lang="zh-CN" altLang="en-US" sz="2400" b="1" dirty="0">
                <a:solidFill>
                  <a:schemeClr val="tx1"/>
                </a:solidFill>
                <a:latin typeface="+mj-lt"/>
              </a:rPr>
              <a:t>。</a:t>
            </a:r>
            <a:endParaRPr lang="zh-CN" altLang="en-US" sz="2400" b="1" baseline="-25000" dirty="0">
              <a:solidFill>
                <a:schemeClr val="tx1"/>
              </a:solidFill>
              <a:latin typeface="+mj-lt"/>
              <a:cs typeface="Times New Roman" panose="02020603050405020304" pitchFamily="18" charset="0"/>
            </a:endParaRPr>
          </a:p>
        </p:txBody>
      </p:sp>
      <p:sp>
        <p:nvSpPr>
          <p:cNvPr id="79880" name="Rectangle 1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mj-lt"/>
            </a:endParaRPr>
          </a:p>
        </p:txBody>
      </p:sp>
      <p:sp>
        <p:nvSpPr>
          <p:cNvPr id="11"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2"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逻辑函数的化简方法 </a:t>
            </a:r>
            <a:endParaRPr kumimoji="1" lang="zh-CN" altLang="en-US" sz="2800" b="1" dirty="0">
              <a:solidFill>
                <a:srgbClr val="005286"/>
              </a:solidFill>
              <a:ea typeface="微软雅黑" panose="020B0503020204020204" pitchFamily="34" charset="-122"/>
              <a:cs typeface="+mn-cs"/>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26" y="2616505"/>
            <a:ext cx="8016935" cy="896190"/>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2" y="3271688"/>
            <a:ext cx="3255546" cy="2969009"/>
          </a:xfrm>
          <a:prstGeom prst="rect">
            <a:avLst/>
          </a:prstGeom>
        </p:spPr>
      </p:pic>
      <p:sp>
        <p:nvSpPr>
          <p:cNvPr id="2" name="Text Box 3"/>
          <p:cNvSpPr txBox="1">
            <a:spLocks noChangeArrowheads="1"/>
          </p:cNvSpPr>
          <p:nvPr/>
        </p:nvSpPr>
        <p:spPr bwMode="auto">
          <a:xfrm>
            <a:off x="828886" y="1518855"/>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3" name="Text Box 3"/>
          <p:cNvSpPr txBox="1">
            <a:spLocks noChangeArrowheads="1"/>
          </p:cNvSpPr>
          <p:nvPr/>
        </p:nvSpPr>
        <p:spPr bwMode="auto">
          <a:xfrm>
            <a:off x="844859" y="2106077"/>
            <a:ext cx="4327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2</a:t>
            </a:r>
            <a:r>
              <a:rPr lang="zh-CN" altLang="en-US" sz="2400" b="1" dirty="0">
                <a:solidFill>
                  <a:schemeClr val="tx1"/>
                </a:solidFill>
              </a:rPr>
              <a:t>）逻辑函数的卡诺图表示</a:t>
            </a:r>
            <a:endParaRPr lang="zh-CN" altLang="en-US" sz="2400" dirty="0">
              <a:solidFill>
                <a:schemeClr val="tx1"/>
              </a:solidFill>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3735"/>
                                        </p:tgtEl>
                                        <p:attrNameLst>
                                          <p:attrName>style.visibility</p:attrName>
                                        </p:attrNameLst>
                                      </p:cBhvr>
                                      <p:to>
                                        <p:strVal val="visible"/>
                                      </p:to>
                                    </p:set>
                                    <p:animEffect transition="in" filter="fade">
                                      <p:cBhvr>
                                        <p:cTn id="12" dur="1000"/>
                                        <p:tgtEl>
                                          <p:spTgt spid="73735"/>
                                        </p:tgtEl>
                                      </p:cBhvr>
                                    </p:animEffect>
                                    <p:anim calcmode="lin" valueType="num">
                                      <p:cBhvr>
                                        <p:cTn id="13" dur="1000" fill="hold"/>
                                        <p:tgtEl>
                                          <p:spTgt spid="73735"/>
                                        </p:tgtEl>
                                        <p:attrNameLst>
                                          <p:attrName>ppt_x</p:attrName>
                                        </p:attrNameLst>
                                      </p:cBhvr>
                                      <p:tavLst>
                                        <p:tav tm="0">
                                          <p:val>
                                            <p:strVal val="#ppt_x"/>
                                          </p:val>
                                        </p:tav>
                                        <p:tav tm="100000">
                                          <p:val>
                                            <p:strVal val="#ppt_x"/>
                                          </p:val>
                                        </p:tav>
                                      </p:tavLst>
                                    </p:anim>
                                    <p:anim calcmode="lin" valueType="num">
                                      <p:cBhvr>
                                        <p:cTn id="14" dur="1000" fill="hold"/>
                                        <p:tgtEl>
                                          <p:spTgt spid="7373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 calcmode="lin" valueType="num">
                                      <p:cBhvr>
                                        <p:cTn id="20" dur="500" fill="hold"/>
                                        <p:tgtEl>
                                          <p:spTgt spid="16"/>
                                        </p:tgtEl>
                                        <p:attrNameLst>
                                          <p:attrName>style.rotation</p:attrName>
                                        </p:attrNameLst>
                                      </p:cBhvr>
                                      <p:tavLst>
                                        <p:tav tm="0">
                                          <p:val>
                                            <p:fltVal val="360"/>
                                          </p:val>
                                        </p:tav>
                                        <p:tav tm="100000">
                                          <p:val>
                                            <p:fltVal val="0"/>
                                          </p:val>
                                        </p:tav>
                                      </p:tavLst>
                                    </p:anim>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A-圆角矩形 1"/>
          <p:cNvSpPr/>
          <p:nvPr>
            <p:custDataLst>
              <p:tags r:id="rId1"/>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100" y="2057281"/>
            <a:ext cx="8004742" cy="1371719"/>
          </a:xfrm>
          <a:prstGeom prst="rect">
            <a:avLst/>
          </a:prstGeom>
        </p:spPr>
      </p:pic>
      <p:grpSp>
        <p:nvGrpSpPr>
          <p:cNvPr id="2" name="组合 13"/>
          <p:cNvGrpSpPr/>
          <p:nvPr/>
        </p:nvGrpSpPr>
        <p:grpSpPr bwMode="auto">
          <a:xfrm>
            <a:off x="3218456" y="3429000"/>
            <a:ext cx="3167830" cy="990600"/>
            <a:chOff x="1676400" y="3810000"/>
            <a:chExt cx="381000" cy="914400"/>
          </a:xfrm>
        </p:grpSpPr>
        <p:sp>
          <p:nvSpPr>
            <p:cNvPr id="15418" name="Line 11"/>
            <p:cNvSpPr>
              <a:spLocks noChangeShapeType="1"/>
            </p:cNvSpPr>
            <p:nvPr/>
          </p:nvSpPr>
          <p:spPr bwMode="auto">
            <a:xfrm>
              <a:off x="1676400" y="4419600"/>
              <a:ext cx="381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19" name="Line 12"/>
            <p:cNvSpPr>
              <a:spLocks noChangeShapeType="1"/>
            </p:cNvSpPr>
            <p:nvPr/>
          </p:nvSpPr>
          <p:spPr bwMode="auto">
            <a:xfrm>
              <a:off x="1676400" y="4419600"/>
              <a:ext cx="0" cy="304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20" name="Line 13"/>
            <p:cNvSpPr>
              <a:spLocks noChangeShapeType="1"/>
            </p:cNvSpPr>
            <p:nvPr/>
          </p:nvSpPr>
          <p:spPr bwMode="auto">
            <a:xfrm>
              <a:off x="2057400" y="3810000"/>
              <a:ext cx="0" cy="609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366" name="Rectangle 1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8" name="右箭头 17"/>
          <p:cNvSpPr>
            <a:spLocks noChangeArrowheads="1"/>
          </p:cNvSpPr>
          <p:nvPr/>
        </p:nvSpPr>
        <p:spPr bwMode="auto">
          <a:xfrm>
            <a:off x="4724400" y="5181600"/>
            <a:ext cx="533400" cy="685800"/>
          </a:xfrm>
          <a:prstGeom prst="rightArrow">
            <a:avLst>
              <a:gd name="adj1" fmla="val 50000"/>
              <a:gd name="adj2" fmla="val 50000"/>
            </a:avLst>
          </a:prstGeom>
          <a:solidFill>
            <a:schemeClr val="accent1"/>
          </a:solidFill>
          <a:ln w="9525" algn="ctr">
            <a:solidFill>
              <a:schemeClr val="tx1"/>
            </a:solidFill>
            <a:round/>
          </a:ln>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19" name="右箭头 18"/>
          <p:cNvSpPr>
            <a:spLocks noChangeArrowheads="1"/>
          </p:cNvSpPr>
          <p:nvPr/>
        </p:nvSpPr>
        <p:spPr bwMode="auto">
          <a:xfrm>
            <a:off x="7848600" y="5181600"/>
            <a:ext cx="533400" cy="685800"/>
          </a:xfrm>
          <a:prstGeom prst="rightArrow">
            <a:avLst>
              <a:gd name="adj1" fmla="val 50000"/>
              <a:gd name="adj2" fmla="val 50000"/>
            </a:avLst>
          </a:prstGeom>
          <a:solidFill>
            <a:schemeClr val="accent1"/>
          </a:solidFill>
          <a:ln w="9525" algn="ctr">
            <a:solidFill>
              <a:schemeClr val="tx1"/>
            </a:solidFill>
            <a:round/>
          </a:ln>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800">
              <a:latin typeface="Times New Roman" panose="02020603050405020304" pitchFamily="18" charset="0"/>
            </a:endParaRPr>
          </a:p>
        </p:txBody>
      </p:sp>
      <p:sp>
        <p:nvSpPr>
          <p:cNvPr id="20" name="TextBox 19"/>
          <p:cNvSpPr txBox="1"/>
          <p:nvPr/>
        </p:nvSpPr>
        <p:spPr>
          <a:xfrm>
            <a:off x="5835353" y="2738341"/>
            <a:ext cx="609600" cy="646331"/>
          </a:xfrm>
          <a:prstGeom prst="rect">
            <a:avLst/>
          </a:prstGeom>
          <a:solidFill>
            <a:schemeClr val="accent1">
              <a:lumMod val="60000"/>
              <a:lumOff val="40000"/>
            </a:schemeClr>
          </a:solidFill>
          <a:ln>
            <a:noFill/>
          </a:ln>
        </p:spPr>
        <p:txBody>
          <a:bodyPr>
            <a:spAutoFit/>
          </a:bodyPr>
          <a:lstStyle/>
          <a:p>
            <a:pPr>
              <a:defRPr/>
            </a:pPr>
            <a:r>
              <a:rPr lang="zh-CN" altLang="en-US" sz="3600" dirty="0">
                <a:latin typeface="华文彩云" panose="02010800040101010101" pitchFamily="2" charset="-122"/>
                <a:ea typeface="华文彩云" panose="02010800040101010101" pitchFamily="2" charset="-122"/>
              </a:rPr>
              <a:t>或</a:t>
            </a:r>
            <a:endParaRPr lang="zh-CN" altLang="en-US" sz="3600" dirty="0">
              <a:latin typeface="华文彩云" panose="02010800040101010101" pitchFamily="2" charset="-122"/>
              <a:ea typeface="华文彩云" panose="02010800040101010101" pitchFamily="2" charset="-122"/>
            </a:endParaRPr>
          </a:p>
        </p:txBody>
      </p:sp>
      <p:sp>
        <p:nvSpPr>
          <p:cNvPr id="21" name="TextBox 20"/>
          <p:cNvSpPr txBox="1">
            <a:spLocks noChangeArrowheads="1"/>
          </p:cNvSpPr>
          <p:nvPr/>
        </p:nvSpPr>
        <p:spPr bwMode="auto">
          <a:xfrm>
            <a:off x="8382000" y="3503579"/>
            <a:ext cx="1676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800" b="1" dirty="0">
                <a:solidFill>
                  <a:srgbClr val="0000CC"/>
                </a:solidFill>
              </a:rPr>
              <a:t>有</a:t>
            </a:r>
            <a:r>
              <a:rPr kumimoji="0" lang="en-US" altLang="zh-CN" sz="2800" b="1" dirty="0">
                <a:solidFill>
                  <a:srgbClr val="0000CC"/>
                </a:solidFill>
              </a:rPr>
              <a:t>1</a:t>
            </a:r>
            <a:r>
              <a:rPr kumimoji="0" lang="zh-CN" altLang="en-US" sz="2800" b="1" dirty="0">
                <a:solidFill>
                  <a:srgbClr val="0000CC"/>
                </a:solidFill>
              </a:rPr>
              <a:t>出</a:t>
            </a:r>
            <a:r>
              <a:rPr kumimoji="0" lang="en-US" altLang="zh-CN" sz="2800" b="1" dirty="0">
                <a:solidFill>
                  <a:srgbClr val="0000CC"/>
                </a:solidFill>
              </a:rPr>
              <a:t>1</a:t>
            </a:r>
            <a:r>
              <a:rPr kumimoji="0" lang="zh-CN" altLang="en-US" sz="2800" b="1" dirty="0">
                <a:solidFill>
                  <a:srgbClr val="0000CC"/>
                </a:solidFill>
              </a:rPr>
              <a:t>，全</a:t>
            </a:r>
            <a:r>
              <a:rPr kumimoji="0" lang="en-US" altLang="zh-CN" sz="2800" b="1" dirty="0">
                <a:solidFill>
                  <a:srgbClr val="0000CC"/>
                </a:solidFill>
              </a:rPr>
              <a:t>0</a:t>
            </a:r>
            <a:r>
              <a:rPr kumimoji="0" lang="zh-CN" altLang="en-US" sz="2800" b="1" dirty="0">
                <a:solidFill>
                  <a:srgbClr val="0000CC"/>
                </a:solidFill>
              </a:rPr>
              <a:t>为</a:t>
            </a:r>
            <a:r>
              <a:rPr kumimoji="0" lang="en-US" altLang="zh-CN" sz="2800" b="1" dirty="0">
                <a:solidFill>
                  <a:srgbClr val="0000CC"/>
                </a:solidFill>
              </a:rPr>
              <a:t>0</a:t>
            </a:r>
            <a:endParaRPr kumimoji="0" lang="zh-CN" altLang="en-US" sz="2800" b="1" dirty="0">
              <a:solidFill>
                <a:srgbClr val="0000CC"/>
              </a:solidFill>
            </a:endParaRPr>
          </a:p>
        </p:txBody>
      </p:sp>
      <p:sp>
        <p:nvSpPr>
          <p:cNvPr id="24" name="Text Box 3"/>
          <p:cNvSpPr txBox="1">
            <a:spLocks noChangeArrowheads="1"/>
          </p:cNvSpPr>
          <p:nvPr/>
        </p:nvSpPr>
        <p:spPr bwMode="auto">
          <a:xfrm>
            <a:off x="8691563" y="4619759"/>
            <a:ext cx="2065105"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lang="zh-CN" altLang="en-US" sz="2800" b="1" dirty="0">
                <a:solidFill>
                  <a:srgbClr val="0000FF"/>
                </a:solidFill>
                <a:latin typeface="Times New Roman" panose="02020603050405020304" pitchFamily="18" charset="0"/>
                <a:ea typeface="楷体_GB2312" panose="02010609030101010101" pitchFamily="49" charset="-122"/>
              </a:rPr>
              <a:t>逻辑表达式：</a:t>
            </a:r>
            <a:endParaRPr lang="zh-CN" altLang="en-US" sz="2800" b="1" dirty="0">
              <a:solidFill>
                <a:srgbClr val="0000FF"/>
              </a:solidFill>
              <a:latin typeface="Times New Roman" panose="02020603050405020304" pitchFamily="18" charset="0"/>
              <a:ea typeface="楷体_GB2312" panose="02010609030101010101" pitchFamily="49" charset="-122"/>
            </a:endParaRPr>
          </a:p>
        </p:txBody>
      </p:sp>
      <p:sp>
        <p:nvSpPr>
          <p:cNvPr id="30" name="PA-文本框 5"/>
          <p:cNvSpPr txBox="1">
            <a:spLocks noChangeArrowheads="1"/>
          </p:cNvSpPr>
          <p:nvPr>
            <p:custDataLst>
              <p:tags r:id="rId3"/>
            </p:custDataLst>
          </p:nvPr>
        </p:nvSpPr>
        <p:spPr bwMode="auto">
          <a:xfrm>
            <a:off x="626939" y="1456857"/>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逻辑代数的三种基本逻辑运算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PA-文本框 3"/>
          <p:cNvSpPr txBox="1">
            <a:spLocks noChangeArrowheads="1"/>
          </p:cNvSpPr>
          <p:nvPr>
            <p:custDataLst>
              <p:tags r:id="rId4"/>
            </p:custDataLst>
          </p:nvPr>
        </p:nvSpPr>
        <p:spPr bwMode="auto">
          <a:xfrm>
            <a:off x="8988023" y="142524"/>
            <a:ext cx="2915804" cy="1481257"/>
          </a:xfrm>
          <a:prstGeom prst="round2DiagRect">
            <a:avLst/>
          </a:prstGeom>
          <a:solidFill>
            <a:srgbClr val="CCFFFF"/>
          </a:solidFill>
          <a:ln>
            <a:noFill/>
          </a:ln>
          <a:effectLst>
            <a:outerShdw blurRad="50800" dist="38100" dir="2700000" algn="tl" rotWithShape="0">
              <a:prstClr val="black">
                <a:alpha val="40000"/>
              </a:prstClr>
            </a:outerShdw>
          </a:effectLst>
        </p:spPr>
        <p:txBody>
          <a:bodyPr wrap="square">
            <a:spAutoFit/>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nSpc>
                <a:spcPct val="75000"/>
              </a:lnSpc>
              <a:spcBef>
                <a:spcPct val="50000"/>
              </a:spcBef>
              <a:buNone/>
            </a:pPr>
            <a:r>
              <a:rPr lang="zh-CN" altLang="en-US" sz="1800" b="1" dirty="0">
                <a:solidFill>
                  <a:srgbClr val="0000CC"/>
                </a:solidFill>
              </a:rPr>
              <a:t>规定</a:t>
            </a:r>
            <a:r>
              <a:rPr lang="en-US" altLang="zh-CN" sz="1800" b="1" dirty="0">
                <a:solidFill>
                  <a:srgbClr val="0000CC"/>
                </a:solidFill>
              </a:rPr>
              <a:t>:</a:t>
            </a:r>
            <a:r>
              <a:rPr lang="zh-CN" altLang="en-US" sz="1800" b="1" dirty="0">
                <a:solidFill>
                  <a:srgbClr val="0000CC"/>
                </a:solidFill>
              </a:rPr>
              <a:t>开关合为逻辑“</a:t>
            </a:r>
            <a:r>
              <a:rPr lang="en-US" altLang="zh-CN" sz="1800" b="1" dirty="0">
                <a:solidFill>
                  <a:srgbClr val="0000CC"/>
                </a:solidFill>
              </a:rPr>
              <a:t>1”</a:t>
            </a:r>
            <a:endParaRPr lang="en-US" altLang="zh-CN" sz="1800" b="1" dirty="0">
              <a:solidFill>
                <a:srgbClr val="0000CC"/>
              </a:solidFill>
            </a:endParaRPr>
          </a:p>
          <a:p>
            <a:pPr>
              <a:lnSpc>
                <a:spcPct val="75000"/>
              </a:lnSpc>
              <a:spcBef>
                <a:spcPct val="50000"/>
              </a:spcBef>
              <a:buNone/>
            </a:pPr>
            <a:r>
              <a:rPr lang="en-US" altLang="zh-CN" sz="1800" b="1" dirty="0">
                <a:solidFill>
                  <a:srgbClr val="0000CC"/>
                </a:solidFill>
              </a:rPr>
              <a:t>     </a:t>
            </a:r>
            <a:r>
              <a:rPr lang="zh-CN" altLang="en-US" sz="1800" b="1" dirty="0">
                <a:solidFill>
                  <a:srgbClr val="0000CC"/>
                </a:solidFill>
              </a:rPr>
              <a:t>开关断为逻辑“</a:t>
            </a:r>
            <a:r>
              <a:rPr lang="en-US" altLang="zh-CN" sz="1800" b="1" dirty="0">
                <a:solidFill>
                  <a:srgbClr val="0000CC"/>
                </a:solidFill>
              </a:rPr>
              <a:t>0”</a:t>
            </a:r>
            <a:endParaRPr lang="en-US" altLang="zh-CN" sz="1800" b="1" dirty="0">
              <a:solidFill>
                <a:srgbClr val="0000CC"/>
              </a:solidFill>
            </a:endParaRPr>
          </a:p>
          <a:p>
            <a:pPr>
              <a:lnSpc>
                <a:spcPct val="75000"/>
              </a:lnSpc>
              <a:spcBef>
                <a:spcPct val="50000"/>
              </a:spcBef>
              <a:buNone/>
            </a:pPr>
            <a:r>
              <a:rPr lang="en-US" altLang="zh-CN" sz="1800" b="1" dirty="0">
                <a:solidFill>
                  <a:srgbClr val="0000CC"/>
                </a:solidFill>
              </a:rPr>
              <a:t>     </a:t>
            </a:r>
            <a:r>
              <a:rPr lang="zh-CN" altLang="en-US" sz="1800" b="1" dirty="0">
                <a:solidFill>
                  <a:srgbClr val="0000CC"/>
                </a:solidFill>
              </a:rPr>
              <a:t>灯亮为逻辑“</a:t>
            </a:r>
            <a:r>
              <a:rPr lang="en-US" altLang="zh-CN" sz="1800" b="1" dirty="0">
                <a:solidFill>
                  <a:srgbClr val="0000CC"/>
                </a:solidFill>
              </a:rPr>
              <a:t>1”</a:t>
            </a:r>
            <a:endParaRPr lang="en-US" altLang="zh-CN" sz="1800" b="1" dirty="0">
              <a:solidFill>
                <a:srgbClr val="0000CC"/>
              </a:solidFill>
            </a:endParaRPr>
          </a:p>
          <a:p>
            <a:pPr>
              <a:lnSpc>
                <a:spcPct val="75000"/>
              </a:lnSpc>
              <a:spcBef>
                <a:spcPct val="50000"/>
              </a:spcBef>
              <a:buNone/>
            </a:pPr>
            <a:r>
              <a:rPr lang="en-US" altLang="zh-CN" sz="1800" b="1" dirty="0">
                <a:solidFill>
                  <a:srgbClr val="0000CC"/>
                </a:solidFill>
              </a:rPr>
              <a:t>     </a:t>
            </a:r>
            <a:r>
              <a:rPr lang="zh-CN" altLang="en-US" sz="1800" b="1" dirty="0">
                <a:solidFill>
                  <a:srgbClr val="0000CC"/>
                </a:solidFill>
              </a:rPr>
              <a:t>灯灭为逻辑“</a:t>
            </a:r>
            <a:r>
              <a:rPr lang="en-US" altLang="zh-CN" sz="1800" b="1" dirty="0">
                <a:solidFill>
                  <a:srgbClr val="0000CC"/>
                </a:solidFill>
              </a:rPr>
              <a:t>0” </a:t>
            </a:r>
            <a:endParaRPr lang="en-US" altLang="zh-CN" sz="1800" b="1" dirty="0">
              <a:solidFill>
                <a:srgbClr val="0000CC"/>
              </a:solidFill>
            </a:endParaRPr>
          </a:p>
        </p:txBody>
      </p:sp>
      <p:sp>
        <p:nvSpPr>
          <p:cNvPr id="23" name="TextBox 14"/>
          <p:cNvSpPr txBox="1">
            <a:spLocks noChangeArrowheads="1"/>
          </p:cNvSpPr>
          <p:nvPr/>
        </p:nvSpPr>
        <p:spPr bwMode="auto">
          <a:xfrm>
            <a:off x="9076415" y="5158220"/>
            <a:ext cx="129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b="1" i="1" dirty="0">
                <a:solidFill>
                  <a:schemeClr val="accent6">
                    <a:lumMod val="75000"/>
                  </a:schemeClr>
                </a:solidFill>
                <a:latin typeface="Times New Roman" panose="02020603050405020304" pitchFamily="18" charset="0"/>
              </a:rPr>
              <a:t>Y=A+B</a:t>
            </a:r>
            <a:endParaRPr kumimoji="0" lang="en-US" altLang="zh-CN" sz="2400" b="1" i="1" dirty="0">
              <a:solidFill>
                <a:schemeClr val="accent6">
                  <a:lumMod val="75000"/>
                </a:schemeClr>
              </a:solidFill>
              <a:latin typeface="Times New Roman" panose="02020603050405020304" pitchFamily="18" charset="0"/>
            </a:endParaRPr>
          </a:p>
          <a:p>
            <a:pPr>
              <a:spcBef>
                <a:spcPct val="0"/>
              </a:spcBef>
              <a:buFontTx/>
              <a:buNone/>
            </a:pPr>
            <a:r>
              <a:rPr kumimoji="0" lang="en-US" altLang="zh-CN" sz="2400" b="1" i="1" dirty="0">
                <a:solidFill>
                  <a:schemeClr val="accent6">
                    <a:lumMod val="75000"/>
                  </a:schemeClr>
                </a:solidFill>
                <a:latin typeface="Times New Roman" panose="02020603050405020304" pitchFamily="18" charset="0"/>
              </a:rPr>
              <a:t>Y=A</a:t>
            </a:r>
            <a:r>
              <a:rPr kumimoji="0" lang="en-US" altLang="zh-CN" sz="2400" b="1" dirty="0">
                <a:solidFill>
                  <a:schemeClr val="accent6">
                    <a:lumMod val="75000"/>
                  </a:schemeClr>
                </a:solidFill>
                <a:latin typeface="Times New Roman" panose="02020603050405020304" pitchFamily="18" charset="0"/>
              </a:rPr>
              <a:t>︱</a:t>
            </a:r>
            <a:r>
              <a:rPr kumimoji="0" lang="en-US" altLang="zh-CN" sz="2400" b="1" i="1" dirty="0">
                <a:solidFill>
                  <a:schemeClr val="accent6">
                    <a:lumMod val="75000"/>
                  </a:schemeClr>
                </a:solidFill>
                <a:latin typeface="Times New Roman" panose="02020603050405020304" pitchFamily="18" charset="0"/>
              </a:rPr>
              <a:t>B</a:t>
            </a:r>
            <a:endParaRPr kumimoji="0" lang="zh-CN" altLang="en-US" sz="2400" b="1" i="1" dirty="0">
              <a:solidFill>
                <a:schemeClr val="accent6">
                  <a:lumMod val="75000"/>
                </a:schemeClr>
              </a:solidFill>
              <a:latin typeface="Times New Roman" panose="02020603050405020304" pitchFamily="18" charset="0"/>
            </a:endParaRPr>
          </a:p>
        </p:txBody>
      </p:sp>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4668" y="4419600"/>
            <a:ext cx="2603218" cy="2042337"/>
          </a:xfrm>
          <a:prstGeom prst="rect">
            <a:avLst/>
          </a:prstGeom>
        </p:spPr>
      </p:pic>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7798" y="4195633"/>
            <a:ext cx="2450804" cy="2225233"/>
          </a:xfrm>
          <a:prstGeom prst="rect">
            <a:avLst/>
          </a:prstGeom>
        </p:spPr>
      </p:pic>
      <p:sp>
        <p:nvSpPr>
          <p:cNvPr id="22" name="PA-文本框 5"/>
          <p:cNvSpPr txBox="1">
            <a:spLocks noChangeArrowheads="1"/>
          </p:cNvSpPr>
          <p:nvPr>
            <p:custDataLst>
              <p:tags r:id="rId7"/>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 calcmode="lin" valueType="num">
                                      <p:cBhvr>
                                        <p:cTn id="13" dur="500" fill="hold"/>
                                        <p:tgtEl>
                                          <p:spTgt spid="25"/>
                                        </p:tgtEl>
                                        <p:attrNameLst>
                                          <p:attrName>style.rotation</p:attrName>
                                        </p:attrNameLst>
                                      </p:cBhvr>
                                      <p:tavLst>
                                        <p:tav tm="0">
                                          <p:val>
                                            <p:fltVal val="360"/>
                                          </p:val>
                                        </p:tav>
                                        <p:tav tm="100000">
                                          <p:val>
                                            <p:fltVal val="0"/>
                                          </p:val>
                                        </p:tav>
                                      </p:tavLst>
                                    </p:anim>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 calcmode="lin" valueType="num">
                                      <p:cBhvr>
                                        <p:cTn id="21" dur="500" fill="hold"/>
                                        <p:tgtEl>
                                          <p:spTgt spid="31"/>
                                        </p:tgtEl>
                                        <p:attrNameLst>
                                          <p:attrName>style.rotation</p:attrName>
                                        </p:attrNameLst>
                                      </p:cBhvr>
                                      <p:tavLst>
                                        <p:tav tm="0">
                                          <p:val>
                                            <p:fltVal val="360"/>
                                          </p:val>
                                        </p:tav>
                                        <p:tav tm="100000">
                                          <p:val>
                                            <p:fltVal val="0"/>
                                          </p:val>
                                        </p:tav>
                                      </p:tavLst>
                                    </p:anim>
                                    <p:animEffect transition="in" filter="fade">
                                      <p:cBhvr>
                                        <p:cTn id="22" dur="500"/>
                                        <p:tgtEl>
                                          <p:spTgt spid="31"/>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1000"/>
                            </p:stCondLst>
                            <p:childTnLst>
                              <p:par>
                                <p:cTn id="28" presetID="49" presetClass="entr" presetSubtype="0" decel="10000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fltVal val="0"/>
                                          </p:val>
                                        </p:tav>
                                        <p:tav tm="100000">
                                          <p:val>
                                            <p:strVal val="#ppt_h"/>
                                          </p:val>
                                        </p:tav>
                                      </p:tavLst>
                                    </p:anim>
                                    <p:anim calcmode="lin" valueType="num">
                                      <p:cBhvr>
                                        <p:cTn id="32" dur="500" fill="hold"/>
                                        <p:tgtEl>
                                          <p:spTgt spid="26"/>
                                        </p:tgtEl>
                                        <p:attrNameLst>
                                          <p:attrName>style.rotation</p:attrName>
                                        </p:attrNameLst>
                                      </p:cBhvr>
                                      <p:tavLst>
                                        <p:tav tm="0">
                                          <p:val>
                                            <p:fltVal val="360"/>
                                          </p:val>
                                        </p:tav>
                                        <p:tav tm="100000">
                                          <p:val>
                                            <p:fltVal val="0"/>
                                          </p:val>
                                        </p:tav>
                                      </p:tavLst>
                                    </p:anim>
                                    <p:animEffect transition="in" filter="fade">
                                      <p:cBhvr>
                                        <p:cTn id="33" dur="500"/>
                                        <p:tgtEl>
                                          <p:spTgt spid="26"/>
                                        </p:tgtEl>
                                      </p:cBhvr>
                                    </p:animEffect>
                                  </p:childTnLst>
                                </p:cTn>
                              </p:par>
                            </p:childTnLst>
                          </p:cTn>
                        </p:par>
                        <p:par>
                          <p:cTn id="34" fill="hold">
                            <p:stCondLst>
                              <p:cond delay="1500"/>
                            </p:stCondLst>
                            <p:childTnLst>
                              <p:par>
                                <p:cTn id="35" presetID="2" presetClass="entr" presetSubtype="2"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1+#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1+#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1+#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p:bldP spid="24" grpId="0"/>
      <p:bldP spid="31" grpId="0" animBg="1"/>
      <p:bldP spid="23"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9877"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73735" name="TextBox 10"/>
          <p:cNvSpPr txBox="1">
            <a:spLocks noChangeArrowheads="1"/>
          </p:cNvSpPr>
          <p:nvPr/>
        </p:nvSpPr>
        <p:spPr bwMode="auto">
          <a:xfrm>
            <a:off x="1523897" y="2868241"/>
            <a:ext cx="937235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400" b="1" dirty="0">
                <a:solidFill>
                  <a:schemeClr val="tx1"/>
                </a:solidFill>
              </a:rPr>
              <a:t>解：</a:t>
            </a:r>
            <a:r>
              <a:rPr lang="zh-CN" altLang="zh-CN" sz="2400" b="1" dirty="0">
                <a:solidFill>
                  <a:schemeClr val="tx1"/>
                </a:solidFill>
              </a:rPr>
              <a:t>函数</a:t>
            </a:r>
            <a:r>
              <a:rPr lang="en-US" altLang="zh-CN" sz="2400" b="1" dirty="0">
                <a:solidFill>
                  <a:schemeClr val="tx1"/>
                </a:solidFill>
              </a:rPr>
              <a:t>F</a:t>
            </a:r>
            <a:r>
              <a:rPr lang="zh-CN" altLang="zh-CN" sz="2400" b="1" dirty="0">
                <a:solidFill>
                  <a:schemeClr val="tx1"/>
                </a:solidFill>
              </a:rPr>
              <a:t>为一般与或式，应先将函数</a:t>
            </a:r>
            <a:r>
              <a:rPr lang="en-US" altLang="zh-CN" sz="2400" b="1" dirty="0">
                <a:solidFill>
                  <a:schemeClr val="tx1"/>
                </a:solidFill>
              </a:rPr>
              <a:t>F</a:t>
            </a:r>
            <a:r>
              <a:rPr lang="zh-CN" altLang="zh-CN" sz="2400" b="1" dirty="0">
                <a:solidFill>
                  <a:schemeClr val="tx1"/>
                </a:solidFill>
              </a:rPr>
              <a:t>转化最小项表达式。</a:t>
            </a:r>
            <a:endParaRPr lang="zh-CN" altLang="en-US" sz="2400" b="1" baseline="-25000" dirty="0">
              <a:solidFill>
                <a:schemeClr val="tx1"/>
              </a:solidFill>
              <a:cs typeface="Times New Roman" panose="02020603050405020304" pitchFamily="18" charset="0"/>
            </a:endParaRPr>
          </a:p>
        </p:txBody>
      </p:sp>
      <p:sp>
        <p:nvSpPr>
          <p:cNvPr id="79880" name="Rectangle 1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3"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724" y="2382239"/>
            <a:ext cx="8425402" cy="896190"/>
          </a:xfrm>
          <a:prstGeom prst="rect">
            <a:avLst/>
          </a:prstGeom>
        </p:spPr>
      </p:pic>
      <p:pic>
        <p:nvPicPr>
          <p:cNvPr id="18" name="图片 17"/>
          <p:cNvPicPr>
            <a:picLocks noChangeAspect="1"/>
          </p:cNvPicPr>
          <p:nvPr/>
        </p:nvPicPr>
        <p:blipFill>
          <a:blip r:embed="rId4"/>
          <a:stretch>
            <a:fillRect/>
          </a:stretch>
        </p:blipFill>
        <p:spPr>
          <a:xfrm>
            <a:off x="609744" y="3622484"/>
            <a:ext cx="8189750" cy="1991725"/>
          </a:xfrm>
          <a:prstGeom prst="rect">
            <a:avLst/>
          </a:prstGeom>
          <a:solidFill>
            <a:schemeClr val="accent2"/>
          </a:solidFill>
          <a:ln w="28575">
            <a:solidFill>
              <a:schemeClr val="accent5"/>
            </a:solidFill>
          </a:ln>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2135" y="3428999"/>
            <a:ext cx="2493480" cy="2426418"/>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496" y="5855417"/>
            <a:ext cx="4907705" cy="542591"/>
          </a:xfrm>
          <a:prstGeom prst="rect">
            <a:avLst/>
          </a:prstGeom>
        </p:spPr>
      </p:pic>
      <p:sp>
        <p:nvSpPr>
          <p:cNvPr id="2" name="Text Box 3"/>
          <p:cNvSpPr txBox="1">
            <a:spLocks noChangeArrowheads="1"/>
          </p:cNvSpPr>
          <p:nvPr/>
        </p:nvSpPr>
        <p:spPr bwMode="auto">
          <a:xfrm>
            <a:off x="828886" y="135171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3" name="Text Box 3"/>
          <p:cNvSpPr txBox="1">
            <a:spLocks noChangeArrowheads="1"/>
          </p:cNvSpPr>
          <p:nvPr/>
        </p:nvSpPr>
        <p:spPr bwMode="auto">
          <a:xfrm>
            <a:off x="844859" y="1938933"/>
            <a:ext cx="4327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2</a:t>
            </a:r>
            <a:r>
              <a:rPr lang="zh-CN" altLang="en-US" sz="2400" b="1" dirty="0">
                <a:solidFill>
                  <a:schemeClr val="tx1"/>
                </a:solidFill>
              </a:rPr>
              <a:t>）逻辑函数的卡诺图表示</a:t>
            </a:r>
            <a:endParaRPr lang="zh-CN" altLang="en-US" sz="2400" dirty="0">
              <a:solidFill>
                <a:schemeClr val="tx1"/>
              </a:solidFill>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3735"/>
                                        </p:tgtEl>
                                        <p:attrNameLst>
                                          <p:attrName>style.visibility</p:attrName>
                                        </p:attrNameLst>
                                      </p:cBhvr>
                                      <p:to>
                                        <p:strVal val="visible"/>
                                      </p:to>
                                    </p:set>
                                    <p:anim calcmode="lin" valueType="num">
                                      <p:cBhvr additive="base">
                                        <p:cTn id="12" dur="500" fill="hold"/>
                                        <p:tgtEl>
                                          <p:spTgt spid="73735"/>
                                        </p:tgtEl>
                                        <p:attrNameLst>
                                          <p:attrName>ppt_x</p:attrName>
                                        </p:attrNameLst>
                                      </p:cBhvr>
                                      <p:tavLst>
                                        <p:tav tm="0">
                                          <p:val>
                                            <p:strVal val="1+#ppt_w/2"/>
                                          </p:val>
                                        </p:tav>
                                        <p:tav tm="100000">
                                          <p:val>
                                            <p:strVal val="#ppt_x"/>
                                          </p:val>
                                        </p:tav>
                                      </p:tavLst>
                                    </p:anim>
                                    <p:anim calcmode="lin" valueType="num">
                                      <p:cBhvr additive="base">
                                        <p:cTn id="13" dur="500" fill="hold"/>
                                        <p:tgtEl>
                                          <p:spTgt spid="7373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0-#ppt_w/2"/>
                                          </p:val>
                                        </p:tav>
                                        <p:tav tm="100000">
                                          <p:val>
                                            <p:strVal val="#ppt_x"/>
                                          </p:val>
                                        </p:tav>
                                      </p:tavLst>
                                    </p:anim>
                                    <p:anim calcmode="lin" valueType="num">
                                      <p:cBhvr additive="base">
                                        <p:cTn id="1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9" presetClass="entr" presetSubtype="0" decel="10000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 calcmode="lin" valueType="num">
                                      <p:cBhvr>
                                        <p:cTn id="31" dur="500" fill="hold"/>
                                        <p:tgtEl>
                                          <p:spTgt spid="19"/>
                                        </p:tgtEl>
                                        <p:attrNameLst>
                                          <p:attrName>style.rotation</p:attrName>
                                        </p:attrNameLst>
                                      </p:cBhvr>
                                      <p:tavLst>
                                        <p:tav tm="0">
                                          <p:val>
                                            <p:fltVal val="360"/>
                                          </p:val>
                                        </p:tav>
                                        <p:tav tm="100000">
                                          <p:val>
                                            <p:fltVal val="0"/>
                                          </p:val>
                                        </p:tav>
                                      </p:tavLst>
                                    </p:anim>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9877"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mj-lt"/>
            </a:endParaRPr>
          </a:p>
        </p:txBody>
      </p:sp>
      <p:sp>
        <p:nvSpPr>
          <p:cNvPr id="73735" name="TextBox 10"/>
          <p:cNvSpPr txBox="1">
            <a:spLocks noChangeArrowheads="1"/>
          </p:cNvSpPr>
          <p:nvPr/>
        </p:nvSpPr>
        <p:spPr bwMode="auto">
          <a:xfrm>
            <a:off x="1638157" y="3597043"/>
            <a:ext cx="510526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400" b="1" dirty="0">
                <a:solidFill>
                  <a:schemeClr val="tx1"/>
                </a:solidFill>
                <a:latin typeface="+mj-lt"/>
              </a:rPr>
              <a:t>解：</a:t>
            </a:r>
            <a:r>
              <a:rPr lang="zh-CN" altLang="zh-CN" sz="2400" b="1" dirty="0">
                <a:solidFill>
                  <a:schemeClr val="tx1"/>
                </a:solidFill>
                <a:latin typeface="+mj-lt"/>
              </a:rPr>
              <a:t>函数</a:t>
            </a:r>
            <a:r>
              <a:rPr lang="en-US" altLang="zh-CN" sz="2400" b="1" dirty="0">
                <a:solidFill>
                  <a:schemeClr val="tx1"/>
                </a:solidFill>
                <a:latin typeface="+mj-lt"/>
              </a:rPr>
              <a:t>F</a:t>
            </a:r>
            <a:r>
              <a:rPr lang="zh-CN" altLang="zh-CN" sz="2400" b="1" dirty="0">
                <a:solidFill>
                  <a:schemeClr val="tx1"/>
                </a:solidFill>
                <a:latin typeface="+mj-lt"/>
              </a:rPr>
              <a:t>是最大项表达式，直接在</a:t>
            </a:r>
            <a:r>
              <a:rPr lang="en-US" altLang="zh-CN" sz="2400" b="1" dirty="0">
                <a:solidFill>
                  <a:schemeClr val="tx1"/>
                </a:solidFill>
                <a:latin typeface="+mj-lt"/>
              </a:rPr>
              <a:t>F</a:t>
            </a:r>
            <a:r>
              <a:rPr lang="zh-CN" altLang="zh-CN" sz="2400" b="1" dirty="0">
                <a:solidFill>
                  <a:schemeClr val="tx1"/>
                </a:solidFill>
                <a:latin typeface="+mj-lt"/>
              </a:rPr>
              <a:t>的卡诺图中将</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1</a:t>
            </a:r>
            <a:r>
              <a:rPr lang="zh-CN" altLang="en-US" sz="2400" b="1" dirty="0">
                <a:solidFill>
                  <a:schemeClr val="tx1"/>
                </a:solidFill>
                <a:latin typeface="+mj-lt"/>
                <a:cs typeface="Times New Roman" panose="02020603050405020304" pitchFamily="18" charset="0"/>
              </a:rPr>
              <a:t>、</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3</a:t>
            </a:r>
            <a:r>
              <a:rPr lang="zh-CN" altLang="en-US" sz="2400" b="1" dirty="0">
                <a:solidFill>
                  <a:schemeClr val="tx1"/>
                </a:solidFill>
                <a:latin typeface="+mj-lt"/>
                <a:cs typeface="Times New Roman" panose="02020603050405020304" pitchFamily="18" charset="0"/>
              </a:rPr>
              <a:t>、</a:t>
            </a:r>
            <a:r>
              <a:rPr lang="en-US" altLang="zh-CN" sz="2400" b="1" dirty="0">
                <a:solidFill>
                  <a:schemeClr val="tx1"/>
                </a:solidFill>
                <a:latin typeface="+mj-lt"/>
                <a:cs typeface="Times New Roman" panose="02020603050405020304" pitchFamily="18" charset="0"/>
              </a:rPr>
              <a:t> M</a:t>
            </a:r>
            <a:r>
              <a:rPr lang="en-US" altLang="zh-CN" sz="2400" b="1" baseline="-25000" dirty="0">
                <a:solidFill>
                  <a:schemeClr val="tx1"/>
                </a:solidFill>
                <a:latin typeface="+mj-lt"/>
                <a:cs typeface="Times New Roman" panose="02020603050405020304" pitchFamily="18" charset="0"/>
              </a:rPr>
              <a:t>5</a:t>
            </a:r>
            <a:r>
              <a:rPr lang="zh-CN" altLang="en-US" sz="2400" b="1" dirty="0">
                <a:solidFill>
                  <a:schemeClr val="tx1"/>
                </a:solidFill>
                <a:latin typeface="+mj-lt"/>
                <a:cs typeface="Times New Roman" panose="02020603050405020304" pitchFamily="18" charset="0"/>
              </a:rPr>
              <a:t>、 </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6</a:t>
            </a:r>
            <a:r>
              <a:rPr lang="zh-CN" altLang="en-US" sz="2400" b="1" dirty="0">
                <a:solidFill>
                  <a:schemeClr val="tx1"/>
                </a:solidFill>
                <a:latin typeface="+mj-lt"/>
                <a:cs typeface="Times New Roman" panose="02020603050405020304" pitchFamily="18" charset="0"/>
              </a:rPr>
              <a:t>、</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11</a:t>
            </a:r>
            <a:r>
              <a:rPr lang="zh-CN" altLang="en-US" sz="2400" b="1" dirty="0">
                <a:solidFill>
                  <a:schemeClr val="tx1"/>
                </a:solidFill>
                <a:latin typeface="+mj-lt"/>
                <a:cs typeface="Times New Roman" panose="02020603050405020304" pitchFamily="18" charset="0"/>
              </a:rPr>
              <a:t> 、</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14</a:t>
            </a:r>
            <a:r>
              <a:rPr lang="zh-CN" altLang="en-US" sz="2400" b="1" dirty="0">
                <a:solidFill>
                  <a:schemeClr val="tx1"/>
                </a:solidFill>
                <a:latin typeface="+mj-lt"/>
                <a:cs typeface="Times New Roman" panose="02020603050405020304" pitchFamily="18" charset="0"/>
              </a:rPr>
              <a:t>、</a:t>
            </a:r>
            <a:r>
              <a:rPr lang="en-US" altLang="zh-CN" sz="2400" b="1" dirty="0">
                <a:solidFill>
                  <a:schemeClr val="tx1"/>
                </a:solidFill>
                <a:latin typeface="+mj-lt"/>
                <a:cs typeface="Times New Roman" panose="02020603050405020304" pitchFamily="18" charset="0"/>
              </a:rPr>
              <a:t>M</a:t>
            </a:r>
            <a:r>
              <a:rPr lang="en-US" altLang="zh-CN" sz="2400" b="1" baseline="-25000" dirty="0">
                <a:solidFill>
                  <a:schemeClr val="tx1"/>
                </a:solidFill>
                <a:latin typeface="+mj-lt"/>
                <a:cs typeface="Times New Roman" panose="02020603050405020304" pitchFamily="18" charset="0"/>
              </a:rPr>
              <a:t>15</a:t>
            </a:r>
            <a:r>
              <a:rPr lang="zh-CN" altLang="zh-CN" sz="2400" b="1" dirty="0">
                <a:solidFill>
                  <a:schemeClr val="tx1"/>
                </a:solidFill>
                <a:latin typeface="+mj-lt"/>
              </a:rPr>
              <a:t>处填</a:t>
            </a:r>
            <a:r>
              <a:rPr lang="en-US" altLang="zh-CN" sz="2400" b="1" dirty="0">
                <a:solidFill>
                  <a:schemeClr val="tx1"/>
                </a:solidFill>
                <a:latin typeface="+mj-lt"/>
              </a:rPr>
              <a:t>0</a:t>
            </a:r>
            <a:r>
              <a:rPr lang="zh-CN" altLang="zh-CN" sz="2400" b="1" dirty="0">
                <a:solidFill>
                  <a:schemeClr val="tx1"/>
                </a:solidFill>
                <a:latin typeface="+mj-lt"/>
              </a:rPr>
              <a:t>，其余填</a:t>
            </a:r>
            <a:r>
              <a:rPr lang="en-US" altLang="zh-CN" sz="2400" b="1" dirty="0">
                <a:solidFill>
                  <a:schemeClr val="tx1"/>
                </a:solidFill>
                <a:latin typeface="+mj-lt"/>
              </a:rPr>
              <a:t>1</a:t>
            </a:r>
            <a:r>
              <a:rPr lang="zh-CN" altLang="en-US" sz="2400" b="1" dirty="0">
                <a:solidFill>
                  <a:schemeClr val="tx1"/>
                </a:solidFill>
                <a:latin typeface="+mj-lt"/>
              </a:rPr>
              <a:t>。</a:t>
            </a:r>
            <a:endParaRPr lang="zh-CN" altLang="en-US" sz="2400" b="1" baseline="-25000" dirty="0">
              <a:solidFill>
                <a:schemeClr val="tx1"/>
              </a:solidFill>
              <a:latin typeface="+mj-lt"/>
              <a:cs typeface="Times New Roman" panose="02020603050405020304" pitchFamily="18" charset="0"/>
            </a:endParaRPr>
          </a:p>
        </p:txBody>
      </p:sp>
      <p:sp>
        <p:nvSpPr>
          <p:cNvPr id="79880" name="Rectangle 1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mj-lt"/>
            </a:endParaRPr>
          </a:p>
        </p:txBody>
      </p:sp>
      <p:sp>
        <p:nvSpPr>
          <p:cNvPr id="11"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2"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逻辑函数的化简方法 </a:t>
            </a:r>
            <a:endParaRPr kumimoji="1" lang="zh-CN" altLang="en-US" sz="2800" b="1" dirty="0">
              <a:solidFill>
                <a:srgbClr val="005286"/>
              </a:solidFill>
              <a:ea typeface="微软雅黑" panose="020B0503020204020204" pitchFamily="34" charset="-122"/>
              <a:cs typeface="+mn-cs"/>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066" y="2545184"/>
            <a:ext cx="9260627" cy="646232"/>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772" y="3232464"/>
            <a:ext cx="3109229" cy="3042168"/>
          </a:xfrm>
          <a:prstGeom prst="rect">
            <a:avLst/>
          </a:prstGeom>
        </p:spPr>
      </p:pic>
      <p:sp>
        <p:nvSpPr>
          <p:cNvPr id="4" name="Text Box 3"/>
          <p:cNvSpPr txBox="1">
            <a:spLocks noChangeArrowheads="1"/>
          </p:cNvSpPr>
          <p:nvPr/>
        </p:nvSpPr>
        <p:spPr bwMode="auto">
          <a:xfrm>
            <a:off x="828886" y="135171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5" name="Text Box 3"/>
          <p:cNvSpPr txBox="1">
            <a:spLocks noChangeArrowheads="1"/>
          </p:cNvSpPr>
          <p:nvPr/>
        </p:nvSpPr>
        <p:spPr bwMode="auto">
          <a:xfrm>
            <a:off x="844859" y="1938933"/>
            <a:ext cx="4327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2</a:t>
            </a:r>
            <a:r>
              <a:rPr lang="zh-CN" altLang="en-US" sz="2400" b="1" dirty="0">
                <a:solidFill>
                  <a:schemeClr val="tx1"/>
                </a:solidFill>
              </a:rPr>
              <a:t>）逻辑函数的卡诺图表示</a:t>
            </a:r>
            <a:endParaRPr lang="zh-CN" altLang="en-US" sz="2400" dirty="0">
              <a:solidFill>
                <a:schemeClr val="tx1"/>
              </a:solidFill>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3735"/>
                                        </p:tgtEl>
                                        <p:attrNameLst>
                                          <p:attrName>style.visibility</p:attrName>
                                        </p:attrNameLst>
                                      </p:cBhvr>
                                      <p:to>
                                        <p:strVal val="visible"/>
                                      </p:to>
                                    </p:set>
                                    <p:animEffect transition="in" filter="fade">
                                      <p:cBhvr>
                                        <p:cTn id="12" dur="1000"/>
                                        <p:tgtEl>
                                          <p:spTgt spid="73735"/>
                                        </p:tgtEl>
                                      </p:cBhvr>
                                    </p:animEffect>
                                    <p:anim calcmode="lin" valueType="num">
                                      <p:cBhvr>
                                        <p:cTn id="13" dur="1000" fill="hold"/>
                                        <p:tgtEl>
                                          <p:spTgt spid="73735"/>
                                        </p:tgtEl>
                                        <p:attrNameLst>
                                          <p:attrName>ppt_x</p:attrName>
                                        </p:attrNameLst>
                                      </p:cBhvr>
                                      <p:tavLst>
                                        <p:tav tm="0">
                                          <p:val>
                                            <p:strVal val="#ppt_x"/>
                                          </p:val>
                                        </p:tav>
                                        <p:tav tm="100000">
                                          <p:val>
                                            <p:strVal val="#ppt_x"/>
                                          </p:val>
                                        </p:tav>
                                      </p:tavLst>
                                    </p:anim>
                                    <p:anim calcmode="lin" valueType="num">
                                      <p:cBhvr>
                                        <p:cTn id="14" dur="1000" fill="hold"/>
                                        <p:tgtEl>
                                          <p:spTgt spid="7373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 calcmode="lin" valueType="num">
                                      <p:cBhvr>
                                        <p:cTn id="20" dur="500" fill="hold"/>
                                        <p:tgtEl>
                                          <p:spTgt spid="16"/>
                                        </p:tgtEl>
                                        <p:attrNameLst>
                                          <p:attrName>style.rotation</p:attrName>
                                        </p:attrNameLst>
                                      </p:cBhvr>
                                      <p:tavLst>
                                        <p:tav tm="0">
                                          <p:val>
                                            <p:fltVal val="360"/>
                                          </p:val>
                                        </p:tav>
                                        <p:tav tm="100000">
                                          <p:val>
                                            <p:fltVal val="0"/>
                                          </p:val>
                                        </p:tav>
                                      </p:tavLst>
                                    </p:anim>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9877"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73735" name="TextBox 10"/>
          <p:cNvSpPr txBox="1">
            <a:spLocks noChangeArrowheads="1"/>
          </p:cNvSpPr>
          <p:nvPr/>
        </p:nvSpPr>
        <p:spPr bwMode="auto">
          <a:xfrm>
            <a:off x="1504625" y="3037132"/>
            <a:ext cx="8496337"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50000"/>
              </a:lnSpc>
              <a:spcBef>
                <a:spcPct val="0"/>
              </a:spcBef>
              <a:buFontTx/>
              <a:buNone/>
            </a:pPr>
            <a:r>
              <a:rPr lang="zh-CN" altLang="en-US" sz="2400" b="1" dirty="0">
                <a:solidFill>
                  <a:schemeClr val="tx1"/>
                </a:solidFill>
              </a:rPr>
              <a:t>解：</a:t>
            </a:r>
            <a:r>
              <a:rPr lang="zh-CN" altLang="zh-CN" sz="2400" b="1" dirty="0">
                <a:solidFill>
                  <a:schemeClr val="tx1"/>
                </a:solidFill>
              </a:rPr>
              <a:t>函数</a:t>
            </a:r>
            <a:r>
              <a:rPr lang="en-US" altLang="zh-CN" sz="2400" b="1" dirty="0">
                <a:solidFill>
                  <a:schemeClr val="tx1"/>
                </a:solidFill>
              </a:rPr>
              <a:t>F</a:t>
            </a:r>
            <a:r>
              <a:rPr lang="zh-CN" altLang="zh-CN" sz="2400" b="1" dirty="0">
                <a:solidFill>
                  <a:schemeClr val="tx1"/>
                </a:solidFill>
              </a:rPr>
              <a:t>为一般或与式，应先将函数</a:t>
            </a:r>
            <a:r>
              <a:rPr lang="en-US" altLang="zh-CN" sz="2400" b="1" dirty="0">
                <a:solidFill>
                  <a:schemeClr val="tx1"/>
                </a:solidFill>
              </a:rPr>
              <a:t>F</a:t>
            </a:r>
            <a:r>
              <a:rPr lang="zh-CN" altLang="zh-CN" sz="2400" b="1" dirty="0">
                <a:solidFill>
                  <a:schemeClr val="tx1"/>
                </a:solidFill>
              </a:rPr>
              <a:t>转化最大项表达式。</a:t>
            </a:r>
            <a:endParaRPr lang="zh-CN" altLang="en-US" sz="2400" b="1" baseline="-25000" dirty="0">
              <a:solidFill>
                <a:schemeClr val="tx1"/>
              </a:solidFill>
              <a:cs typeface="Times New Roman" panose="02020603050405020304" pitchFamily="18" charset="0"/>
            </a:endParaRPr>
          </a:p>
        </p:txBody>
      </p:sp>
      <p:sp>
        <p:nvSpPr>
          <p:cNvPr id="79880" name="Rectangle 1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Times New Roman" panose="02020603050405020304" pitchFamily="18" charset="0"/>
            </a:endParaRPr>
          </a:p>
        </p:txBody>
      </p:sp>
      <p:sp>
        <p:nvSpPr>
          <p:cNvPr id="13"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04" y="2417453"/>
            <a:ext cx="9254530" cy="646232"/>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4473" y="3728539"/>
            <a:ext cx="2664183" cy="2591025"/>
          </a:xfrm>
          <a:prstGeom prst="rect">
            <a:avLst/>
          </a:prstGeom>
        </p:spPr>
      </p:pic>
      <mc:AlternateContent xmlns:mc="http://schemas.openxmlformats.org/markup-compatibility/2006">
        <mc:Choice xmlns:a14="http://schemas.microsoft.com/office/drawing/2010/main" Requires="a14">
          <p:sp>
            <p:nvSpPr>
              <p:cNvPr id="23" name="对象 22"/>
              <p:cNvSpPr txBox="1"/>
              <p:nvPr/>
            </p:nvSpPr>
            <p:spPr bwMode="auto">
              <a:xfrm>
                <a:off x="2860675" y="5526088"/>
                <a:ext cx="3270250" cy="609600"/>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𝐹</m:t>
                      </m:r>
                      <m:r>
                        <a:rPr lang="zh-CN" altLang="en-US" sz="2400" i="1">
                          <a:solidFill>
                            <a:srgbClr val="000000"/>
                          </a:solidFill>
                          <a:latin typeface="Cambria Math" panose="02040503050406030204" pitchFamily="18" charset="0"/>
                        </a:rPr>
                        <m:t>=</m:t>
                      </m:r>
                      <m:nary>
                        <m:naryPr>
                          <m:chr m:val="∏"/>
                          <m:limLoc m:val="subSup"/>
                          <m:subHide m:val="on"/>
                          <m:supHide m:val="on"/>
                          <m:ctrlPr>
                            <a:rPr lang="zh-CN" altLang="en-US" sz="2400" i="1">
                              <a:solidFill>
                                <a:srgbClr val="000000"/>
                              </a:solidFill>
                              <a:latin typeface="Cambria Math" panose="02040503050406030204" pitchFamily="18" charset="0"/>
                            </a:rPr>
                          </m:ctrlPr>
                        </m:naryPr>
                        <m:sub/>
                        <m:sup/>
                        <m:e>
                          <m:r>
                            <a:rPr lang="zh-CN" altLang="en-US" sz="2400" i="1">
                              <a:solidFill>
                                <a:srgbClr val="000000"/>
                              </a:solidFill>
                              <a:latin typeface="Cambria Math" panose="02040503050406030204" pitchFamily="18" charset="0"/>
                            </a:rPr>
                            <m:t>𝑀</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0</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3</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4</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6</m:t>
                          </m:r>
                          <m:r>
                            <a:rPr lang="zh-CN" altLang="en-US" sz="2400" i="1">
                              <a:solidFill>
                                <a:srgbClr val="000000"/>
                              </a:solidFill>
                              <a:latin typeface="Cambria Math" panose="02040503050406030204" pitchFamily="18" charset="0"/>
                            </a:rPr>
                            <m:t>)</m:t>
                          </m:r>
                        </m:e>
                      </m:nary>
                    </m:oMath>
                  </m:oMathPara>
                </a14:m>
                <a:endParaRPr lang="zh-CN" altLang="en-US" sz="2400"/>
              </a:p>
            </p:txBody>
          </p:sp>
        </mc:Choice>
        <mc:Fallback>
          <p:sp>
            <p:nvSpPr>
              <p:cNvPr id="23" name="对象 22"/>
              <p:cNvSpPr txBox="1">
                <a:spLocks noRot="1" noChangeAspect="1" noMove="1" noResize="1" noEditPoints="1" noAdjustHandles="1" noChangeArrowheads="1" noChangeShapeType="1" noTextEdit="1"/>
              </p:cNvSpPr>
              <p:nvPr/>
            </p:nvSpPr>
            <p:spPr bwMode="auto">
              <a:xfrm>
                <a:off x="2860675" y="5526088"/>
                <a:ext cx="3270250" cy="609600"/>
              </a:xfrm>
              <a:prstGeom prst="rect">
                <a:avLst/>
              </a:prstGeom>
              <a:blipFill rotWithShape="1">
                <a:blip r:embed="rId5"/>
                <a:stretch>
                  <a:fillRect t="-52" b="-9323"/>
                </a:stretch>
              </a:blipFill>
            </p:spPr>
            <p:txBody>
              <a:bodyPr/>
              <a:lstStyle/>
              <a:p>
                <a:r>
                  <a:rPr lang="zh-CN" altLang="en-US">
                    <a:noFill/>
                  </a:rPr>
                  <a:t> </a:t>
                </a:r>
              </a:p>
            </p:txBody>
          </p:sp>
        </mc:Fallback>
      </mc:AlternateContent>
      <p:sp>
        <p:nvSpPr>
          <p:cNvPr id="5" name="Text Box 3"/>
          <p:cNvSpPr txBox="1">
            <a:spLocks noChangeArrowheads="1"/>
          </p:cNvSpPr>
          <p:nvPr/>
        </p:nvSpPr>
        <p:spPr bwMode="auto">
          <a:xfrm>
            <a:off x="828886" y="135171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6" name="Text Box 3"/>
          <p:cNvSpPr txBox="1">
            <a:spLocks noChangeArrowheads="1"/>
          </p:cNvSpPr>
          <p:nvPr/>
        </p:nvSpPr>
        <p:spPr bwMode="auto">
          <a:xfrm>
            <a:off x="844859" y="1938933"/>
            <a:ext cx="4327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2</a:t>
            </a:r>
            <a:r>
              <a:rPr lang="zh-CN" altLang="en-US" sz="2400" b="1" dirty="0">
                <a:solidFill>
                  <a:schemeClr val="tx1"/>
                </a:solidFill>
              </a:rPr>
              <a:t>）逻辑函数的卡诺图表示</a:t>
            </a:r>
            <a:endParaRPr lang="zh-CN" altLang="en-US" sz="2400" dirty="0">
              <a:solidFill>
                <a:schemeClr val="tx1"/>
              </a:solidFill>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grpSp>
        <p:nvGrpSpPr>
          <p:cNvPr id="7" name="组合 6"/>
          <p:cNvGrpSpPr/>
          <p:nvPr/>
        </p:nvGrpSpPr>
        <p:grpSpPr>
          <a:xfrm>
            <a:off x="773375" y="4020181"/>
            <a:ext cx="7732562" cy="1202121"/>
            <a:chOff x="773375" y="4020181"/>
            <a:chExt cx="7732562" cy="1202121"/>
          </a:xfrm>
        </p:grpSpPr>
        <p:pic>
          <p:nvPicPr>
            <p:cNvPr id="21" name="图片 20"/>
            <p:cNvPicPr>
              <a:picLocks noChangeAspect="1"/>
            </p:cNvPicPr>
            <p:nvPr/>
          </p:nvPicPr>
          <p:blipFill>
            <a:blip r:embed="rId6"/>
            <a:stretch>
              <a:fillRect/>
            </a:stretch>
          </p:blipFill>
          <p:spPr>
            <a:xfrm>
              <a:off x="773375" y="4020181"/>
              <a:ext cx="7732562" cy="1202121"/>
            </a:xfrm>
            <a:prstGeom prst="rect">
              <a:avLst/>
            </a:prstGeom>
            <a:ln w="28575">
              <a:solidFill>
                <a:schemeClr val="accent5"/>
              </a:solidFill>
            </a:ln>
          </p:spPr>
        </p:pic>
        <p:pic>
          <p:nvPicPr>
            <p:cNvPr id="3" name="图片 2"/>
            <p:cNvPicPr>
              <a:picLocks noChangeAspect="1"/>
            </p:cNvPicPr>
            <p:nvPr/>
          </p:nvPicPr>
          <p:blipFill rotWithShape="1">
            <a:blip r:embed="rId6"/>
            <a:srcRect l="78885" t="-1" r="17980" b="74527"/>
            <a:stretch>
              <a:fillRect/>
            </a:stretch>
          </p:blipFill>
          <p:spPr>
            <a:xfrm>
              <a:off x="6503541" y="4433010"/>
              <a:ext cx="242396" cy="306220"/>
            </a:xfrm>
            <a:prstGeom prst="rect">
              <a:avLst/>
            </a:prstGeom>
            <a:ln w="28575">
              <a:noFill/>
            </a:ln>
          </p:spPr>
        </p:pic>
        <p:pic>
          <p:nvPicPr>
            <p:cNvPr id="4" name="图片 3"/>
            <p:cNvPicPr>
              <a:picLocks noChangeAspect="1"/>
            </p:cNvPicPr>
            <p:nvPr/>
          </p:nvPicPr>
          <p:blipFill rotWithShape="1">
            <a:blip r:embed="rId6"/>
            <a:srcRect l="78885" t="-1" r="17980" b="74527"/>
            <a:stretch>
              <a:fillRect/>
            </a:stretch>
          </p:blipFill>
          <p:spPr>
            <a:xfrm>
              <a:off x="6550154" y="4850976"/>
              <a:ext cx="242396" cy="306220"/>
            </a:xfrm>
            <a:prstGeom prst="rect">
              <a:avLst/>
            </a:prstGeom>
            <a:ln w="2857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3735"/>
                                        </p:tgtEl>
                                        <p:attrNameLst>
                                          <p:attrName>style.visibility</p:attrName>
                                        </p:attrNameLst>
                                      </p:cBhvr>
                                      <p:to>
                                        <p:strVal val="visible"/>
                                      </p:to>
                                    </p:set>
                                    <p:anim calcmode="lin" valueType="num">
                                      <p:cBhvr additive="base">
                                        <p:cTn id="12" dur="500" fill="hold"/>
                                        <p:tgtEl>
                                          <p:spTgt spid="73735"/>
                                        </p:tgtEl>
                                        <p:attrNameLst>
                                          <p:attrName>ppt_x</p:attrName>
                                        </p:attrNameLst>
                                      </p:cBhvr>
                                      <p:tavLst>
                                        <p:tav tm="0">
                                          <p:val>
                                            <p:strVal val="1+#ppt_w/2"/>
                                          </p:val>
                                        </p:tav>
                                        <p:tav tm="100000">
                                          <p:val>
                                            <p:strVal val="#ppt_x"/>
                                          </p:val>
                                        </p:tav>
                                      </p:tavLst>
                                    </p:anim>
                                    <p:anim calcmode="lin" valueType="num">
                                      <p:cBhvr additive="base">
                                        <p:cTn id="13" dur="500" fill="hold"/>
                                        <p:tgtEl>
                                          <p:spTgt spid="7373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amond(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500"/>
                            </p:stCondLst>
                            <p:childTnLst>
                              <p:par>
                                <p:cTn id="25" presetID="49" presetClass="entr" presetSubtype="0" decel="10000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5" grpId="0"/>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018" y="3107311"/>
            <a:ext cx="2895851" cy="2773920"/>
          </a:xfrm>
          <a:prstGeom prst="rect">
            <a:avLst/>
          </a:prstGeom>
        </p:spPr>
      </p:pic>
      <p:sp>
        <p:nvSpPr>
          <p:cNvPr id="79877"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mj-lt"/>
            </a:endParaRPr>
          </a:p>
        </p:txBody>
      </p:sp>
      <p:sp>
        <p:nvSpPr>
          <p:cNvPr id="73735" name="TextBox 10"/>
          <p:cNvSpPr txBox="1">
            <a:spLocks noChangeArrowheads="1"/>
          </p:cNvSpPr>
          <p:nvPr/>
        </p:nvSpPr>
        <p:spPr bwMode="auto">
          <a:xfrm>
            <a:off x="1456670" y="3478309"/>
            <a:ext cx="48279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latin typeface="+mj-lt"/>
                <a:ea typeface="+mn-ea"/>
              </a:rPr>
              <a:t>解：</a:t>
            </a:r>
            <a:r>
              <a:rPr lang="en-US" altLang="zh-CN" sz="2400" b="1" dirty="0">
                <a:solidFill>
                  <a:schemeClr val="tx1"/>
                </a:solidFill>
                <a:latin typeface="+mj-lt"/>
                <a:ea typeface="+mn-ea"/>
              </a:rPr>
              <a:t>1)</a:t>
            </a:r>
            <a:r>
              <a:rPr lang="zh-CN" altLang="en-US" sz="2400" b="1" dirty="0">
                <a:solidFill>
                  <a:schemeClr val="tx1"/>
                </a:solidFill>
                <a:latin typeface="+mj-lt"/>
                <a:ea typeface="+mn-ea"/>
              </a:rPr>
              <a:t>在变量</a:t>
            </a:r>
            <a:r>
              <a:rPr lang="en-US" altLang="zh-CN" sz="2400" b="1" i="1" dirty="0">
                <a:solidFill>
                  <a:schemeClr val="tx1"/>
                </a:solidFill>
                <a:latin typeface="+mj-lt"/>
                <a:ea typeface="+mn-ea"/>
                <a:cs typeface="Times New Roman" panose="02020603050405020304" pitchFamily="18" charset="0"/>
              </a:rPr>
              <a:t>A</a:t>
            </a:r>
            <a:r>
              <a:rPr lang="zh-CN" altLang="en-US" sz="2400" b="1" i="1" dirty="0">
                <a:solidFill>
                  <a:schemeClr val="tx1"/>
                </a:solidFill>
                <a:latin typeface="+mj-lt"/>
                <a:ea typeface="+mn-ea"/>
                <a:cs typeface="Times New Roman" panose="02020603050405020304" pitchFamily="18" charset="0"/>
              </a:rPr>
              <a:t>、</a:t>
            </a:r>
            <a:r>
              <a:rPr lang="en-US" altLang="zh-CN" sz="2400" b="1" i="1" dirty="0">
                <a:solidFill>
                  <a:schemeClr val="tx1"/>
                </a:solidFill>
                <a:latin typeface="+mj-lt"/>
                <a:ea typeface="+mn-ea"/>
                <a:cs typeface="Times New Roman" panose="02020603050405020304" pitchFamily="18" charset="0"/>
              </a:rPr>
              <a:t>D</a:t>
            </a:r>
            <a:r>
              <a:rPr lang="en-US" altLang="zh-CN" sz="2400" b="1" i="1" dirty="0">
                <a:solidFill>
                  <a:schemeClr val="tx1"/>
                </a:solidFill>
                <a:latin typeface="+mj-lt"/>
                <a:ea typeface="+mn-ea"/>
              </a:rPr>
              <a:t> </a:t>
            </a:r>
            <a:r>
              <a:rPr lang="zh-CN" altLang="en-US" sz="2400" b="1" dirty="0">
                <a:solidFill>
                  <a:schemeClr val="tx1"/>
                </a:solidFill>
                <a:latin typeface="+mj-lt"/>
                <a:ea typeface="+mn-ea"/>
              </a:rPr>
              <a:t>取值均为</a:t>
            </a:r>
            <a:endParaRPr lang="en-US" altLang="zh-CN" sz="2400" b="1" dirty="0">
              <a:solidFill>
                <a:schemeClr val="tx1"/>
              </a:solidFill>
              <a:latin typeface="+mj-lt"/>
              <a:ea typeface="+mn-ea"/>
            </a:endParaRPr>
          </a:p>
          <a:p>
            <a:pPr>
              <a:spcBef>
                <a:spcPct val="0"/>
              </a:spcBef>
              <a:buFontTx/>
              <a:buNone/>
            </a:pPr>
            <a:r>
              <a:rPr lang="en-US" altLang="zh-CN" sz="2400" b="1" dirty="0">
                <a:solidFill>
                  <a:schemeClr val="tx1"/>
                </a:solidFill>
                <a:latin typeface="+mj-lt"/>
                <a:ea typeface="+mn-ea"/>
              </a:rPr>
              <a:t>      00</a:t>
            </a:r>
            <a:r>
              <a:rPr lang="zh-CN" altLang="en-US" sz="2400" b="1" dirty="0">
                <a:solidFill>
                  <a:schemeClr val="tx1"/>
                </a:solidFill>
                <a:latin typeface="+mj-lt"/>
                <a:ea typeface="+mn-ea"/>
              </a:rPr>
              <a:t>的所有方格中填入</a:t>
            </a:r>
            <a:r>
              <a:rPr lang="en-US" altLang="zh-CN" sz="2400" b="1" dirty="0">
                <a:solidFill>
                  <a:schemeClr val="tx1"/>
                </a:solidFill>
                <a:latin typeface="+mj-lt"/>
                <a:ea typeface="+mn-ea"/>
              </a:rPr>
              <a:t>1</a:t>
            </a:r>
            <a:r>
              <a:rPr lang="zh-CN" altLang="en-US" sz="2400" b="1" dirty="0">
                <a:solidFill>
                  <a:schemeClr val="tx1"/>
                </a:solidFill>
                <a:latin typeface="+mj-lt"/>
                <a:ea typeface="+mn-ea"/>
              </a:rPr>
              <a:t>；</a:t>
            </a:r>
            <a:endParaRPr lang="zh-CN" altLang="en-US" sz="2400" b="1" dirty="0">
              <a:solidFill>
                <a:schemeClr val="tx1"/>
              </a:solidFill>
              <a:latin typeface="+mj-lt"/>
              <a:ea typeface="+mn-ea"/>
            </a:endParaRPr>
          </a:p>
        </p:txBody>
      </p:sp>
      <p:sp>
        <p:nvSpPr>
          <p:cNvPr id="79880" name="Rectangle 1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endParaRPr lang="zh-CN" altLang="en-US" sz="1800">
              <a:solidFill>
                <a:schemeClr val="tx1"/>
              </a:solidFill>
              <a:latin typeface="+mj-lt"/>
            </a:endParaRPr>
          </a:p>
        </p:txBody>
      </p:sp>
      <p:sp>
        <p:nvSpPr>
          <p:cNvPr id="73738" name="TextBox 13"/>
          <p:cNvSpPr txBox="1">
            <a:spLocks noChangeArrowheads="1"/>
          </p:cNvSpPr>
          <p:nvPr/>
        </p:nvSpPr>
        <p:spPr bwMode="auto">
          <a:xfrm>
            <a:off x="7424646" y="36846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rgbClr val="FF0000"/>
                </a:solidFill>
                <a:latin typeface="+mj-lt"/>
              </a:rPr>
              <a:t>1</a:t>
            </a:r>
            <a:endParaRPr lang="zh-CN" altLang="en-US" sz="2800" b="1" dirty="0">
              <a:solidFill>
                <a:srgbClr val="FF0000"/>
              </a:solidFill>
              <a:latin typeface="+mj-lt"/>
            </a:endParaRPr>
          </a:p>
        </p:txBody>
      </p:sp>
      <p:sp>
        <p:nvSpPr>
          <p:cNvPr id="73739" name="TextBox 14"/>
          <p:cNvSpPr txBox="1">
            <a:spLocks noChangeArrowheads="1"/>
          </p:cNvSpPr>
          <p:nvPr/>
        </p:nvSpPr>
        <p:spPr bwMode="auto">
          <a:xfrm>
            <a:off x="9034371" y="36846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rgbClr val="FF0000"/>
                </a:solidFill>
                <a:latin typeface="+mj-lt"/>
              </a:rPr>
              <a:t>1</a:t>
            </a:r>
            <a:endParaRPr lang="zh-CN" altLang="en-US" sz="2800" b="1">
              <a:solidFill>
                <a:srgbClr val="FF0000"/>
              </a:solidFill>
              <a:latin typeface="+mj-lt"/>
            </a:endParaRPr>
          </a:p>
        </p:txBody>
      </p:sp>
      <p:sp>
        <p:nvSpPr>
          <p:cNvPr id="73740" name="TextBox 15"/>
          <p:cNvSpPr txBox="1">
            <a:spLocks noChangeArrowheads="1"/>
          </p:cNvSpPr>
          <p:nvPr/>
        </p:nvSpPr>
        <p:spPr bwMode="auto">
          <a:xfrm>
            <a:off x="9039133" y="42180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a:solidFill>
                  <a:srgbClr val="FF0000"/>
                </a:solidFill>
                <a:latin typeface="+mj-lt"/>
              </a:rPr>
              <a:t>1</a:t>
            </a:r>
            <a:endParaRPr lang="zh-CN" altLang="en-US" sz="2800" b="1">
              <a:solidFill>
                <a:srgbClr val="FF0000"/>
              </a:solidFill>
              <a:latin typeface="+mj-lt"/>
            </a:endParaRPr>
          </a:p>
        </p:txBody>
      </p:sp>
      <p:sp>
        <p:nvSpPr>
          <p:cNvPr id="73741" name="TextBox 16"/>
          <p:cNvSpPr txBox="1">
            <a:spLocks noChangeArrowheads="1"/>
          </p:cNvSpPr>
          <p:nvPr/>
        </p:nvSpPr>
        <p:spPr bwMode="auto">
          <a:xfrm>
            <a:off x="7443696" y="4241859"/>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rgbClr val="FF0000"/>
                </a:solidFill>
                <a:latin typeface="+mj-lt"/>
              </a:rPr>
              <a:t>1</a:t>
            </a:r>
            <a:endParaRPr lang="zh-CN" altLang="en-US" sz="2800" b="1" dirty="0">
              <a:solidFill>
                <a:srgbClr val="FF0000"/>
              </a:solidFill>
              <a:latin typeface="+mj-lt"/>
            </a:endParaRPr>
          </a:p>
        </p:txBody>
      </p:sp>
      <p:sp>
        <p:nvSpPr>
          <p:cNvPr id="73742" name="TextBox 17"/>
          <p:cNvSpPr txBox="1">
            <a:spLocks noChangeArrowheads="1"/>
          </p:cNvSpPr>
          <p:nvPr/>
        </p:nvSpPr>
        <p:spPr bwMode="auto">
          <a:xfrm>
            <a:off x="2057308" y="4251670"/>
            <a:ext cx="42273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mj-lt"/>
                <a:ea typeface="+mn-ea"/>
              </a:rPr>
              <a:t>2)</a:t>
            </a:r>
            <a:r>
              <a:rPr lang="zh-CN" altLang="en-US" sz="2400" b="1" dirty="0">
                <a:solidFill>
                  <a:schemeClr val="tx1"/>
                </a:solidFill>
                <a:latin typeface="+mj-lt"/>
                <a:ea typeface="+mn-ea"/>
              </a:rPr>
              <a:t>在变量</a:t>
            </a:r>
            <a:r>
              <a:rPr lang="en-US" altLang="zh-CN" sz="2400" b="1" i="1" dirty="0">
                <a:solidFill>
                  <a:schemeClr val="tx1"/>
                </a:solidFill>
                <a:latin typeface="+mj-lt"/>
                <a:ea typeface="+mn-ea"/>
                <a:cs typeface="Times New Roman" panose="02020603050405020304" pitchFamily="18" charset="0"/>
              </a:rPr>
              <a:t>B</a:t>
            </a:r>
            <a:r>
              <a:rPr lang="zh-CN" altLang="en-US" sz="2400" b="1" i="1" dirty="0">
                <a:solidFill>
                  <a:schemeClr val="tx1"/>
                </a:solidFill>
                <a:latin typeface="+mj-lt"/>
                <a:ea typeface="+mn-ea"/>
                <a:cs typeface="Times New Roman" panose="02020603050405020304" pitchFamily="18" charset="0"/>
              </a:rPr>
              <a:t>、</a:t>
            </a:r>
            <a:r>
              <a:rPr lang="en-US" altLang="zh-CN" sz="2400" b="1" i="1" dirty="0">
                <a:solidFill>
                  <a:schemeClr val="tx1"/>
                </a:solidFill>
                <a:latin typeface="+mj-lt"/>
                <a:ea typeface="+mn-ea"/>
                <a:cs typeface="Times New Roman" panose="02020603050405020304" pitchFamily="18" charset="0"/>
              </a:rPr>
              <a:t>C </a:t>
            </a:r>
            <a:r>
              <a:rPr lang="zh-CN" altLang="en-US" sz="2400" b="1" dirty="0">
                <a:solidFill>
                  <a:schemeClr val="tx1"/>
                </a:solidFill>
                <a:latin typeface="+mj-lt"/>
                <a:ea typeface="+mn-ea"/>
              </a:rPr>
              <a:t>取值分别为</a:t>
            </a:r>
            <a:r>
              <a:rPr lang="en-US" altLang="zh-CN" sz="2400" b="1" dirty="0">
                <a:solidFill>
                  <a:schemeClr val="tx1"/>
                </a:solidFill>
                <a:latin typeface="+mj-lt"/>
                <a:ea typeface="+mn-ea"/>
              </a:rPr>
              <a:t>0</a:t>
            </a:r>
            <a:r>
              <a:rPr lang="zh-CN" altLang="en-US" sz="2400" b="1" dirty="0">
                <a:solidFill>
                  <a:schemeClr val="tx1"/>
                </a:solidFill>
                <a:latin typeface="+mj-lt"/>
                <a:ea typeface="+mn-ea"/>
              </a:rPr>
              <a:t>、</a:t>
            </a:r>
            <a:endParaRPr lang="en-US" altLang="zh-CN" sz="2400" b="1" dirty="0">
              <a:solidFill>
                <a:schemeClr val="tx1"/>
              </a:solidFill>
              <a:latin typeface="+mj-lt"/>
              <a:ea typeface="+mn-ea"/>
            </a:endParaRPr>
          </a:p>
          <a:p>
            <a:pPr>
              <a:spcBef>
                <a:spcPct val="0"/>
              </a:spcBef>
              <a:buFontTx/>
              <a:buNone/>
            </a:pPr>
            <a:r>
              <a:rPr lang="en-US" altLang="zh-CN" sz="2400" b="1" dirty="0">
                <a:solidFill>
                  <a:schemeClr val="tx1"/>
                </a:solidFill>
                <a:latin typeface="+mj-lt"/>
                <a:ea typeface="+mn-ea"/>
              </a:rPr>
              <a:t> </a:t>
            </a:r>
            <a:r>
              <a:rPr lang="zh-CN" altLang="en-US" sz="2400" b="1" dirty="0">
                <a:solidFill>
                  <a:schemeClr val="tx1"/>
                </a:solidFill>
                <a:latin typeface="+mj-lt"/>
                <a:ea typeface="+mn-ea"/>
              </a:rPr>
              <a:t> </a:t>
            </a:r>
            <a:r>
              <a:rPr lang="en-US" altLang="zh-CN" sz="2400" b="1" dirty="0">
                <a:solidFill>
                  <a:schemeClr val="tx1"/>
                </a:solidFill>
                <a:latin typeface="+mj-lt"/>
                <a:ea typeface="+mn-ea"/>
              </a:rPr>
              <a:t>1</a:t>
            </a:r>
            <a:r>
              <a:rPr lang="zh-CN" altLang="en-US" sz="2400" b="1" dirty="0">
                <a:solidFill>
                  <a:schemeClr val="tx1"/>
                </a:solidFill>
                <a:latin typeface="+mj-lt"/>
                <a:ea typeface="+mn-ea"/>
              </a:rPr>
              <a:t>的所有方格中填入</a:t>
            </a:r>
            <a:r>
              <a:rPr lang="en-US" altLang="zh-CN" sz="2400" b="1" dirty="0">
                <a:solidFill>
                  <a:schemeClr val="tx1"/>
                </a:solidFill>
                <a:latin typeface="+mj-lt"/>
                <a:ea typeface="+mn-ea"/>
              </a:rPr>
              <a:t>1</a:t>
            </a:r>
            <a:r>
              <a:rPr lang="zh-CN" altLang="en-US" sz="2400" b="1" dirty="0">
                <a:solidFill>
                  <a:schemeClr val="tx1"/>
                </a:solidFill>
                <a:latin typeface="+mj-lt"/>
                <a:ea typeface="+mn-ea"/>
              </a:rPr>
              <a:t>；</a:t>
            </a:r>
            <a:endParaRPr lang="zh-CN" altLang="en-US" sz="2400" b="1" dirty="0">
              <a:solidFill>
                <a:schemeClr val="tx1"/>
              </a:solidFill>
              <a:latin typeface="+mj-lt"/>
              <a:ea typeface="+mn-ea"/>
            </a:endParaRPr>
          </a:p>
        </p:txBody>
      </p:sp>
      <p:sp>
        <p:nvSpPr>
          <p:cNvPr id="73743" name="TextBox 18"/>
          <p:cNvSpPr txBox="1">
            <a:spLocks noChangeArrowheads="1"/>
          </p:cNvSpPr>
          <p:nvPr/>
        </p:nvSpPr>
        <p:spPr bwMode="auto">
          <a:xfrm>
            <a:off x="2068073" y="5085118"/>
            <a:ext cx="3124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mj-lt"/>
              </a:rPr>
              <a:t>3)</a:t>
            </a:r>
            <a:r>
              <a:rPr lang="zh-CN" altLang="en-US" sz="2400" b="1" dirty="0">
                <a:solidFill>
                  <a:schemeClr val="tx1"/>
                </a:solidFill>
                <a:latin typeface="+mj-lt"/>
              </a:rPr>
              <a:t>其余方格中填入</a:t>
            </a:r>
            <a:r>
              <a:rPr lang="en-US" altLang="zh-CN" sz="2400" b="1" dirty="0">
                <a:solidFill>
                  <a:schemeClr val="tx1"/>
                </a:solidFill>
                <a:latin typeface="+mj-lt"/>
              </a:rPr>
              <a:t>0</a:t>
            </a:r>
            <a:r>
              <a:rPr lang="zh-CN" altLang="en-US" sz="2400" b="1" dirty="0">
                <a:solidFill>
                  <a:schemeClr val="tx1"/>
                </a:solidFill>
                <a:latin typeface="+mj-lt"/>
              </a:rPr>
              <a:t>。</a:t>
            </a:r>
            <a:endParaRPr lang="zh-CN" altLang="en-US" sz="2400" b="1" dirty="0">
              <a:solidFill>
                <a:schemeClr val="tx1"/>
              </a:solidFill>
              <a:latin typeface="+mj-lt"/>
            </a:endParaRPr>
          </a:p>
        </p:txBody>
      </p:sp>
      <p:sp>
        <p:nvSpPr>
          <p:cNvPr id="73744" name="TextBox 19"/>
          <p:cNvSpPr txBox="1">
            <a:spLocks noChangeArrowheads="1"/>
          </p:cNvSpPr>
          <p:nvPr/>
        </p:nvSpPr>
        <p:spPr bwMode="auto">
          <a:xfrm>
            <a:off x="8486683" y="36846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rgbClr val="005286"/>
                </a:solidFill>
                <a:latin typeface="+mj-lt"/>
              </a:rPr>
              <a:t>1</a:t>
            </a:r>
            <a:endParaRPr lang="zh-CN" altLang="en-US" sz="2800" b="1" dirty="0">
              <a:solidFill>
                <a:srgbClr val="005286"/>
              </a:solidFill>
              <a:latin typeface="+mj-lt"/>
            </a:endParaRPr>
          </a:p>
        </p:txBody>
      </p:sp>
      <p:sp>
        <p:nvSpPr>
          <p:cNvPr id="73745" name="TextBox 20"/>
          <p:cNvSpPr txBox="1">
            <a:spLocks noChangeArrowheads="1"/>
          </p:cNvSpPr>
          <p:nvPr/>
        </p:nvSpPr>
        <p:spPr bwMode="auto">
          <a:xfrm>
            <a:off x="9035958" y="36846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rgbClr val="005286"/>
                </a:solidFill>
                <a:latin typeface="+mj-lt"/>
              </a:rPr>
              <a:t>1</a:t>
            </a:r>
            <a:endParaRPr lang="zh-CN" altLang="en-US" sz="2800" b="1" dirty="0">
              <a:solidFill>
                <a:srgbClr val="005286"/>
              </a:solidFill>
              <a:latin typeface="+mj-lt"/>
            </a:endParaRPr>
          </a:p>
        </p:txBody>
      </p:sp>
      <p:sp>
        <p:nvSpPr>
          <p:cNvPr id="73746" name="TextBox 21"/>
          <p:cNvSpPr txBox="1">
            <a:spLocks noChangeArrowheads="1"/>
          </p:cNvSpPr>
          <p:nvPr/>
        </p:nvSpPr>
        <p:spPr bwMode="auto">
          <a:xfrm>
            <a:off x="8534308" y="52848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rgbClr val="005286"/>
                </a:solidFill>
                <a:latin typeface="+mj-lt"/>
              </a:rPr>
              <a:t>1</a:t>
            </a:r>
            <a:endParaRPr lang="zh-CN" altLang="en-US" sz="2800" b="1" dirty="0">
              <a:solidFill>
                <a:srgbClr val="005286"/>
              </a:solidFill>
              <a:latin typeface="+mj-lt"/>
            </a:endParaRPr>
          </a:p>
        </p:txBody>
      </p:sp>
      <p:sp>
        <p:nvSpPr>
          <p:cNvPr id="73747" name="TextBox 22"/>
          <p:cNvSpPr txBox="1">
            <a:spLocks noChangeArrowheads="1"/>
          </p:cNvSpPr>
          <p:nvPr/>
        </p:nvSpPr>
        <p:spPr bwMode="auto">
          <a:xfrm>
            <a:off x="9053421" y="52848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rgbClr val="005286"/>
                </a:solidFill>
                <a:latin typeface="+mj-lt"/>
              </a:rPr>
              <a:t>1</a:t>
            </a:r>
            <a:endParaRPr lang="zh-CN" altLang="en-US" sz="2800" b="1" dirty="0">
              <a:solidFill>
                <a:srgbClr val="005286"/>
              </a:solidFill>
              <a:latin typeface="+mj-lt"/>
            </a:endParaRPr>
          </a:p>
        </p:txBody>
      </p:sp>
      <p:sp>
        <p:nvSpPr>
          <p:cNvPr id="73748" name="TextBox 24"/>
          <p:cNvSpPr txBox="1">
            <a:spLocks noChangeArrowheads="1"/>
          </p:cNvSpPr>
          <p:nvPr/>
        </p:nvSpPr>
        <p:spPr bwMode="auto">
          <a:xfrm>
            <a:off x="7953283" y="36846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mj-lt"/>
              </a:rPr>
              <a:t>0</a:t>
            </a:r>
            <a:endParaRPr lang="zh-CN" altLang="en-US" sz="2800" b="1" dirty="0">
              <a:solidFill>
                <a:schemeClr val="tx1"/>
              </a:solidFill>
              <a:latin typeface="+mj-lt"/>
            </a:endParaRPr>
          </a:p>
        </p:txBody>
      </p:sp>
      <p:sp>
        <p:nvSpPr>
          <p:cNvPr id="73749" name="TextBox 25"/>
          <p:cNvSpPr txBox="1">
            <a:spLocks noChangeArrowheads="1"/>
          </p:cNvSpPr>
          <p:nvPr/>
        </p:nvSpPr>
        <p:spPr bwMode="auto">
          <a:xfrm>
            <a:off x="7981858" y="4232334"/>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mj-lt"/>
              </a:rPr>
              <a:t>0</a:t>
            </a:r>
            <a:endParaRPr lang="zh-CN" altLang="en-US" sz="2800" b="1" dirty="0">
              <a:solidFill>
                <a:schemeClr val="tx1"/>
              </a:solidFill>
              <a:latin typeface="+mj-lt"/>
            </a:endParaRPr>
          </a:p>
        </p:txBody>
      </p:sp>
      <p:sp>
        <p:nvSpPr>
          <p:cNvPr id="73750" name="TextBox 26"/>
          <p:cNvSpPr txBox="1">
            <a:spLocks noChangeArrowheads="1"/>
          </p:cNvSpPr>
          <p:nvPr/>
        </p:nvSpPr>
        <p:spPr bwMode="auto">
          <a:xfrm>
            <a:off x="8505733" y="4232334"/>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FontTx/>
              <a:buNone/>
              <a:defRPr sz="2800" b="1">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0</a:t>
            </a:r>
            <a:endParaRPr lang="zh-CN" altLang="en-US" dirty="0">
              <a:latin typeface="+mj-lt"/>
            </a:endParaRPr>
          </a:p>
        </p:txBody>
      </p:sp>
      <p:sp>
        <p:nvSpPr>
          <p:cNvPr id="73751" name="TextBox 27"/>
          <p:cNvSpPr txBox="1">
            <a:spLocks noChangeArrowheads="1"/>
          </p:cNvSpPr>
          <p:nvPr/>
        </p:nvSpPr>
        <p:spPr bwMode="auto">
          <a:xfrm>
            <a:off x="7454885" y="4772168"/>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FontTx/>
              <a:buNone/>
              <a:defRPr sz="2800" b="1">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0</a:t>
            </a:r>
            <a:endParaRPr lang="zh-CN" altLang="en-US" dirty="0">
              <a:latin typeface="+mj-lt"/>
            </a:endParaRPr>
          </a:p>
        </p:txBody>
      </p:sp>
      <p:sp>
        <p:nvSpPr>
          <p:cNvPr id="73752" name="TextBox 28"/>
          <p:cNvSpPr txBox="1">
            <a:spLocks noChangeArrowheads="1"/>
          </p:cNvSpPr>
          <p:nvPr/>
        </p:nvSpPr>
        <p:spPr bwMode="auto">
          <a:xfrm>
            <a:off x="7977096" y="47514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FontTx/>
              <a:buNone/>
              <a:defRPr sz="2800" b="1">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0</a:t>
            </a:r>
            <a:endParaRPr lang="zh-CN" altLang="en-US" dirty="0">
              <a:latin typeface="+mj-lt"/>
            </a:endParaRPr>
          </a:p>
        </p:txBody>
      </p:sp>
      <p:sp>
        <p:nvSpPr>
          <p:cNvPr id="73753" name="TextBox 29"/>
          <p:cNvSpPr txBox="1">
            <a:spLocks noChangeArrowheads="1"/>
          </p:cNvSpPr>
          <p:nvPr/>
        </p:nvSpPr>
        <p:spPr bwMode="auto">
          <a:xfrm>
            <a:off x="8520021" y="4751446"/>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FontTx/>
              <a:buNone/>
              <a:defRPr sz="2800" b="1">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0</a:t>
            </a:r>
            <a:endParaRPr lang="zh-CN" altLang="en-US" dirty="0">
              <a:latin typeface="+mj-lt"/>
            </a:endParaRPr>
          </a:p>
        </p:txBody>
      </p:sp>
      <p:sp>
        <p:nvSpPr>
          <p:cNvPr id="73754" name="TextBox 30"/>
          <p:cNvSpPr txBox="1">
            <a:spLocks noChangeArrowheads="1"/>
          </p:cNvSpPr>
          <p:nvPr/>
        </p:nvSpPr>
        <p:spPr bwMode="auto">
          <a:xfrm>
            <a:off x="9053421" y="4737158"/>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mj-lt"/>
              </a:rPr>
              <a:t>0</a:t>
            </a:r>
            <a:endParaRPr lang="zh-CN" altLang="en-US" sz="2800" b="1" dirty="0">
              <a:solidFill>
                <a:schemeClr val="tx1"/>
              </a:solidFill>
              <a:latin typeface="+mj-lt"/>
            </a:endParaRPr>
          </a:p>
        </p:txBody>
      </p:sp>
      <p:sp>
        <p:nvSpPr>
          <p:cNvPr id="73755" name="TextBox 31"/>
          <p:cNvSpPr txBox="1">
            <a:spLocks noChangeArrowheads="1"/>
          </p:cNvSpPr>
          <p:nvPr/>
        </p:nvSpPr>
        <p:spPr bwMode="auto">
          <a:xfrm>
            <a:off x="7460365" y="5275321"/>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0"/>
              </a:spcBef>
              <a:buFontTx/>
              <a:buNone/>
              <a:defRPr sz="2800" b="1">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lt"/>
              </a:rPr>
              <a:t>0</a:t>
            </a:r>
            <a:endParaRPr lang="zh-CN" altLang="en-US" dirty="0">
              <a:latin typeface="+mj-lt"/>
            </a:endParaRPr>
          </a:p>
        </p:txBody>
      </p:sp>
      <p:sp>
        <p:nvSpPr>
          <p:cNvPr id="73756" name="TextBox 32"/>
          <p:cNvSpPr txBox="1">
            <a:spLocks noChangeArrowheads="1"/>
          </p:cNvSpPr>
          <p:nvPr/>
        </p:nvSpPr>
        <p:spPr bwMode="auto">
          <a:xfrm>
            <a:off x="7988285" y="5304075"/>
            <a:ext cx="482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800" b="1" dirty="0">
                <a:solidFill>
                  <a:schemeClr val="tx1"/>
                </a:solidFill>
                <a:latin typeface="+mj-lt"/>
              </a:rPr>
              <a:t>0</a:t>
            </a:r>
            <a:endParaRPr lang="zh-CN" altLang="en-US" sz="2800" b="1" dirty="0">
              <a:solidFill>
                <a:schemeClr val="tx1"/>
              </a:solidFill>
              <a:latin typeface="+mj-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343" y="2558306"/>
            <a:ext cx="7260965" cy="896190"/>
          </a:xfrm>
          <a:prstGeom prst="rect">
            <a:avLst/>
          </a:prstGeom>
        </p:spPr>
      </p:pic>
      <p:sp>
        <p:nvSpPr>
          <p:cNvPr id="33" name="PA-圆角矩形 1"/>
          <p:cNvSpPr/>
          <p:nvPr>
            <p:custDataLst>
              <p:tags r:id="rId4"/>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34"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逻辑函数的化简方法 </a:t>
            </a:r>
            <a:endParaRPr kumimoji="1" lang="zh-CN" altLang="en-US" sz="2800" b="1" dirty="0">
              <a:solidFill>
                <a:srgbClr val="005286"/>
              </a:solidFill>
              <a:ea typeface="微软雅黑" panose="020B0503020204020204" pitchFamily="34" charset="-122"/>
              <a:cs typeface="+mn-cs"/>
            </a:endParaRPr>
          </a:p>
        </p:txBody>
      </p:sp>
      <p:sp>
        <p:nvSpPr>
          <p:cNvPr id="4" name="Text Box 3"/>
          <p:cNvSpPr txBox="1">
            <a:spLocks noChangeArrowheads="1"/>
          </p:cNvSpPr>
          <p:nvPr/>
        </p:nvSpPr>
        <p:spPr bwMode="auto">
          <a:xfrm>
            <a:off x="828886" y="135171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latin typeface="+mj-ea"/>
                <a:ea typeface="+mj-ea"/>
              </a:rPr>
              <a:t>2. </a:t>
            </a:r>
            <a:r>
              <a:rPr lang="zh-CN" altLang="en-US" dirty="0">
                <a:latin typeface="+mj-lt"/>
              </a:rPr>
              <a:t>卡诺图化简法</a:t>
            </a:r>
            <a:endParaRPr lang="zh-CN" altLang="en-US" dirty="0">
              <a:latin typeface="+mj-lt"/>
            </a:endParaRPr>
          </a:p>
        </p:txBody>
      </p:sp>
      <p:sp>
        <p:nvSpPr>
          <p:cNvPr id="6" name="Text Box 3"/>
          <p:cNvSpPr txBox="1">
            <a:spLocks noChangeArrowheads="1"/>
          </p:cNvSpPr>
          <p:nvPr/>
        </p:nvSpPr>
        <p:spPr bwMode="auto">
          <a:xfrm>
            <a:off x="844859" y="1938933"/>
            <a:ext cx="4327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2</a:t>
            </a:r>
            <a:r>
              <a:rPr lang="zh-CN" altLang="en-US" sz="2400" b="1" dirty="0">
                <a:solidFill>
                  <a:schemeClr val="tx1"/>
                </a:solidFill>
              </a:rPr>
              <a:t>）逻辑函数的卡诺图表示</a:t>
            </a:r>
            <a:endParaRPr lang="zh-CN" altLang="en-US" sz="2400" dirty="0">
              <a:solidFill>
                <a:schemeClr val="tx1"/>
              </a:solidFill>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3735"/>
                                        </p:tgtEl>
                                        <p:attrNameLst>
                                          <p:attrName>style.visibility</p:attrName>
                                        </p:attrNameLst>
                                      </p:cBhvr>
                                      <p:to>
                                        <p:strVal val="visible"/>
                                      </p:to>
                                    </p:set>
                                    <p:animEffect transition="in" filter="wipe(left)">
                                      <p:cBhvr>
                                        <p:cTn id="19" dur="500"/>
                                        <p:tgtEl>
                                          <p:spTgt spid="737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73738"/>
                                        </p:tgtEl>
                                        <p:attrNameLst>
                                          <p:attrName>style.visibility</p:attrName>
                                        </p:attrNameLst>
                                      </p:cBhvr>
                                      <p:to>
                                        <p:strVal val="visible"/>
                                      </p:to>
                                    </p:set>
                                    <p:animEffect transition="in" filter="wipe(up)">
                                      <p:cBhvr>
                                        <p:cTn id="24" dur="500"/>
                                        <p:tgtEl>
                                          <p:spTgt spid="73738"/>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73739"/>
                                        </p:tgtEl>
                                        <p:attrNameLst>
                                          <p:attrName>style.visibility</p:attrName>
                                        </p:attrNameLst>
                                      </p:cBhvr>
                                      <p:to>
                                        <p:strVal val="visible"/>
                                      </p:to>
                                    </p:set>
                                    <p:animEffect transition="in" filter="wipe(up)">
                                      <p:cBhvr>
                                        <p:cTn id="27" dur="500"/>
                                        <p:tgtEl>
                                          <p:spTgt spid="7373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3741"/>
                                        </p:tgtEl>
                                        <p:attrNameLst>
                                          <p:attrName>style.visibility</p:attrName>
                                        </p:attrNameLst>
                                      </p:cBhvr>
                                      <p:to>
                                        <p:strVal val="visible"/>
                                      </p:to>
                                    </p:set>
                                    <p:animEffect transition="in" filter="wipe(up)">
                                      <p:cBhvr>
                                        <p:cTn id="30" dur="500"/>
                                        <p:tgtEl>
                                          <p:spTgt spid="7374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73740"/>
                                        </p:tgtEl>
                                        <p:attrNameLst>
                                          <p:attrName>style.visibility</p:attrName>
                                        </p:attrNameLst>
                                      </p:cBhvr>
                                      <p:to>
                                        <p:strVal val="visible"/>
                                      </p:to>
                                    </p:set>
                                    <p:animEffect transition="in" filter="wipe(up)">
                                      <p:cBhvr>
                                        <p:cTn id="33" dur="500"/>
                                        <p:tgtEl>
                                          <p:spTgt spid="7374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3742"/>
                                        </p:tgtEl>
                                        <p:attrNameLst>
                                          <p:attrName>style.visibility</p:attrName>
                                        </p:attrNameLst>
                                      </p:cBhvr>
                                      <p:to>
                                        <p:strVal val="visible"/>
                                      </p:to>
                                    </p:set>
                                    <p:animEffect transition="in" filter="wipe(left)">
                                      <p:cBhvr>
                                        <p:cTn id="38" dur="500"/>
                                        <p:tgtEl>
                                          <p:spTgt spid="7374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73745"/>
                                        </p:tgtEl>
                                        <p:attrNameLst>
                                          <p:attrName>style.visibility</p:attrName>
                                        </p:attrNameLst>
                                      </p:cBhvr>
                                      <p:to>
                                        <p:strVal val="visible"/>
                                      </p:to>
                                    </p:set>
                                    <p:animEffect transition="in" filter="wipe(up)">
                                      <p:cBhvr>
                                        <p:cTn id="43" dur="500"/>
                                        <p:tgtEl>
                                          <p:spTgt spid="73745"/>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73744"/>
                                        </p:tgtEl>
                                        <p:attrNameLst>
                                          <p:attrName>style.visibility</p:attrName>
                                        </p:attrNameLst>
                                      </p:cBhvr>
                                      <p:to>
                                        <p:strVal val="visible"/>
                                      </p:to>
                                    </p:set>
                                    <p:animEffect transition="in" filter="wipe(up)">
                                      <p:cBhvr>
                                        <p:cTn id="46" dur="500"/>
                                        <p:tgtEl>
                                          <p:spTgt spid="7374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73746"/>
                                        </p:tgtEl>
                                        <p:attrNameLst>
                                          <p:attrName>style.visibility</p:attrName>
                                        </p:attrNameLst>
                                      </p:cBhvr>
                                      <p:to>
                                        <p:strVal val="visible"/>
                                      </p:to>
                                    </p:set>
                                    <p:animEffect transition="in" filter="wipe(up)">
                                      <p:cBhvr>
                                        <p:cTn id="49" dur="500"/>
                                        <p:tgtEl>
                                          <p:spTgt spid="73746"/>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73747"/>
                                        </p:tgtEl>
                                        <p:attrNameLst>
                                          <p:attrName>style.visibility</p:attrName>
                                        </p:attrNameLst>
                                      </p:cBhvr>
                                      <p:to>
                                        <p:strVal val="visible"/>
                                      </p:to>
                                    </p:set>
                                    <p:animEffect transition="in" filter="wipe(up)">
                                      <p:cBhvr>
                                        <p:cTn id="52" dur="500"/>
                                        <p:tgtEl>
                                          <p:spTgt spid="737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3743"/>
                                        </p:tgtEl>
                                        <p:attrNameLst>
                                          <p:attrName>style.visibility</p:attrName>
                                        </p:attrNameLst>
                                      </p:cBhvr>
                                      <p:to>
                                        <p:strVal val="visible"/>
                                      </p:to>
                                    </p:set>
                                    <p:animEffect transition="in" filter="wipe(left)">
                                      <p:cBhvr>
                                        <p:cTn id="57" dur="500"/>
                                        <p:tgtEl>
                                          <p:spTgt spid="7374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73755"/>
                                        </p:tgtEl>
                                        <p:attrNameLst>
                                          <p:attrName>style.visibility</p:attrName>
                                        </p:attrNameLst>
                                      </p:cBhvr>
                                      <p:to>
                                        <p:strVal val="visible"/>
                                      </p:to>
                                    </p:set>
                                    <p:animEffect transition="in" filter="wipe(up)">
                                      <p:cBhvr>
                                        <p:cTn id="62" dur="500"/>
                                        <p:tgtEl>
                                          <p:spTgt spid="73755"/>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73751"/>
                                        </p:tgtEl>
                                        <p:attrNameLst>
                                          <p:attrName>style.visibility</p:attrName>
                                        </p:attrNameLst>
                                      </p:cBhvr>
                                      <p:to>
                                        <p:strVal val="visible"/>
                                      </p:to>
                                    </p:set>
                                    <p:animEffect transition="in" filter="wipe(up)">
                                      <p:cBhvr>
                                        <p:cTn id="65" dur="500"/>
                                        <p:tgtEl>
                                          <p:spTgt spid="73751"/>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73752"/>
                                        </p:tgtEl>
                                        <p:attrNameLst>
                                          <p:attrName>style.visibility</p:attrName>
                                        </p:attrNameLst>
                                      </p:cBhvr>
                                      <p:to>
                                        <p:strVal val="visible"/>
                                      </p:to>
                                    </p:set>
                                    <p:animEffect transition="in" filter="wipe(up)">
                                      <p:cBhvr>
                                        <p:cTn id="68" dur="500"/>
                                        <p:tgtEl>
                                          <p:spTgt spid="73752"/>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73756"/>
                                        </p:tgtEl>
                                        <p:attrNameLst>
                                          <p:attrName>style.visibility</p:attrName>
                                        </p:attrNameLst>
                                      </p:cBhvr>
                                      <p:to>
                                        <p:strVal val="visible"/>
                                      </p:to>
                                    </p:set>
                                    <p:animEffect transition="in" filter="wipe(up)">
                                      <p:cBhvr>
                                        <p:cTn id="71" dur="500"/>
                                        <p:tgtEl>
                                          <p:spTgt spid="73756"/>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73753"/>
                                        </p:tgtEl>
                                        <p:attrNameLst>
                                          <p:attrName>style.visibility</p:attrName>
                                        </p:attrNameLst>
                                      </p:cBhvr>
                                      <p:to>
                                        <p:strVal val="visible"/>
                                      </p:to>
                                    </p:set>
                                    <p:animEffect transition="in" filter="wipe(up)">
                                      <p:cBhvr>
                                        <p:cTn id="74" dur="500"/>
                                        <p:tgtEl>
                                          <p:spTgt spid="7375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73754"/>
                                        </p:tgtEl>
                                        <p:attrNameLst>
                                          <p:attrName>style.visibility</p:attrName>
                                        </p:attrNameLst>
                                      </p:cBhvr>
                                      <p:to>
                                        <p:strVal val="visible"/>
                                      </p:to>
                                    </p:set>
                                    <p:animEffect transition="in" filter="wipe(up)">
                                      <p:cBhvr>
                                        <p:cTn id="77" dur="500"/>
                                        <p:tgtEl>
                                          <p:spTgt spid="73754"/>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73750"/>
                                        </p:tgtEl>
                                        <p:attrNameLst>
                                          <p:attrName>style.visibility</p:attrName>
                                        </p:attrNameLst>
                                      </p:cBhvr>
                                      <p:to>
                                        <p:strVal val="visible"/>
                                      </p:to>
                                    </p:set>
                                    <p:animEffect transition="in" filter="wipe(up)">
                                      <p:cBhvr>
                                        <p:cTn id="80" dur="500"/>
                                        <p:tgtEl>
                                          <p:spTgt spid="73750"/>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73749"/>
                                        </p:tgtEl>
                                        <p:attrNameLst>
                                          <p:attrName>style.visibility</p:attrName>
                                        </p:attrNameLst>
                                      </p:cBhvr>
                                      <p:to>
                                        <p:strVal val="visible"/>
                                      </p:to>
                                    </p:set>
                                    <p:animEffect transition="in" filter="wipe(up)">
                                      <p:cBhvr>
                                        <p:cTn id="83" dur="500"/>
                                        <p:tgtEl>
                                          <p:spTgt spid="73749"/>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73748"/>
                                        </p:tgtEl>
                                        <p:attrNameLst>
                                          <p:attrName>style.visibility</p:attrName>
                                        </p:attrNameLst>
                                      </p:cBhvr>
                                      <p:to>
                                        <p:strVal val="visible"/>
                                      </p:to>
                                    </p:set>
                                    <p:animEffect transition="in" filter="wipe(up)">
                                      <p:cBhvr>
                                        <p:cTn id="86" dur="500"/>
                                        <p:tgtEl>
                                          <p:spTgt spid="73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5" grpId="0" autoUpdateAnimBg="0"/>
      <p:bldP spid="73738" grpId="0" autoUpdateAnimBg="0"/>
      <p:bldP spid="73739" grpId="0" autoUpdateAnimBg="0"/>
      <p:bldP spid="73740" grpId="0" autoUpdateAnimBg="0"/>
      <p:bldP spid="73741" grpId="0" autoUpdateAnimBg="0"/>
      <p:bldP spid="73742" grpId="0" autoUpdateAnimBg="0"/>
      <p:bldP spid="73743" grpId="0" autoUpdateAnimBg="0"/>
      <p:bldP spid="73744" grpId="0" autoUpdateAnimBg="0"/>
      <p:bldP spid="73745" grpId="0" autoUpdateAnimBg="0"/>
      <p:bldP spid="73746" grpId="0" autoUpdateAnimBg="0"/>
      <p:bldP spid="73747" grpId="0" autoUpdateAnimBg="0"/>
      <p:bldP spid="73748" grpId="0" autoUpdateAnimBg="0"/>
      <p:bldP spid="73749" grpId="0" autoUpdateAnimBg="0"/>
      <p:bldP spid="73750" grpId="0" autoUpdateAnimBg="0"/>
      <p:bldP spid="73751" grpId="0" autoUpdateAnimBg="0"/>
      <p:bldP spid="73752" grpId="0" autoUpdateAnimBg="0"/>
      <p:bldP spid="73753" grpId="0" autoUpdateAnimBg="0"/>
      <p:bldP spid="73754" grpId="0" autoUpdateAnimBg="0"/>
      <p:bldP spid="73755" grpId="0" autoUpdateAnimBg="0"/>
      <p:bldP spid="73756"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1971583" y="1819139"/>
            <a:ext cx="647541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pPr>
            <a:r>
              <a:rPr kumimoji="1" lang="en-US" altLang="zh-CN" sz="2400" b="1" dirty="0">
                <a:latin typeface="+mj-lt"/>
                <a:ea typeface="宋体" panose="02010600030101010101" pitchFamily="2" charset="-122"/>
              </a:rPr>
              <a:t>【</a:t>
            </a:r>
            <a:r>
              <a:rPr kumimoji="1" lang="zh-CN" altLang="en-US" sz="2400" b="1" dirty="0">
                <a:latin typeface="+mj-lt"/>
                <a:ea typeface="宋体" panose="02010600030101010101" pitchFamily="2" charset="-122"/>
              </a:rPr>
              <a:t>例</a:t>
            </a:r>
            <a:r>
              <a:rPr kumimoji="1" lang="en-US" altLang="zh-CN" sz="2400" b="1" dirty="0">
                <a:latin typeface="+mj-lt"/>
                <a:ea typeface="宋体" panose="02010600030101010101" pitchFamily="2" charset="-122"/>
              </a:rPr>
              <a:t>】</a:t>
            </a:r>
            <a:r>
              <a:rPr kumimoji="1" lang="zh-CN" altLang="en-US" sz="2400" b="1" dirty="0">
                <a:solidFill>
                  <a:srgbClr val="000000"/>
                </a:solidFill>
                <a:latin typeface="+mj-lt"/>
                <a:ea typeface="宋体" panose="02010600030101010101" pitchFamily="2" charset="-122"/>
              </a:rPr>
              <a:t>用卡诺图表示逻辑函数</a:t>
            </a:r>
            <a:endParaRPr kumimoji="1" lang="zh-CN" altLang="en-US" sz="2400" b="1" dirty="0">
              <a:solidFill>
                <a:srgbClr val="000000"/>
              </a:solidFill>
              <a:latin typeface="+mj-lt"/>
              <a:ea typeface="宋体" panose="02010600030101010101" pitchFamily="2" charset="-122"/>
            </a:endParaRPr>
          </a:p>
        </p:txBody>
      </p:sp>
      <p:graphicFrame>
        <p:nvGraphicFramePr>
          <p:cNvPr id="5" name="Object 28"/>
          <p:cNvGraphicFramePr>
            <a:graphicFrameLocks noChangeAspect="1"/>
          </p:cNvGraphicFramePr>
          <p:nvPr/>
        </p:nvGraphicFramePr>
        <p:xfrm>
          <a:off x="3030445" y="2510124"/>
          <a:ext cx="5511800" cy="519113"/>
        </p:xfrm>
        <a:graphic>
          <a:graphicData uri="http://schemas.openxmlformats.org/presentationml/2006/ole">
            <mc:AlternateContent xmlns:mc="http://schemas.openxmlformats.org/markup-compatibility/2006">
              <mc:Choice xmlns:v="urn:schemas-microsoft-com:vml" Requires="v">
                <p:oleObj spid="_x0000_s2" name="公式" r:id="rId1" imgW="2139950" imgH="223520" progId="Equation.3">
                  <p:embed/>
                </p:oleObj>
              </mc:Choice>
              <mc:Fallback>
                <p:oleObj name="公式" r:id="rId1" imgW="2139950" imgH="223520" progId="Equation.3">
                  <p:embed/>
                  <p:pic>
                    <p:nvPicPr>
                      <p:cNvPr id="0" name="Object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445" y="2510124"/>
                        <a:ext cx="5511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29"/>
          <p:cNvSpPr txBox="1">
            <a:spLocks noChangeArrowheads="1"/>
          </p:cNvSpPr>
          <p:nvPr/>
        </p:nvSpPr>
        <p:spPr bwMode="auto">
          <a:xfrm>
            <a:off x="1971583" y="3262343"/>
            <a:ext cx="76295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pPr>
            <a:r>
              <a:rPr kumimoji="1" lang="zh-CN" altLang="en-US" sz="2400" b="1" dirty="0">
                <a:solidFill>
                  <a:srgbClr val="000000"/>
                </a:solidFill>
                <a:latin typeface="+mj-lt"/>
                <a:ea typeface="宋体" panose="02010600030101010101" pitchFamily="2" charset="-122"/>
              </a:rPr>
              <a:t>解：  首先将</a:t>
            </a:r>
            <a:r>
              <a:rPr kumimoji="1" lang="en-US" altLang="zh-CN" sz="2400" b="1" dirty="0">
                <a:solidFill>
                  <a:srgbClr val="000000"/>
                </a:solidFill>
                <a:latin typeface="+mj-lt"/>
                <a:ea typeface="宋体" panose="02010600030101010101" pitchFamily="2" charset="-122"/>
              </a:rPr>
              <a:t>Y</a:t>
            </a:r>
            <a:r>
              <a:rPr kumimoji="1" lang="zh-CN" altLang="en-US" sz="2400" b="1" dirty="0">
                <a:solidFill>
                  <a:srgbClr val="000000"/>
                </a:solidFill>
                <a:latin typeface="+mj-lt"/>
                <a:ea typeface="宋体" panose="02010600030101010101" pitchFamily="2" charset="-122"/>
              </a:rPr>
              <a:t>化为最小项之和的形式</a:t>
            </a:r>
            <a:endParaRPr kumimoji="1" lang="zh-CN" altLang="en-US" sz="2400" b="1" dirty="0">
              <a:solidFill>
                <a:srgbClr val="000000"/>
              </a:solidFill>
              <a:latin typeface="+mj-lt"/>
              <a:ea typeface="宋体" panose="02010600030101010101" pitchFamily="2" charset="-122"/>
            </a:endParaRPr>
          </a:p>
        </p:txBody>
      </p:sp>
      <p:grpSp>
        <p:nvGrpSpPr>
          <p:cNvPr id="7" name="Group 30"/>
          <p:cNvGrpSpPr/>
          <p:nvPr/>
        </p:nvGrpSpPr>
        <p:grpSpPr bwMode="auto">
          <a:xfrm>
            <a:off x="2286100" y="4014561"/>
            <a:ext cx="7456487" cy="1585912"/>
            <a:chOff x="521" y="1933"/>
            <a:chExt cx="4697" cy="999"/>
          </a:xfrm>
        </p:grpSpPr>
        <p:graphicFrame>
          <p:nvGraphicFramePr>
            <p:cNvPr id="8" name="Object 31"/>
            <p:cNvGraphicFramePr>
              <a:graphicFrameLocks noChangeAspect="1"/>
            </p:cNvGraphicFramePr>
            <p:nvPr/>
          </p:nvGraphicFramePr>
          <p:xfrm>
            <a:off x="521" y="1933"/>
            <a:ext cx="4089" cy="365"/>
          </p:xfrm>
          <a:graphic>
            <a:graphicData uri="http://schemas.openxmlformats.org/presentationml/2006/ole">
              <mc:AlternateContent xmlns:mc="http://schemas.openxmlformats.org/markup-compatibility/2006">
                <mc:Choice xmlns:v="urn:schemas-microsoft-com:vml" Requires="v">
                  <p:oleObj spid="_x0000_s3" name="公式" r:id="rId3" imgW="2733675" imgH="243205" progId="Equation.3">
                    <p:embed/>
                  </p:oleObj>
                </mc:Choice>
                <mc:Fallback>
                  <p:oleObj name="公式" r:id="rId3" imgW="2733675" imgH="243205"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 y="1933"/>
                          <a:ext cx="4089"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2"/>
            <p:cNvGraphicFramePr>
              <a:graphicFrameLocks noChangeAspect="1"/>
            </p:cNvGraphicFramePr>
            <p:nvPr/>
          </p:nvGraphicFramePr>
          <p:xfrm>
            <a:off x="943" y="2281"/>
            <a:ext cx="2073" cy="348"/>
          </p:xfrm>
          <a:graphic>
            <a:graphicData uri="http://schemas.openxmlformats.org/presentationml/2006/ole">
              <mc:AlternateContent xmlns:mc="http://schemas.openxmlformats.org/markup-compatibility/2006">
                <mc:Choice xmlns:v="urn:schemas-microsoft-com:vml" Requires="v">
                  <p:oleObj spid="_x0000_s10" name="公式" r:id="rId5" imgW="1391285" imgH="233680" progId="Equation.3">
                    <p:embed/>
                  </p:oleObj>
                </mc:Choice>
                <mc:Fallback>
                  <p:oleObj name="公式" r:id="rId5" imgW="1391285" imgH="233680" progId="Equation.3">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 y="2281"/>
                          <a:ext cx="2073"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3"/>
            <p:cNvGraphicFramePr>
              <a:graphicFrameLocks noChangeAspect="1"/>
            </p:cNvGraphicFramePr>
            <p:nvPr/>
          </p:nvGraphicFramePr>
          <p:xfrm>
            <a:off x="742" y="2583"/>
            <a:ext cx="4476" cy="349"/>
          </p:xfrm>
          <a:graphic>
            <a:graphicData uri="http://schemas.openxmlformats.org/presentationml/2006/ole">
              <mc:AlternateContent xmlns:mc="http://schemas.openxmlformats.org/markup-compatibility/2006">
                <mc:Choice xmlns:v="urn:schemas-microsoft-com:vml" Requires="v">
                  <p:oleObj spid="_x0000_s12" name="公式" r:id="rId7" imgW="2995930" imgH="233680" progId="Equation.3">
                    <p:embed/>
                  </p:oleObj>
                </mc:Choice>
                <mc:Fallback>
                  <p:oleObj name="公式" r:id="rId7" imgW="2995930" imgH="233680"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 y="2583"/>
                          <a:ext cx="4476"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PA-圆角矩形 1"/>
          <p:cNvSpPr/>
          <p:nvPr>
            <p:custDataLst>
              <p:tags r:id="rId9"/>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14"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逻辑函数的化简方法 </a:t>
            </a:r>
            <a:endParaRPr kumimoji="1" lang="zh-CN" altLang="en-US" sz="2800" b="1" dirty="0">
              <a:solidFill>
                <a:srgbClr val="005286"/>
              </a:solidFill>
              <a:ea typeface="微软雅黑" panose="020B0503020204020204" pitchFamily="34" charset="-122"/>
              <a:cs typeface="+mn-cs"/>
            </a:endParaRPr>
          </a:p>
        </p:txBody>
      </p:sp>
      <p:sp>
        <p:nvSpPr>
          <p:cNvPr id="15" name="灯片编号占位符 14"/>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1000"/>
                                        <p:tgtEl>
                                          <p:spTgt spid="6">
                                            <p:txEl>
                                              <p:pRg st="0" end="0"/>
                                            </p:txEl>
                                          </p:spTgt>
                                        </p:tgtEl>
                                      </p:cBhvr>
                                    </p:animEffect>
                                    <p:anim calcmode="lin" valueType="num">
                                      <p:cBhvr>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17" name="Rectangle 2"/>
          <p:cNvSpPr>
            <a:spLocks noChangeArrowheads="1"/>
          </p:cNvSpPr>
          <p:nvPr/>
        </p:nvSpPr>
        <p:spPr bwMode="auto">
          <a:xfrm>
            <a:off x="4248052" y="3541640"/>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dirty="0">
                <a:solidFill>
                  <a:srgbClr val="0000FF"/>
                </a:solidFill>
                <a:latin typeface="+mj-lt"/>
                <a:ea typeface="楷体_GB2312" panose="02010609030101010101" pitchFamily="49" charset="-122"/>
              </a:rPr>
              <a:t>0</a:t>
            </a:r>
            <a:endParaRPr kumimoji="1" lang="en-US" altLang="zh-CN" sz="2800" b="1" dirty="0">
              <a:solidFill>
                <a:srgbClr val="0000FF"/>
              </a:solidFill>
              <a:latin typeface="+mj-lt"/>
              <a:ea typeface="楷体_GB2312" panose="02010609030101010101" pitchFamily="49" charset="-122"/>
            </a:endParaRPr>
          </a:p>
        </p:txBody>
      </p:sp>
      <p:sp>
        <p:nvSpPr>
          <p:cNvPr id="218" name="Rectangle 3"/>
          <p:cNvSpPr>
            <a:spLocks noChangeArrowheads="1"/>
          </p:cNvSpPr>
          <p:nvPr/>
        </p:nvSpPr>
        <p:spPr bwMode="auto">
          <a:xfrm>
            <a:off x="5408514" y="3541640"/>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a:solidFill>
                  <a:srgbClr val="FF0000"/>
                </a:solidFill>
                <a:latin typeface="+mj-lt"/>
                <a:ea typeface="楷体_GB2312" panose="02010609030101010101" pitchFamily="49" charset="-122"/>
              </a:rPr>
              <a:t>1</a:t>
            </a:r>
            <a:endParaRPr kumimoji="1" lang="en-US" altLang="zh-CN" sz="2800" b="1">
              <a:solidFill>
                <a:srgbClr val="FF0000"/>
              </a:solidFill>
              <a:latin typeface="+mj-lt"/>
              <a:ea typeface="楷体_GB2312" panose="02010609030101010101" pitchFamily="49" charset="-122"/>
            </a:endParaRPr>
          </a:p>
        </p:txBody>
      </p:sp>
      <p:sp>
        <p:nvSpPr>
          <p:cNvPr id="219" name="Rectangle 4"/>
          <p:cNvSpPr>
            <a:spLocks noChangeArrowheads="1"/>
          </p:cNvSpPr>
          <p:nvPr/>
        </p:nvSpPr>
        <p:spPr bwMode="auto">
          <a:xfrm>
            <a:off x="6545164" y="3541640"/>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a:solidFill>
                  <a:srgbClr val="0000FF"/>
                </a:solidFill>
                <a:latin typeface="+mj-lt"/>
                <a:ea typeface="楷体_GB2312" panose="02010609030101010101" pitchFamily="49" charset="-122"/>
              </a:rPr>
              <a:t>0</a:t>
            </a:r>
            <a:endParaRPr kumimoji="1" lang="en-US" altLang="zh-CN" sz="2800" b="1">
              <a:solidFill>
                <a:srgbClr val="0000FF"/>
              </a:solidFill>
              <a:latin typeface="+mj-lt"/>
              <a:ea typeface="楷体_GB2312" panose="02010609030101010101" pitchFamily="49" charset="-122"/>
            </a:endParaRPr>
          </a:p>
        </p:txBody>
      </p:sp>
      <p:sp>
        <p:nvSpPr>
          <p:cNvPr id="220" name="Rectangle 5"/>
          <p:cNvSpPr>
            <a:spLocks noChangeArrowheads="1"/>
          </p:cNvSpPr>
          <p:nvPr/>
        </p:nvSpPr>
        <p:spPr bwMode="auto">
          <a:xfrm>
            <a:off x="7680227" y="3541640"/>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a:solidFill>
                  <a:srgbClr val="0000FF"/>
                </a:solidFill>
                <a:latin typeface="+mj-lt"/>
                <a:ea typeface="楷体_GB2312" panose="02010609030101010101" pitchFamily="49" charset="-122"/>
              </a:rPr>
              <a:t>0</a:t>
            </a:r>
            <a:endParaRPr kumimoji="1" lang="en-US" altLang="zh-CN" sz="2800" b="1">
              <a:solidFill>
                <a:srgbClr val="0000FF"/>
              </a:solidFill>
              <a:latin typeface="+mj-lt"/>
              <a:ea typeface="楷体_GB2312" panose="02010609030101010101" pitchFamily="49" charset="-122"/>
            </a:endParaRPr>
          </a:p>
        </p:txBody>
      </p:sp>
      <p:sp>
        <p:nvSpPr>
          <p:cNvPr id="221" name="Rectangle 6"/>
          <p:cNvSpPr>
            <a:spLocks noChangeArrowheads="1"/>
          </p:cNvSpPr>
          <p:nvPr/>
        </p:nvSpPr>
        <p:spPr bwMode="auto">
          <a:xfrm>
            <a:off x="4273452" y="4216328"/>
            <a:ext cx="177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a:solidFill>
                  <a:srgbClr val="FF0000"/>
                </a:solidFill>
                <a:latin typeface="+mj-lt"/>
                <a:ea typeface="楷体_GB2312" panose="02010609030101010101" pitchFamily="49" charset="-122"/>
              </a:rPr>
              <a:t>1</a:t>
            </a:r>
            <a:endParaRPr kumimoji="1" lang="en-US" altLang="zh-CN" sz="2800" b="1">
              <a:solidFill>
                <a:srgbClr val="FF0000"/>
              </a:solidFill>
              <a:latin typeface="+mj-lt"/>
              <a:ea typeface="楷体_GB2312" panose="02010609030101010101" pitchFamily="49" charset="-122"/>
            </a:endParaRPr>
          </a:p>
        </p:txBody>
      </p:sp>
      <p:sp>
        <p:nvSpPr>
          <p:cNvPr id="222" name="Rectangle 7"/>
          <p:cNvSpPr>
            <a:spLocks noChangeArrowheads="1"/>
          </p:cNvSpPr>
          <p:nvPr/>
        </p:nvSpPr>
        <p:spPr bwMode="auto">
          <a:xfrm>
            <a:off x="5408514" y="4216328"/>
            <a:ext cx="177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a:solidFill>
                  <a:srgbClr val="0000FF"/>
                </a:solidFill>
                <a:latin typeface="+mj-lt"/>
                <a:ea typeface="楷体_GB2312" panose="02010609030101010101" pitchFamily="49" charset="-122"/>
              </a:rPr>
              <a:t>0</a:t>
            </a:r>
            <a:endParaRPr kumimoji="1" lang="en-US" altLang="zh-CN" sz="2800" b="1">
              <a:solidFill>
                <a:srgbClr val="0000FF"/>
              </a:solidFill>
              <a:latin typeface="+mj-lt"/>
              <a:ea typeface="楷体_GB2312" panose="02010609030101010101" pitchFamily="49" charset="-122"/>
            </a:endParaRPr>
          </a:p>
        </p:txBody>
      </p:sp>
      <p:sp>
        <p:nvSpPr>
          <p:cNvPr id="223" name="Rectangle 8"/>
          <p:cNvSpPr>
            <a:spLocks noChangeArrowheads="1"/>
          </p:cNvSpPr>
          <p:nvPr/>
        </p:nvSpPr>
        <p:spPr bwMode="auto">
          <a:xfrm>
            <a:off x="6541989" y="4225853"/>
            <a:ext cx="1793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en-US" altLang="zh-CN" sz="2800" b="1" dirty="0">
                <a:solidFill>
                  <a:srgbClr val="0000FF"/>
                </a:solidFill>
                <a:latin typeface="+mj-lt"/>
                <a:ea typeface="楷体_GB2312" panose="02010609030101010101" pitchFamily="49" charset="-122"/>
              </a:rPr>
              <a:t>0</a:t>
            </a:r>
            <a:endParaRPr kumimoji="1" lang="en-US" altLang="zh-CN" sz="2800" b="1" dirty="0">
              <a:solidFill>
                <a:srgbClr val="0000FF"/>
              </a:solidFill>
              <a:latin typeface="+mj-lt"/>
              <a:ea typeface="楷体_GB2312" panose="02010609030101010101" pitchFamily="49" charset="-122"/>
            </a:endParaRPr>
          </a:p>
        </p:txBody>
      </p:sp>
      <p:sp>
        <p:nvSpPr>
          <p:cNvPr id="224" name="Rectangle 9"/>
          <p:cNvSpPr>
            <a:spLocks noChangeArrowheads="1"/>
          </p:cNvSpPr>
          <p:nvPr/>
        </p:nvSpPr>
        <p:spPr bwMode="auto">
          <a:xfrm>
            <a:off x="7680227" y="4216328"/>
            <a:ext cx="177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a:solidFill>
                  <a:srgbClr val="FF0000"/>
                </a:solidFill>
                <a:latin typeface="+mj-lt"/>
                <a:ea typeface="楷体_GB2312" panose="02010609030101010101" pitchFamily="49" charset="-122"/>
              </a:rPr>
              <a:t>1</a:t>
            </a:r>
            <a:endParaRPr kumimoji="1" lang="en-US" altLang="zh-CN" sz="2800" b="1">
              <a:solidFill>
                <a:srgbClr val="FF0000"/>
              </a:solidFill>
              <a:latin typeface="+mj-lt"/>
              <a:ea typeface="楷体_GB2312" panose="02010609030101010101" pitchFamily="49" charset="-122"/>
            </a:endParaRPr>
          </a:p>
        </p:txBody>
      </p:sp>
      <p:sp>
        <p:nvSpPr>
          <p:cNvPr id="225" name="Rectangle 10"/>
          <p:cNvSpPr>
            <a:spLocks noChangeArrowheads="1"/>
          </p:cNvSpPr>
          <p:nvPr/>
        </p:nvSpPr>
        <p:spPr bwMode="auto">
          <a:xfrm>
            <a:off x="4246464" y="4891015"/>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dirty="0">
                <a:solidFill>
                  <a:srgbClr val="0000FF"/>
                </a:solidFill>
                <a:latin typeface="+mj-lt"/>
                <a:ea typeface="楷体_GB2312" panose="02010609030101010101" pitchFamily="49" charset="-122"/>
              </a:rPr>
              <a:t>0</a:t>
            </a:r>
            <a:endParaRPr kumimoji="1" lang="en-US" altLang="zh-CN" sz="2800" b="1" dirty="0">
              <a:solidFill>
                <a:srgbClr val="0000FF"/>
              </a:solidFill>
              <a:latin typeface="+mj-lt"/>
              <a:ea typeface="楷体_GB2312" panose="02010609030101010101" pitchFamily="49" charset="-122"/>
            </a:endParaRPr>
          </a:p>
        </p:txBody>
      </p:sp>
      <p:sp>
        <p:nvSpPr>
          <p:cNvPr id="226" name="Rectangle 11"/>
          <p:cNvSpPr>
            <a:spLocks noChangeArrowheads="1"/>
          </p:cNvSpPr>
          <p:nvPr/>
        </p:nvSpPr>
        <p:spPr bwMode="auto">
          <a:xfrm>
            <a:off x="5392639" y="4898953"/>
            <a:ext cx="1793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en-US" altLang="zh-CN" sz="2800" b="1" dirty="0">
                <a:solidFill>
                  <a:srgbClr val="0000FF"/>
                </a:solidFill>
                <a:latin typeface="+mj-lt"/>
                <a:ea typeface="楷体_GB2312" panose="02010609030101010101" pitchFamily="49" charset="-122"/>
              </a:rPr>
              <a:t>0</a:t>
            </a:r>
            <a:endParaRPr kumimoji="1" lang="en-US" altLang="zh-CN" sz="2800" b="1" dirty="0">
              <a:solidFill>
                <a:srgbClr val="0000FF"/>
              </a:solidFill>
              <a:latin typeface="+mj-lt"/>
              <a:ea typeface="楷体_GB2312" panose="02010609030101010101" pitchFamily="49" charset="-122"/>
            </a:endParaRPr>
          </a:p>
        </p:txBody>
      </p:sp>
      <p:sp>
        <p:nvSpPr>
          <p:cNvPr id="227" name="Rectangle 12"/>
          <p:cNvSpPr>
            <a:spLocks noChangeArrowheads="1"/>
          </p:cNvSpPr>
          <p:nvPr/>
        </p:nvSpPr>
        <p:spPr bwMode="auto">
          <a:xfrm>
            <a:off x="6545164" y="4887840"/>
            <a:ext cx="1793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en-US" altLang="zh-CN" sz="2800" b="1" dirty="0">
                <a:solidFill>
                  <a:srgbClr val="FF0000"/>
                </a:solidFill>
                <a:latin typeface="+mj-lt"/>
                <a:ea typeface="楷体_GB2312" panose="02010609030101010101" pitchFamily="49" charset="-122"/>
              </a:rPr>
              <a:t>1</a:t>
            </a:r>
            <a:endParaRPr kumimoji="1" lang="en-US" altLang="zh-CN" sz="2800" b="1" dirty="0">
              <a:solidFill>
                <a:srgbClr val="FF0000"/>
              </a:solidFill>
              <a:latin typeface="+mj-lt"/>
              <a:ea typeface="楷体_GB2312" panose="02010609030101010101" pitchFamily="49" charset="-122"/>
            </a:endParaRPr>
          </a:p>
        </p:txBody>
      </p:sp>
      <p:sp>
        <p:nvSpPr>
          <p:cNvPr id="228" name="Rectangle 13"/>
          <p:cNvSpPr>
            <a:spLocks noChangeArrowheads="1"/>
          </p:cNvSpPr>
          <p:nvPr/>
        </p:nvSpPr>
        <p:spPr bwMode="auto">
          <a:xfrm>
            <a:off x="7696102" y="4891015"/>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a:solidFill>
                  <a:srgbClr val="0000FF"/>
                </a:solidFill>
                <a:latin typeface="+mj-lt"/>
                <a:ea typeface="楷体_GB2312" panose="02010609030101010101" pitchFamily="49" charset="-122"/>
              </a:rPr>
              <a:t>0</a:t>
            </a:r>
            <a:endParaRPr kumimoji="1" lang="en-US" altLang="zh-CN" sz="2800" b="1">
              <a:solidFill>
                <a:srgbClr val="0000FF"/>
              </a:solidFill>
              <a:latin typeface="+mj-lt"/>
              <a:ea typeface="楷体_GB2312" panose="02010609030101010101" pitchFamily="49" charset="-122"/>
            </a:endParaRPr>
          </a:p>
        </p:txBody>
      </p:sp>
      <p:sp>
        <p:nvSpPr>
          <p:cNvPr id="229" name="Rectangle 14"/>
          <p:cNvSpPr>
            <a:spLocks noChangeArrowheads="1"/>
          </p:cNvSpPr>
          <p:nvPr/>
        </p:nvSpPr>
        <p:spPr bwMode="auto">
          <a:xfrm>
            <a:off x="4273452" y="5564115"/>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a:solidFill>
                  <a:srgbClr val="FF0000"/>
                </a:solidFill>
                <a:latin typeface="+mj-lt"/>
                <a:ea typeface="楷体_GB2312" panose="02010609030101010101" pitchFamily="49" charset="-122"/>
              </a:rPr>
              <a:t>1</a:t>
            </a:r>
            <a:endParaRPr kumimoji="1" lang="en-US" altLang="zh-CN" sz="2800" b="1">
              <a:solidFill>
                <a:srgbClr val="FF0000"/>
              </a:solidFill>
              <a:latin typeface="+mj-lt"/>
              <a:ea typeface="楷体_GB2312" panose="02010609030101010101" pitchFamily="49" charset="-122"/>
            </a:endParaRPr>
          </a:p>
        </p:txBody>
      </p:sp>
      <p:sp>
        <p:nvSpPr>
          <p:cNvPr id="230" name="Rectangle 15"/>
          <p:cNvSpPr>
            <a:spLocks noChangeArrowheads="1"/>
          </p:cNvSpPr>
          <p:nvPr/>
        </p:nvSpPr>
        <p:spPr bwMode="auto">
          <a:xfrm>
            <a:off x="5408514" y="5564115"/>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a:solidFill>
                  <a:srgbClr val="FF0000"/>
                </a:solidFill>
                <a:latin typeface="+mj-lt"/>
                <a:ea typeface="楷体_GB2312" panose="02010609030101010101" pitchFamily="49" charset="-122"/>
              </a:rPr>
              <a:t>1</a:t>
            </a:r>
            <a:endParaRPr kumimoji="1" lang="en-US" altLang="zh-CN" sz="2800" b="1">
              <a:solidFill>
                <a:srgbClr val="FF0000"/>
              </a:solidFill>
              <a:latin typeface="+mj-lt"/>
              <a:ea typeface="楷体_GB2312" panose="02010609030101010101" pitchFamily="49" charset="-122"/>
            </a:endParaRPr>
          </a:p>
        </p:txBody>
      </p:sp>
      <p:sp>
        <p:nvSpPr>
          <p:cNvPr id="231" name="Rectangle 16"/>
          <p:cNvSpPr>
            <a:spLocks noChangeArrowheads="1"/>
          </p:cNvSpPr>
          <p:nvPr/>
        </p:nvSpPr>
        <p:spPr bwMode="auto">
          <a:xfrm>
            <a:off x="6586439" y="5500615"/>
            <a:ext cx="1793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en-US" altLang="zh-CN" sz="2800" b="1" dirty="0">
                <a:solidFill>
                  <a:srgbClr val="FF0000"/>
                </a:solidFill>
                <a:latin typeface="+mj-lt"/>
                <a:ea typeface="楷体_GB2312" panose="02010609030101010101" pitchFamily="49" charset="-122"/>
              </a:rPr>
              <a:t>1</a:t>
            </a:r>
            <a:endParaRPr kumimoji="1" lang="en-US" altLang="zh-CN" sz="2800" b="1" dirty="0">
              <a:solidFill>
                <a:srgbClr val="FF0000"/>
              </a:solidFill>
              <a:latin typeface="+mj-lt"/>
              <a:ea typeface="楷体_GB2312" panose="02010609030101010101" pitchFamily="49" charset="-122"/>
            </a:endParaRPr>
          </a:p>
        </p:txBody>
      </p:sp>
      <p:sp>
        <p:nvSpPr>
          <p:cNvPr id="232" name="Rectangle 17"/>
          <p:cNvSpPr>
            <a:spLocks noChangeArrowheads="1"/>
          </p:cNvSpPr>
          <p:nvPr/>
        </p:nvSpPr>
        <p:spPr bwMode="auto">
          <a:xfrm>
            <a:off x="7680227" y="5535540"/>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pPr>
            <a:r>
              <a:rPr kumimoji="1" lang="en-US" altLang="zh-CN" sz="2800" b="1" dirty="0">
                <a:solidFill>
                  <a:srgbClr val="FF0000"/>
                </a:solidFill>
                <a:latin typeface="+mj-lt"/>
                <a:ea typeface="楷体_GB2312" panose="02010609030101010101" pitchFamily="49" charset="-122"/>
              </a:rPr>
              <a:t>1</a:t>
            </a:r>
            <a:endParaRPr kumimoji="1" lang="en-US" altLang="zh-CN" sz="2800" b="1" dirty="0">
              <a:solidFill>
                <a:srgbClr val="FF0000"/>
              </a:solidFill>
              <a:latin typeface="+mj-lt"/>
              <a:ea typeface="楷体_GB2312" panose="02010609030101010101" pitchFamily="49" charset="-122"/>
            </a:endParaRPr>
          </a:p>
        </p:txBody>
      </p:sp>
      <p:graphicFrame>
        <p:nvGraphicFramePr>
          <p:cNvPr id="233" name="Object 18"/>
          <p:cNvGraphicFramePr>
            <a:graphicFrameLocks noChangeAspect="1"/>
          </p:cNvGraphicFramePr>
          <p:nvPr/>
        </p:nvGraphicFramePr>
        <p:xfrm>
          <a:off x="2354263" y="1763713"/>
          <a:ext cx="7475537" cy="554037"/>
        </p:xfrm>
        <a:graphic>
          <a:graphicData uri="http://schemas.openxmlformats.org/presentationml/2006/ole">
            <mc:AlternateContent xmlns:mc="http://schemas.openxmlformats.org/markup-compatibility/2006">
              <mc:Choice xmlns:v="urn:schemas-microsoft-com:vml" Requires="v">
                <p:oleObj spid="_x0000_s2" name="公式" r:id="rId2" imgW="3151505" imgH="233680" progId="Equation.3">
                  <p:embed/>
                </p:oleObj>
              </mc:Choice>
              <mc:Fallback>
                <p:oleObj name="公式" r:id="rId2" imgW="3151505" imgH="233680" progId="Equation.3">
                  <p:embed/>
                  <p:pic>
                    <p:nvPicPr>
                      <p:cNvPr id="0"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763713"/>
                        <a:ext cx="7475537"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4" name="Group 19"/>
          <p:cNvGrpSpPr/>
          <p:nvPr/>
        </p:nvGrpSpPr>
        <p:grpSpPr bwMode="auto">
          <a:xfrm>
            <a:off x="2735164" y="2601840"/>
            <a:ext cx="5664200" cy="3578226"/>
            <a:chOff x="1035" y="0"/>
            <a:chExt cx="3568" cy="2254"/>
          </a:xfrm>
        </p:grpSpPr>
        <p:sp>
          <p:nvSpPr>
            <p:cNvPr id="235" name="Text Box 20"/>
            <p:cNvSpPr txBox="1">
              <a:spLocks noChangeArrowheads="1"/>
            </p:cNvSpPr>
            <p:nvPr/>
          </p:nvSpPr>
          <p:spPr bwMode="auto">
            <a:xfrm>
              <a:off x="1349" y="0"/>
              <a:ext cx="833"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CD</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grpSp>
          <p:nvGrpSpPr>
            <p:cNvPr id="236" name="Group 21"/>
            <p:cNvGrpSpPr/>
            <p:nvPr/>
          </p:nvGrpSpPr>
          <p:grpSpPr bwMode="auto">
            <a:xfrm>
              <a:off x="1035" y="131"/>
              <a:ext cx="3568" cy="2123"/>
              <a:chOff x="1035" y="131"/>
              <a:chExt cx="3568" cy="2123"/>
            </a:xfrm>
          </p:grpSpPr>
          <p:sp>
            <p:nvSpPr>
              <p:cNvPr id="237" name="Line 22"/>
              <p:cNvSpPr>
                <a:spLocks noChangeShapeType="1"/>
              </p:cNvSpPr>
              <p:nvPr/>
            </p:nvSpPr>
            <p:spPr bwMode="auto">
              <a:xfrm flipH="1" flipV="1">
                <a:off x="1277" y="268"/>
                <a:ext cx="454" cy="253"/>
              </a:xfrm>
              <a:prstGeom prst="line">
                <a:avLst/>
              </a:prstGeom>
              <a:noFill/>
              <a:ln w="571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38" name="Text Box 23"/>
              <p:cNvSpPr txBox="1">
                <a:spLocks noChangeArrowheads="1"/>
              </p:cNvSpPr>
              <p:nvPr/>
            </p:nvSpPr>
            <p:spPr bwMode="auto">
              <a:xfrm>
                <a:off x="1035" y="343"/>
                <a:ext cx="606"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AB</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sp>
            <p:nvSpPr>
              <p:cNvPr id="239" name="Text Box 24"/>
              <p:cNvSpPr txBox="1">
                <a:spLocks noChangeArrowheads="1"/>
              </p:cNvSpPr>
              <p:nvPr/>
            </p:nvSpPr>
            <p:spPr bwMode="auto">
              <a:xfrm>
                <a:off x="1845" y="149"/>
                <a:ext cx="500"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00</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sp>
            <p:nvSpPr>
              <p:cNvPr id="240" name="Text Box 25"/>
              <p:cNvSpPr txBox="1">
                <a:spLocks noChangeArrowheads="1"/>
              </p:cNvSpPr>
              <p:nvPr/>
            </p:nvSpPr>
            <p:spPr bwMode="auto">
              <a:xfrm>
                <a:off x="2597" y="158"/>
                <a:ext cx="500"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01</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sp>
            <p:nvSpPr>
              <p:cNvPr id="241" name="Text Box 26"/>
              <p:cNvSpPr txBox="1">
                <a:spLocks noChangeArrowheads="1"/>
              </p:cNvSpPr>
              <p:nvPr/>
            </p:nvSpPr>
            <p:spPr bwMode="auto">
              <a:xfrm>
                <a:off x="3280" y="131"/>
                <a:ext cx="500"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11</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sp>
            <p:nvSpPr>
              <p:cNvPr id="242" name="Text Box 27"/>
              <p:cNvSpPr txBox="1">
                <a:spLocks noChangeArrowheads="1"/>
              </p:cNvSpPr>
              <p:nvPr/>
            </p:nvSpPr>
            <p:spPr bwMode="auto">
              <a:xfrm>
                <a:off x="3981" y="132"/>
                <a:ext cx="499"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10</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sp>
            <p:nvSpPr>
              <p:cNvPr id="243" name="Text Box 28"/>
              <p:cNvSpPr txBox="1">
                <a:spLocks noChangeArrowheads="1"/>
              </p:cNvSpPr>
              <p:nvPr/>
            </p:nvSpPr>
            <p:spPr bwMode="auto">
              <a:xfrm>
                <a:off x="1247" y="619"/>
                <a:ext cx="636"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00</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sp>
            <p:nvSpPr>
              <p:cNvPr id="244" name="Text Box 29"/>
              <p:cNvSpPr txBox="1">
                <a:spLocks noChangeArrowheads="1"/>
              </p:cNvSpPr>
              <p:nvPr/>
            </p:nvSpPr>
            <p:spPr bwMode="auto">
              <a:xfrm>
                <a:off x="1262" y="1027"/>
                <a:ext cx="604"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01</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sp>
            <p:nvSpPr>
              <p:cNvPr id="245" name="Rectangle 30"/>
              <p:cNvSpPr>
                <a:spLocks noChangeArrowheads="1"/>
              </p:cNvSpPr>
              <p:nvPr/>
            </p:nvSpPr>
            <p:spPr bwMode="auto">
              <a:xfrm>
                <a:off x="1988" y="640"/>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246" name="Rectangle 31"/>
              <p:cNvSpPr>
                <a:spLocks noChangeArrowheads="1"/>
              </p:cNvSpPr>
              <p:nvPr/>
            </p:nvSpPr>
            <p:spPr bwMode="auto">
              <a:xfrm>
                <a:off x="2719" y="640"/>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247" name="Rectangle 32"/>
              <p:cNvSpPr>
                <a:spLocks noChangeArrowheads="1"/>
              </p:cNvSpPr>
              <p:nvPr/>
            </p:nvSpPr>
            <p:spPr bwMode="auto">
              <a:xfrm>
                <a:off x="3435" y="640"/>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248" name="Rectangle 33"/>
              <p:cNvSpPr>
                <a:spLocks noChangeArrowheads="1"/>
              </p:cNvSpPr>
              <p:nvPr/>
            </p:nvSpPr>
            <p:spPr bwMode="auto">
              <a:xfrm>
                <a:off x="4150" y="640"/>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249" name="Rectangle 34"/>
              <p:cNvSpPr>
                <a:spLocks noChangeArrowheads="1"/>
              </p:cNvSpPr>
              <p:nvPr/>
            </p:nvSpPr>
            <p:spPr bwMode="auto">
              <a:xfrm>
                <a:off x="1712" y="513"/>
                <a:ext cx="30"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0" name="Line 35"/>
              <p:cNvSpPr>
                <a:spLocks noChangeShapeType="1"/>
              </p:cNvSpPr>
              <p:nvPr/>
            </p:nvSpPr>
            <p:spPr bwMode="auto">
              <a:xfrm>
                <a:off x="1712" y="513"/>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1" name="Line 36"/>
              <p:cNvSpPr>
                <a:spLocks noChangeShapeType="1"/>
              </p:cNvSpPr>
              <p:nvPr/>
            </p:nvSpPr>
            <p:spPr bwMode="auto">
              <a:xfrm>
                <a:off x="1712" y="513"/>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2" name="Rectangle 37"/>
              <p:cNvSpPr>
                <a:spLocks noChangeArrowheads="1"/>
              </p:cNvSpPr>
              <p:nvPr/>
            </p:nvSpPr>
            <p:spPr bwMode="auto">
              <a:xfrm>
                <a:off x="1712" y="513"/>
                <a:ext cx="30"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3" name="Line 38"/>
              <p:cNvSpPr>
                <a:spLocks noChangeShapeType="1"/>
              </p:cNvSpPr>
              <p:nvPr/>
            </p:nvSpPr>
            <p:spPr bwMode="auto">
              <a:xfrm>
                <a:off x="1712" y="513"/>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4" name="Line 39"/>
              <p:cNvSpPr>
                <a:spLocks noChangeShapeType="1"/>
              </p:cNvSpPr>
              <p:nvPr/>
            </p:nvSpPr>
            <p:spPr bwMode="auto">
              <a:xfrm>
                <a:off x="1712" y="513"/>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5" name="Rectangle 40"/>
              <p:cNvSpPr>
                <a:spLocks noChangeArrowheads="1"/>
              </p:cNvSpPr>
              <p:nvPr/>
            </p:nvSpPr>
            <p:spPr bwMode="auto">
              <a:xfrm>
                <a:off x="1742" y="513"/>
                <a:ext cx="6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6" name="Line 41"/>
              <p:cNvSpPr>
                <a:spLocks noChangeShapeType="1"/>
              </p:cNvSpPr>
              <p:nvPr/>
            </p:nvSpPr>
            <p:spPr bwMode="auto">
              <a:xfrm>
                <a:off x="1742" y="513"/>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7" name="Rectangle 42"/>
              <p:cNvSpPr>
                <a:spLocks noChangeArrowheads="1"/>
              </p:cNvSpPr>
              <p:nvPr/>
            </p:nvSpPr>
            <p:spPr bwMode="auto">
              <a:xfrm>
                <a:off x="2427" y="513"/>
                <a:ext cx="3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8" name="Line 43"/>
              <p:cNvSpPr>
                <a:spLocks noChangeShapeType="1"/>
              </p:cNvSpPr>
              <p:nvPr/>
            </p:nvSpPr>
            <p:spPr bwMode="auto">
              <a:xfrm>
                <a:off x="2427" y="513"/>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59" name="Line 44"/>
              <p:cNvSpPr>
                <a:spLocks noChangeShapeType="1"/>
              </p:cNvSpPr>
              <p:nvPr/>
            </p:nvSpPr>
            <p:spPr bwMode="auto">
              <a:xfrm>
                <a:off x="2427" y="513"/>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0" name="Rectangle 45"/>
              <p:cNvSpPr>
                <a:spLocks noChangeArrowheads="1"/>
              </p:cNvSpPr>
              <p:nvPr/>
            </p:nvSpPr>
            <p:spPr bwMode="auto">
              <a:xfrm>
                <a:off x="2458" y="513"/>
                <a:ext cx="6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1" name="Line 46"/>
              <p:cNvSpPr>
                <a:spLocks noChangeShapeType="1"/>
              </p:cNvSpPr>
              <p:nvPr/>
            </p:nvSpPr>
            <p:spPr bwMode="auto">
              <a:xfrm>
                <a:off x="2458" y="513"/>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2" name="Rectangle 47"/>
              <p:cNvSpPr>
                <a:spLocks noChangeArrowheads="1"/>
              </p:cNvSpPr>
              <p:nvPr/>
            </p:nvSpPr>
            <p:spPr bwMode="auto">
              <a:xfrm>
                <a:off x="3143" y="513"/>
                <a:ext cx="30"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3" name="Line 48"/>
              <p:cNvSpPr>
                <a:spLocks noChangeShapeType="1"/>
              </p:cNvSpPr>
              <p:nvPr/>
            </p:nvSpPr>
            <p:spPr bwMode="auto">
              <a:xfrm>
                <a:off x="3143" y="513"/>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4" name="Line 49"/>
              <p:cNvSpPr>
                <a:spLocks noChangeShapeType="1"/>
              </p:cNvSpPr>
              <p:nvPr/>
            </p:nvSpPr>
            <p:spPr bwMode="auto">
              <a:xfrm>
                <a:off x="3143" y="513"/>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5" name="Rectangle 50"/>
              <p:cNvSpPr>
                <a:spLocks noChangeArrowheads="1"/>
              </p:cNvSpPr>
              <p:nvPr/>
            </p:nvSpPr>
            <p:spPr bwMode="auto">
              <a:xfrm>
                <a:off x="3173" y="513"/>
                <a:ext cx="6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6" name="Line 51"/>
              <p:cNvSpPr>
                <a:spLocks noChangeShapeType="1"/>
              </p:cNvSpPr>
              <p:nvPr/>
            </p:nvSpPr>
            <p:spPr bwMode="auto">
              <a:xfrm>
                <a:off x="3173" y="513"/>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7" name="Rectangle 52"/>
              <p:cNvSpPr>
                <a:spLocks noChangeArrowheads="1"/>
              </p:cNvSpPr>
              <p:nvPr/>
            </p:nvSpPr>
            <p:spPr bwMode="auto">
              <a:xfrm>
                <a:off x="3858" y="513"/>
                <a:ext cx="30"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8" name="Line 53"/>
              <p:cNvSpPr>
                <a:spLocks noChangeShapeType="1"/>
              </p:cNvSpPr>
              <p:nvPr/>
            </p:nvSpPr>
            <p:spPr bwMode="auto">
              <a:xfrm>
                <a:off x="3858" y="513"/>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69" name="Line 54"/>
              <p:cNvSpPr>
                <a:spLocks noChangeShapeType="1"/>
              </p:cNvSpPr>
              <p:nvPr/>
            </p:nvSpPr>
            <p:spPr bwMode="auto">
              <a:xfrm>
                <a:off x="3858" y="513"/>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0" name="Rectangle 55"/>
              <p:cNvSpPr>
                <a:spLocks noChangeArrowheads="1"/>
              </p:cNvSpPr>
              <p:nvPr/>
            </p:nvSpPr>
            <p:spPr bwMode="auto">
              <a:xfrm>
                <a:off x="3888" y="513"/>
                <a:ext cx="68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1" name="Line 56"/>
              <p:cNvSpPr>
                <a:spLocks noChangeShapeType="1"/>
              </p:cNvSpPr>
              <p:nvPr/>
            </p:nvSpPr>
            <p:spPr bwMode="auto">
              <a:xfrm>
                <a:off x="3888" y="513"/>
                <a:ext cx="68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2" name="Rectangle 57"/>
              <p:cNvSpPr>
                <a:spLocks noChangeArrowheads="1"/>
              </p:cNvSpPr>
              <p:nvPr/>
            </p:nvSpPr>
            <p:spPr bwMode="auto">
              <a:xfrm>
                <a:off x="4572" y="513"/>
                <a:ext cx="3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3" name="Line 58"/>
              <p:cNvSpPr>
                <a:spLocks noChangeShapeType="1"/>
              </p:cNvSpPr>
              <p:nvPr/>
            </p:nvSpPr>
            <p:spPr bwMode="auto">
              <a:xfrm>
                <a:off x="4572" y="513"/>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4" name="Line 59"/>
              <p:cNvSpPr>
                <a:spLocks noChangeShapeType="1"/>
              </p:cNvSpPr>
              <p:nvPr/>
            </p:nvSpPr>
            <p:spPr bwMode="auto">
              <a:xfrm>
                <a:off x="4572" y="513"/>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5" name="Rectangle 60"/>
              <p:cNvSpPr>
                <a:spLocks noChangeArrowheads="1"/>
              </p:cNvSpPr>
              <p:nvPr/>
            </p:nvSpPr>
            <p:spPr bwMode="auto">
              <a:xfrm>
                <a:off x="4572" y="513"/>
                <a:ext cx="3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6" name="Line 61"/>
              <p:cNvSpPr>
                <a:spLocks noChangeShapeType="1"/>
              </p:cNvSpPr>
              <p:nvPr/>
            </p:nvSpPr>
            <p:spPr bwMode="auto">
              <a:xfrm>
                <a:off x="4572" y="513"/>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7" name="Line 62"/>
              <p:cNvSpPr>
                <a:spLocks noChangeShapeType="1"/>
              </p:cNvSpPr>
              <p:nvPr/>
            </p:nvSpPr>
            <p:spPr bwMode="auto">
              <a:xfrm>
                <a:off x="4572" y="513"/>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8" name="Rectangle 63"/>
              <p:cNvSpPr>
                <a:spLocks noChangeArrowheads="1"/>
              </p:cNvSpPr>
              <p:nvPr/>
            </p:nvSpPr>
            <p:spPr bwMode="auto">
              <a:xfrm>
                <a:off x="1712" y="529"/>
                <a:ext cx="30"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79" name="Line 64"/>
              <p:cNvSpPr>
                <a:spLocks noChangeShapeType="1"/>
              </p:cNvSpPr>
              <p:nvPr/>
            </p:nvSpPr>
            <p:spPr bwMode="auto">
              <a:xfrm>
                <a:off x="1712" y="529"/>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80" name="Rectangle 65"/>
              <p:cNvSpPr>
                <a:spLocks noChangeArrowheads="1"/>
              </p:cNvSpPr>
              <p:nvPr/>
            </p:nvSpPr>
            <p:spPr bwMode="auto">
              <a:xfrm>
                <a:off x="2427" y="529"/>
                <a:ext cx="31"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81" name="Line 66"/>
              <p:cNvSpPr>
                <a:spLocks noChangeShapeType="1"/>
              </p:cNvSpPr>
              <p:nvPr/>
            </p:nvSpPr>
            <p:spPr bwMode="auto">
              <a:xfrm>
                <a:off x="2427" y="529"/>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82" name="Rectangle 67"/>
              <p:cNvSpPr>
                <a:spLocks noChangeArrowheads="1"/>
              </p:cNvSpPr>
              <p:nvPr/>
            </p:nvSpPr>
            <p:spPr bwMode="auto">
              <a:xfrm>
                <a:off x="3143" y="529"/>
                <a:ext cx="30"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83" name="Line 68"/>
              <p:cNvSpPr>
                <a:spLocks noChangeShapeType="1"/>
              </p:cNvSpPr>
              <p:nvPr/>
            </p:nvSpPr>
            <p:spPr bwMode="auto">
              <a:xfrm>
                <a:off x="3143" y="529"/>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84" name="Rectangle 69"/>
              <p:cNvSpPr>
                <a:spLocks noChangeArrowheads="1"/>
              </p:cNvSpPr>
              <p:nvPr/>
            </p:nvSpPr>
            <p:spPr bwMode="auto">
              <a:xfrm>
                <a:off x="3858" y="529"/>
                <a:ext cx="30"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85" name="Line 70"/>
              <p:cNvSpPr>
                <a:spLocks noChangeShapeType="1"/>
              </p:cNvSpPr>
              <p:nvPr/>
            </p:nvSpPr>
            <p:spPr bwMode="auto">
              <a:xfrm>
                <a:off x="3858" y="529"/>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86" name="Rectangle 71"/>
              <p:cNvSpPr>
                <a:spLocks noChangeArrowheads="1"/>
              </p:cNvSpPr>
              <p:nvPr/>
            </p:nvSpPr>
            <p:spPr bwMode="auto">
              <a:xfrm>
                <a:off x="4572" y="529"/>
                <a:ext cx="31"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87" name="Line 72"/>
              <p:cNvSpPr>
                <a:spLocks noChangeShapeType="1"/>
              </p:cNvSpPr>
              <p:nvPr/>
            </p:nvSpPr>
            <p:spPr bwMode="auto">
              <a:xfrm>
                <a:off x="4572" y="529"/>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88" name="Rectangle 73"/>
              <p:cNvSpPr>
                <a:spLocks noChangeArrowheads="1"/>
              </p:cNvSpPr>
              <p:nvPr/>
            </p:nvSpPr>
            <p:spPr bwMode="auto">
              <a:xfrm>
                <a:off x="2004" y="1065"/>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289" name="Rectangle 74"/>
              <p:cNvSpPr>
                <a:spLocks noChangeArrowheads="1"/>
              </p:cNvSpPr>
              <p:nvPr/>
            </p:nvSpPr>
            <p:spPr bwMode="auto">
              <a:xfrm>
                <a:off x="2719" y="1065"/>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290" name="Rectangle 75"/>
              <p:cNvSpPr>
                <a:spLocks noChangeArrowheads="1"/>
              </p:cNvSpPr>
              <p:nvPr/>
            </p:nvSpPr>
            <p:spPr bwMode="auto">
              <a:xfrm>
                <a:off x="3433" y="1071"/>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291" name="Rectangle 76"/>
              <p:cNvSpPr>
                <a:spLocks noChangeArrowheads="1"/>
              </p:cNvSpPr>
              <p:nvPr/>
            </p:nvSpPr>
            <p:spPr bwMode="auto">
              <a:xfrm>
                <a:off x="4150" y="1065"/>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292" name="Rectangle 77"/>
              <p:cNvSpPr>
                <a:spLocks noChangeArrowheads="1"/>
              </p:cNvSpPr>
              <p:nvPr/>
            </p:nvSpPr>
            <p:spPr bwMode="auto">
              <a:xfrm>
                <a:off x="1712" y="938"/>
                <a:ext cx="30"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93" name="Line 78"/>
              <p:cNvSpPr>
                <a:spLocks noChangeShapeType="1"/>
              </p:cNvSpPr>
              <p:nvPr/>
            </p:nvSpPr>
            <p:spPr bwMode="auto">
              <a:xfrm>
                <a:off x="1712" y="938"/>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94" name="Line 79"/>
              <p:cNvSpPr>
                <a:spLocks noChangeShapeType="1"/>
              </p:cNvSpPr>
              <p:nvPr/>
            </p:nvSpPr>
            <p:spPr bwMode="auto">
              <a:xfrm>
                <a:off x="1712" y="938"/>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95" name="Rectangle 80"/>
              <p:cNvSpPr>
                <a:spLocks noChangeArrowheads="1"/>
              </p:cNvSpPr>
              <p:nvPr/>
            </p:nvSpPr>
            <p:spPr bwMode="auto">
              <a:xfrm>
                <a:off x="1742" y="938"/>
                <a:ext cx="6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96" name="Line 81"/>
              <p:cNvSpPr>
                <a:spLocks noChangeShapeType="1"/>
              </p:cNvSpPr>
              <p:nvPr/>
            </p:nvSpPr>
            <p:spPr bwMode="auto">
              <a:xfrm>
                <a:off x="1742" y="938"/>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97" name="Rectangle 82"/>
              <p:cNvSpPr>
                <a:spLocks noChangeArrowheads="1"/>
              </p:cNvSpPr>
              <p:nvPr/>
            </p:nvSpPr>
            <p:spPr bwMode="auto">
              <a:xfrm>
                <a:off x="2427" y="938"/>
                <a:ext cx="3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98" name="Line 83"/>
              <p:cNvSpPr>
                <a:spLocks noChangeShapeType="1"/>
              </p:cNvSpPr>
              <p:nvPr/>
            </p:nvSpPr>
            <p:spPr bwMode="auto">
              <a:xfrm>
                <a:off x="2427" y="938"/>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299" name="Line 84"/>
              <p:cNvSpPr>
                <a:spLocks noChangeShapeType="1"/>
              </p:cNvSpPr>
              <p:nvPr/>
            </p:nvSpPr>
            <p:spPr bwMode="auto">
              <a:xfrm>
                <a:off x="2427" y="938"/>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0" name="Rectangle 85"/>
              <p:cNvSpPr>
                <a:spLocks noChangeArrowheads="1"/>
              </p:cNvSpPr>
              <p:nvPr/>
            </p:nvSpPr>
            <p:spPr bwMode="auto">
              <a:xfrm>
                <a:off x="2458" y="938"/>
                <a:ext cx="6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1" name="Line 86"/>
              <p:cNvSpPr>
                <a:spLocks noChangeShapeType="1"/>
              </p:cNvSpPr>
              <p:nvPr/>
            </p:nvSpPr>
            <p:spPr bwMode="auto">
              <a:xfrm>
                <a:off x="2458" y="938"/>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2" name="Rectangle 87"/>
              <p:cNvSpPr>
                <a:spLocks noChangeArrowheads="1"/>
              </p:cNvSpPr>
              <p:nvPr/>
            </p:nvSpPr>
            <p:spPr bwMode="auto">
              <a:xfrm>
                <a:off x="3143" y="938"/>
                <a:ext cx="30"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3" name="Line 88"/>
              <p:cNvSpPr>
                <a:spLocks noChangeShapeType="1"/>
              </p:cNvSpPr>
              <p:nvPr/>
            </p:nvSpPr>
            <p:spPr bwMode="auto">
              <a:xfrm>
                <a:off x="3143" y="938"/>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4" name="Line 89"/>
              <p:cNvSpPr>
                <a:spLocks noChangeShapeType="1"/>
              </p:cNvSpPr>
              <p:nvPr/>
            </p:nvSpPr>
            <p:spPr bwMode="auto">
              <a:xfrm>
                <a:off x="3143" y="938"/>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5" name="Rectangle 90"/>
              <p:cNvSpPr>
                <a:spLocks noChangeArrowheads="1"/>
              </p:cNvSpPr>
              <p:nvPr/>
            </p:nvSpPr>
            <p:spPr bwMode="auto">
              <a:xfrm>
                <a:off x="3173" y="938"/>
                <a:ext cx="6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6" name="Line 91"/>
              <p:cNvSpPr>
                <a:spLocks noChangeShapeType="1"/>
              </p:cNvSpPr>
              <p:nvPr/>
            </p:nvSpPr>
            <p:spPr bwMode="auto">
              <a:xfrm>
                <a:off x="3173" y="938"/>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7" name="Rectangle 92"/>
              <p:cNvSpPr>
                <a:spLocks noChangeArrowheads="1"/>
              </p:cNvSpPr>
              <p:nvPr/>
            </p:nvSpPr>
            <p:spPr bwMode="auto">
              <a:xfrm>
                <a:off x="3858" y="938"/>
                <a:ext cx="30"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8" name="Line 93"/>
              <p:cNvSpPr>
                <a:spLocks noChangeShapeType="1"/>
              </p:cNvSpPr>
              <p:nvPr/>
            </p:nvSpPr>
            <p:spPr bwMode="auto">
              <a:xfrm>
                <a:off x="3858" y="938"/>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09" name="Line 94"/>
              <p:cNvSpPr>
                <a:spLocks noChangeShapeType="1"/>
              </p:cNvSpPr>
              <p:nvPr/>
            </p:nvSpPr>
            <p:spPr bwMode="auto">
              <a:xfrm>
                <a:off x="3858" y="938"/>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10" name="Rectangle 95"/>
              <p:cNvSpPr>
                <a:spLocks noChangeArrowheads="1"/>
              </p:cNvSpPr>
              <p:nvPr/>
            </p:nvSpPr>
            <p:spPr bwMode="auto">
              <a:xfrm>
                <a:off x="3888" y="938"/>
                <a:ext cx="68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11" name="Line 96"/>
              <p:cNvSpPr>
                <a:spLocks noChangeShapeType="1"/>
              </p:cNvSpPr>
              <p:nvPr/>
            </p:nvSpPr>
            <p:spPr bwMode="auto">
              <a:xfrm>
                <a:off x="3888" y="938"/>
                <a:ext cx="68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12" name="Rectangle 97"/>
              <p:cNvSpPr>
                <a:spLocks noChangeArrowheads="1"/>
              </p:cNvSpPr>
              <p:nvPr/>
            </p:nvSpPr>
            <p:spPr bwMode="auto">
              <a:xfrm>
                <a:off x="4572" y="938"/>
                <a:ext cx="3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13" name="Line 98"/>
              <p:cNvSpPr>
                <a:spLocks noChangeShapeType="1"/>
              </p:cNvSpPr>
              <p:nvPr/>
            </p:nvSpPr>
            <p:spPr bwMode="auto">
              <a:xfrm>
                <a:off x="4572" y="938"/>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14" name="Line 99"/>
              <p:cNvSpPr>
                <a:spLocks noChangeShapeType="1"/>
              </p:cNvSpPr>
              <p:nvPr/>
            </p:nvSpPr>
            <p:spPr bwMode="auto">
              <a:xfrm>
                <a:off x="4572" y="938"/>
                <a:ext cx="1" cy="1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15" name="Rectangle 100"/>
              <p:cNvSpPr>
                <a:spLocks noChangeArrowheads="1"/>
              </p:cNvSpPr>
              <p:nvPr/>
            </p:nvSpPr>
            <p:spPr bwMode="auto">
              <a:xfrm>
                <a:off x="1712" y="954"/>
                <a:ext cx="30"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16" name="Line 101"/>
              <p:cNvSpPr>
                <a:spLocks noChangeShapeType="1"/>
              </p:cNvSpPr>
              <p:nvPr/>
            </p:nvSpPr>
            <p:spPr bwMode="auto">
              <a:xfrm>
                <a:off x="1712" y="954"/>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mj-lt"/>
                </a:endParaRPr>
              </a:p>
            </p:txBody>
          </p:sp>
          <p:sp>
            <p:nvSpPr>
              <p:cNvPr id="317" name="Rectangle 102"/>
              <p:cNvSpPr>
                <a:spLocks noChangeArrowheads="1"/>
              </p:cNvSpPr>
              <p:nvPr/>
            </p:nvSpPr>
            <p:spPr bwMode="auto">
              <a:xfrm>
                <a:off x="2427" y="954"/>
                <a:ext cx="31"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18" name="Line 103"/>
              <p:cNvSpPr>
                <a:spLocks noChangeShapeType="1"/>
              </p:cNvSpPr>
              <p:nvPr/>
            </p:nvSpPr>
            <p:spPr bwMode="auto">
              <a:xfrm>
                <a:off x="2427" y="954"/>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19" name="Rectangle 104"/>
              <p:cNvSpPr>
                <a:spLocks noChangeArrowheads="1"/>
              </p:cNvSpPr>
              <p:nvPr/>
            </p:nvSpPr>
            <p:spPr bwMode="auto">
              <a:xfrm>
                <a:off x="3143" y="954"/>
                <a:ext cx="30"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20" name="Line 105"/>
              <p:cNvSpPr>
                <a:spLocks noChangeShapeType="1"/>
              </p:cNvSpPr>
              <p:nvPr/>
            </p:nvSpPr>
            <p:spPr bwMode="auto">
              <a:xfrm>
                <a:off x="3143" y="954"/>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21" name="Rectangle 106"/>
              <p:cNvSpPr>
                <a:spLocks noChangeArrowheads="1"/>
              </p:cNvSpPr>
              <p:nvPr/>
            </p:nvSpPr>
            <p:spPr bwMode="auto">
              <a:xfrm>
                <a:off x="3858" y="954"/>
                <a:ext cx="30"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22" name="Line 107"/>
              <p:cNvSpPr>
                <a:spLocks noChangeShapeType="1"/>
              </p:cNvSpPr>
              <p:nvPr/>
            </p:nvSpPr>
            <p:spPr bwMode="auto">
              <a:xfrm>
                <a:off x="3858" y="954"/>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23" name="Rectangle 108"/>
              <p:cNvSpPr>
                <a:spLocks noChangeArrowheads="1"/>
              </p:cNvSpPr>
              <p:nvPr/>
            </p:nvSpPr>
            <p:spPr bwMode="auto">
              <a:xfrm>
                <a:off x="4572" y="954"/>
                <a:ext cx="31" cy="4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24" name="Line 109"/>
              <p:cNvSpPr>
                <a:spLocks noChangeShapeType="1"/>
              </p:cNvSpPr>
              <p:nvPr/>
            </p:nvSpPr>
            <p:spPr bwMode="auto">
              <a:xfrm>
                <a:off x="4572" y="954"/>
                <a:ext cx="1" cy="40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25" name="Rectangle 110"/>
              <p:cNvSpPr>
                <a:spLocks noChangeArrowheads="1"/>
              </p:cNvSpPr>
              <p:nvPr/>
            </p:nvSpPr>
            <p:spPr bwMode="auto">
              <a:xfrm>
                <a:off x="1987" y="1490"/>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326" name="Rectangle 111"/>
              <p:cNvSpPr>
                <a:spLocks noChangeArrowheads="1"/>
              </p:cNvSpPr>
              <p:nvPr/>
            </p:nvSpPr>
            <p:spPr bwMode="auto">
              <a:xfrm>
                <a:off x="2709" y="1495"/>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327" name="Rectangle 112"/>
              <p:cNvSpPr>
                <a:spLocks noChangeArrowheads="1"/>
              </p:cNvSpPr>
              <p:nvPr/>
            </p:nvSpPr>
            <p:spPr bwMode="auto">
              <a:xfrm>
                <a:off x="3432" y="1468"/>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328" name="Rectangle 113"/>
              <p:cNvSpPr>
                <a:spLocks noChangeArrowheads="1"/>
              </p:cNvSpPr>
              <p:nvPr/>
            </p:nvSpPr>
            <p:spPr bwMode="auto">
              <a:xfrm>
                <a:off x="4160" y="1490"/>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329" name="Rectangle 114"/>
              <p:cNvSpPr>
                <a:spLocks noChangeArrowheads="1"/>
              </p:cNvSpPr>
              <p:nvPr/>
            </p:nvSpPr>
            <p:spPr bwMode="auto">
              <a:xfrm>
                <a:off x="1712" y="1362"/>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0" name="Line 115"/>
              <p:cNvSpPr>
                <a:spLocks noChangeShapeType="1"/>
              </p:cNvSpPr>
              <p:nvPr/>
            </p:nvSpPr>
            <p:spPr bwMode="auto">
              <a:xfrm>
                <a:off x="1712" y="1362"/>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1" name="Line 116"/>
              <p:cNvSpPr>
                <a:spLocks noChangeShapeType="1"/>
              </p:cNvSpPr>
              <p:nvPr/>
            </p:nvSpPr>
            <p:spPr bwMode="auto">
              <a:xfrm>
                <a:off x="1712" y="136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2" name="Rectangle 117"/>
              <p:cNvSpPr>
                <a:spLocks noChangeArrowheads="1"/>
              </p:cNvSpPr>
              <p:nvPr/>
            </p:nvSpPr>
            <p:spPr bwMode="auto">
              <a:xfrm>
                <a:off x="1742" y="1362"/>
                <a:ext cx="68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3" name="Line 118"/>
              <p:cNvSpPr>
                <a:spLocks noChangeShapeType="1"/>
              </p:cNvSpPr>
              <p:nvPr/>
            </p:nvSpPr>
            <p:spPr bwMode="auto">
              <a:xfrm>
                <a:off x="1742" y="1362"/>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4" name="Rectangle 119"/>
              <p:cNvSpPr>
                <a:spLocks noChangeArrowheads="1"/>
              </p:cNvSpPr>
              <p:nvPr/>
            </p:nvSpPr>
            <p:spPr bwMode="auto">
              <a:xfrm>
                <a:off x="2427" y="1362"/>
                <a:ext cx="3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5" name="Line 120"/>
              <p:cNvSpPr>
                <a:spLocks noChangeShapeType="1"/>
              </p:cNvSpPr>
              <p:nvPr/>
            </p:nvSpPr>
            <p:spPr bwMode="auto">
              <a:xfrm>
                <a:off x="2427" y="1362"/>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6" name="Line 121"/>
              <p:cNvSpPr>
                <a:spLocks noChangeShapeType="1"/>
              </p:cNvSpPr>
              <p:nvPr/>
            </p:nvSpPr>
            <p:spPr bwMode="auto">
              <a:xfrm>
                <a:off x="2427" y="136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7" name="Rectangle 122"/>
              <p:cNvSpPr>
                <a:spLocks noChangeArrowheads="1"/>
              </p:cNvSpPr>
              <p:nvPr/>
            </p:nvSpPr>
            <p:spPr bwMode="auto">
              <a:xfrm>
                <a:off x="2458" y="1362"/>
                <a:ext cx="68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8" name="Line 123"/>
              <p:cNvSpPr>
                <a:spLocks noChangeShapeType="1"/>
              </p:cNvSpPr>
              <p:nvPr/>
            </p:nvSpPr>
            <p:spPr bwMode="auto">
              <a:xfrm>
                <a:off x="2458" y="1362"/>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39" name="Rectangle 124"/>
              <p:cNvSpPr>
                <a:spLocks noChangeArrowheads="1"/>
              </p:cNvSpPr>
              <p:nvPr/>
            </p:nvSpPr>
            <p:spPr bwMode="auto">
              <a:xfrm>
                <a:off x="3143" y="1362"/>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0" name="Line 125"/>
              <p:cNvSpPr>
                <a:spLocks noChangeShapeType="1"/>
              </p:cNvSpPr>
              <p:nvPr/>
            </p:nvSpPr>
            <p:spPr bwMode="auto">
              <a:xfrm>
                <a:off x="3143" y="1362"/>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1" name="Line 126"/>
              <p:cNvSpPr>
                <a:spLocks noChangeShapeType="1"/>
              </p:cNvSpPr>
              <p:nvPr/>
            </p:nvSpPr>
            <p:spPr bwMode="auto">
              <a:xfrm>
                <a:off x="3143" y="136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2" name="Rectangle 127"/>
              <p:cNvSpPr>
                <a:spLocks noChangeArrowheads="1"/>
              </p:cNvSpPr>
              <p:nvPr/>
            </p:nvSpPr>
            <p:spPr bwMode="auto">
              <a:xfrm>
                <a:off x="3173" y="1362"/>
                <a:ext cx="68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3" name="Line 128"/>
              <p:cNvSpPr>
                <a:spLocks noChangeShapeType="1"/>
              </p:cNvSpPr>
              <p:nvPr/>
            </p:nvSpPr>
            <p:spPr bwMode="auto">
              <a:xfrm>
                <a:off x="3173" y="1362"/>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4" name="Rectangle 129"/>
              <p:cNvSpPr>
                <a:spLocks noChangeArrowheads="1"/>
              </p:cNvSpPr>
              <p:nvPr/>
            </p:nvSpPr>
            <p:spPr bwMode="auto">
              <a:xfrm>
                <a:off x="3858" y="1362"/>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5" name="Line 130"/>
              <p:cNvSpPr>
                <a:spLocks noChangeShapeType="1"/>
              </p:cNvSpPr>
              <p:nvPr/>
            </p:nvSpPr>
            <p:spPr bwMode="auto">
              <a:xfrm>
                <a:off x="3858" y="1362"/>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6" name="Line 131"/>
              <p:cNvSpPr>
                <a:spLocks noChangeShapeType="1"/>
              </p:cNvSpPr>
              <p:nvPr/>
            </p:nvSpPr>
            <p:spPr bwMode="auto">
              <a:xfrm>
                <a:off x="3858" y="136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7" name="Rectangle 132"/>
              <p:cNvSpPr>
                <a:spLocks noChangeArrowheads="1"/>
              </p:cNvSpPr>
              <p:nvPr/>
            </p:nvSpPr>
            <p:spPr bwMode="auto">
              <a:xfrm>
                <a:off x="3888" y="1362"/>
                <a:ext cx="684"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8" name="Line 133"/>
              <p:cNvSpPr>
                <a:spLocks noChangeShapeType="1"/>
              </p:cNvSpPr>
              <p:nvPr/>
            </p:nvSpPr>
            <p:spPr bwMode="auto">
              <a:xfrm>
                <a:off x="3888" y="1362"/>
                <a:ext cx="68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49" name="Rectangle 134"/>
              <p:cNvSpPr>
                <a:spLocks noChangeArrowheads="1"/>
              </p:cNvSpPr>
              <p:nvPr/>
            </p:nvSpPr>
            <p:spPr bwMode="auto">
              <a:xfrm>
                <a:off x="4572" y="1362"/>
                <a:ext cx="3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0" name="Line 135"/>
              <p:cNvSpPr>
                <a:spLocks noChangeShapeType="1"/>
              </p:cNvSpPr>
              <p:nvPr/>
            </p:nvSpPr>
            <p:spPr bwMode="auto">
              <a:xfrm>
                <a:off x="4572" y="1362"/>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1" name="Line 136"/>
              <p:cNvSpPr>
                <a:spLocks noChangeShapeType="1"/>
              </p:cNvSpPr>
              <p:nvPr/>
            </p:nvSpPr>
            <p:spPr bwMode="auto">
              <a:xfrm>
                <a:off x="4572" y="136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2" name="Rectangle 137"/>
              <p:cNvSpPr>
                <a:spLocks noChangeArrowheads="1"/>
              </p:cNvSpPr>
              <p:nvPr/>
            </p:nvSpPr>
            <p:spPr bwMode="auto">
              <a:xfrm>
                <a:off x="1712" y="1379"/>
                <a:ext cx="30"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3" name="Line 138"/>
              <p:cNvSpPr>
                <a:spLocks noChangeShapeType="1"/>
              </p:cNvSpPr>
              <p:nvPr/>
            </p:nvSpPr>
            <p:spPr bwMode="auto">
              <a:xfrm>
                <a:off x="1712" y="1379"/>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4" name="Rectangle 139"/>
              <p:cNvSpPr>
                <a:spLocks noChangeArrowheads="1"/>
              </p:cNvSpPr>
              <p:nvPr/>
            </p:nvSpPr>
            <p:spPr bwMode="auto">
              <a:xfrm>
                <a:off x="2427" y="1379"/>
                <a:ext cx="31"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5" name="Line 140"/>
              <p:cNvSpPr>
                <a:spLocks noChangeShapeType="1"/>
              </p:cNvSpPr>
              <p:nvPr/>
            </p:nvSpPr>
            <p:spPr bwMode="auto">
              <a:xfrm>
                <a:off x="2427" y="1379"/>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6" name="Rectangle 141"/>
              <p:cNvSpPr>
                <a:spLocks noChangeArrowheads="1"/>
              </p:cNvSpPr>
              <p:nvPr/>
            </p:nvSpPr>
            <p:spPr bwMode="auto">
              <a:xfrm>
                <a:off x="3143" y="1379"/>
                <a:ext cx="30"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7" name="Line 142"/>
              <p:cNvSpPr>
                <a:spLocks noChangeShapeType="1"/>
              </p:cNvSpPr>
              <p:nvPr/>
            </p:nvSpPr>
            <p:spPr bwMode="auto">
              <a:xfrm>
                <a:off x="3143" y="1379"/>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8" name="Rectangle 143"/>
              <p:cNvSpPr>
                <a:spLocks noChangeArrowheads="1"/>
              </p:cNvSpPr>
              <p:nvPr/>
            </p:nvSpPr>
            <p:spPr bwMode="auto">
              <a:xfrm>
                <a:off x="3858" y="1379"/>
                <a:ext cx="30"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59" name="Line 144"/>
              <p:cNvSpPr>
                <a:spLocks noChangeShapeType="1"/>
              </p:cNvSpPr>
              <p:nvPr/>
            </p:nvSpPr>
            <p:spPr bwMode="auto">
              <a:xfrm>
                <a:off x="3858" y="1379"/>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60" name="Rectangle 145"/>
              <p:cNvSpPr>
                <a:spLocks noChangeArrowheads="1"/>
              </p:cNvSpPr>
              <p:nvPr/>
            </p:nvSpPr>
            <p:spPr bwMode="auto">
              <a:xfrm>
                <a:off x="4572" y="1379"/>
                <a:ext cx="31"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61" name="Line 146"/>
              <p:cNvSpPr>
                <a:spLocks noChangeShapeType="1"/>
              </p:cNvSpPr>
              <p:nvPr/>
            </p:nvSpPr>
            <p:spPr bwMode="auto">
              <a:xfrm>
                <a:off x="4572" y="1379"/>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62" name="Rectangle 147"/>
              <p:cNvSpPr>
                <a:spLocks noChangeArrowheads="1"/>
              </p:cNvSpPr>
              <p:nvPr/>
            </p:nvSpPr>
            <p:spPr bwMode="auto">
              <a:xfrm>
                <a:off x="2004" y="1914"/>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363" name="Rectangle 148"/>
              <p:cNvSpPr>
                <a:spLocks noChangeArrowheads="1"/>
              </p:cNvSpPr>
              <p:nvPr/>
            </p:nvSpPr>
            <p:spPr bwMode="auto">
              <a:xfrm>
                <a:off x="2719" y="1914"/>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364" name="Rectangle 149"/>
              <p:cNvSpPr>
                <a:spLocks noChangeArrowheads="1"/>
              </p:cNvSpPr>
              <p:nvPr/>
            </p:nvSpPr>
            <p:spPr bwMode="auto">
              <a:xfrm>
                <a:off x="3461" y="1874"/>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365" name="Rectangle 150"/>
              <p:cNvSpPr>
                <a:spLocks noChangeArrowheads="1"/>
              </p:cNvSpPr>
              <p:nvPr/>
            </p:nvSpPr>
            <p:spPr bwMode="auto">
              <a:xfrm>
                <a:off x="4150" y="1896"/>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1" lang="zh-CN" altLang="zh-CN" sz="3200" b="0" i="0" u="none" strike="noStrike" kern="0" cap="none" spc="0" normalizeH="0" baseline="0" noProof="0">
                  <a:ln>
                    <a:noFill/>
                  </a:ln>
                  <a:solidFill>
                    <a:srgbClr val="000000"/>
                  </a:solidFill>
                  <a:effectLst/>
                  <a:uLnTx/>
                  <a:uFillTx/>
                  <a:latin typeface="+mj-lt"/>
                  <a:ea typeface="楷体_GB2312" panose="02010609030101010101" pitchFamily="49" charset="-122"/>
                </a:endParaRPr>
              </a:p>
            </p:txBody>
          </p:sp>
          <p:sp>
            <p:nvSpPr>
              <p:cNvPr id="366" name="Rectangle 151"/>
              <p:cNvSpPr>
                <a:spLocks noChangeArrowheads="1"/>
              </p:cNvSpPr>
              <p:nvPr/>
            </p:nvSpPr>
            <p:spPr bwMode="auto">
              <a:xfrm>
                <a:off x="1712" y="1787"/>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67" name="Line 152"/>
              <p:cNvSpPr>
                <a:spLocks noChangeShapeType="1"/>
              </p:cNvSpPr>
              <p:nvPr/>
            </p:nvSpPr>
            <p:spPr bwMode="auto">
              <a:xfrm>
                <a:off x="1712" y="1787"/>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68" name="Line 153"/>
              <p:cNvSpPr>
                <a:spLocks noChangeShapeType="1"/>
              </p:cNvSpPr>
              <p:nvPr/>
            </p:nvSpPr>
            <p:spPr bwMode="auto">
              <a:xfrm>
                <a:off x="1712" y="1787"/>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69" name="Rectangle 154"/>
              <p:cNvSpPr>
                <a:spLocks noChangeArrowheads="1"/>
              </p:cNvSpPr>
              <p:nvPr/>
            </p:nvSpPr>
            <p:spPr bwMode="auto">
              <a:xfrm>
                <a:off x="1742" y="1787"/>
                <a:ext cx="68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0" name="Line 155"/>
              <p:cNvSpPr>
                <a:spLocks noChangeShapeType="1"/>
              </p:cNvSpPr>
              <p:nvPr/>
            </p:nvSpPr>
            <p:spPr bwMode="auto">
              <a:xfrm>
                <a:off x="1742" y="1787"/>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1" name="Rectangle 156"/>
              <p:cNvSpPr>
                <a:spLocks noChangeArrowheads="1"/>
              </p:cNvSpPr>
              <p:nvPr/>
            </p:nvSpPr>
            <p:spPr bwMode="auto">
              <a:xfrm>
                <a:off x="2427" y="1787"/>
                <a:ext cx="3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2" name="Line 157"/>
              <p:cNvSpPr>
                <a:spLocks noChangeShapeType="1"/>
              </p:cNvSpPr>
              <p:nvPr/>
            </p:nvSpPr>
            <p:spPr bwMode="auto">
              <a:xfrm>
                <a:off x="2427" y="1787"/>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3" name="Line 158"/>
              <p:cNvSpPr>
                <a:spLocks noChangeShapeType="1"/>
              </p:cNvSpPr>
              <p:nvPr/>
            </p:nvSpPr>
            <p:spPr bwMode="auto">
              <a:xfrm>
                <a:off x="2427" y="1787"/>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4" name="Rectangle 159"/>
              <p:cNvSpPr>
                <a:spLocks noChangeArrowheads="1"/>
              </p:cNvSpPr>
              <p:nvPr/>
            </p:nvSpPr>
            <p:spPr bwMode="auto">
              <a:xfrm>
                <a:off x="2458" y="1787"/>
                <a:ext cx="68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5" name="Line 160"/>
              <p:cNvSpPr>
                <a:spLocks noChangeShapeType="1"/>
              </p:cNvSpPr>
              <p:nvPr/>
            </p:nvSpPr>
            <p:spPr bwMode="auto">
              <a:xfrm>
                <a:off x="2458" y="1787"/>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6" name="Rectangle 161"/>
              <p:cNvSpPr>
                <a:spLocks noChangeArrowheads="1"/>
              </p:cNvSpPr>
              <p:nvPr/>
            </p:nvSpPr>
            <p:spPr bwMode="auto">
              <a:xfrm>
                <a:off x="3143" y="1787"/>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7" name="Line 162"/>
              <p:cNvSpPr>
                <a:spLocks noChangeShapeType="1"/>
              </p:cNvSpPr>
              <p:nvPr/>
            </p:nvSpPr>
            <p:spPr bwMode="auto">
              <a:xfrm>
                <a:off x="3143" y="1787"/>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8" name="Line 163"/>
              <p:cNvSpPr>
                <a:spLocks noChangeShapeType="1"/>
              </p:cNvSpPr>
              <p:nvPr/>
            </p:nvSpPr>
            <p:spPr bwMode="auto">
              <a:xfrm>
                <a:off x="3143" y="1787"/>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79" name="Rectangle 164"/>
              <p:cNvSpPr>
                <a:spLocks noChangeArrowheads="1"/>
              </p:cNvSpPr>
              <p:nvPr/>
            </p:nvSpPr>
            <p:spPr bwMode="auto">
              <a:xfrm>
                <a:off x="3173" y="1787"/>
                <a:ext cx="68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0" name="Line 165"/>
              <p:cNvSpPr>
                <a:spLocks noChangeShapeType="1"/>
              </p:cNvSpPr>
              <p:nvPr/>
            </p:nvSpPr>
            <p:spPr bwMode="auto">
              <a:xfrm>
                <a:off x="3173" y="1787"/>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1" name="Rectangle 166"/>
              <p:cNvSpPr>
                <a:spLocks noChangeArrowheads="1"/>
              </p:cNvSpPr>
              <p:nvPr/>
            </p:nvSpPr>
            <p:spPr bwMode="auto">
              <a:xfrm>
                <a:off x="3858" y="1787"/>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2" name="Line 167"/>
              <p:cNvSpPr>
                <a:spLocks noChangeShapeType="1"/>
              </p:cNvSpPr>
              <p:nvPr/>
            </p:nvSpPr>
            <p:spPr bwMode="auto">
              <a:xfrm>
                <a:off x="3858" y="1787"/>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3" name="Line 168"/>
              <p:cNvSpPr>
                <a:spLocks noChangeShapeType="1"/>
              </p:cNvSpPr>
              <p:nvPr/>
            </p:nvSpPr>
            <p:spPr bwMode="auto">
              <a:xfrm>
                <a:off x="3858" y="1787"/>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4" name="Rectangle 169"/>
              <p:cNvSpPr>
                <a:spLocks noChangeArrowheads="1"/>
              </p:cNvSpPr>
              <p:nvPr/>
            </p:nvSpPr>
            <p:spPr bwMode="auto">
              <a:xfrm>
                <a:off x="3888" y="1787"/>
                <a:ext cx="684"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5" name="Line 170"/>
              <p:cNvSpPr>
                <a:spLocks noChangeShapeType="1"/>
              </p:cNvSpPr>
              <p:nvPr/>
            </p:nvSpPr>
            <p:spPr bwMode="auto">
              <a:xfrm>
                <a:off x="3888" y="1787"/>
                <a:ext cx="68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6" name="Rectangle 171"/>
              <p:cNvSpPr>
                <a:spLocks noChangeArrowheads="1"/>
              </p:cNvSpPr>
              <p:nvPr/>
            </p:nvSpPr>
            <p:spPr bwMode="auto">
              <a:xfrm>
                <a:off x="4572" y="1787"/>
                <a:ext cx="3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7" name="Line 172"/>
              <p:cNvSpPr>
                <a:spLocks noChangeShapeType="1"/>
              </p:cNvSpPr>
              <p:nvPr/>
            </p:nvSpPr>
            <p:spPr bwMode="auto">
              <a:xfrm>
                <a:off x="4572" y="1787"/>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8" name="Line 173"/>
              <p:cNvSpPr>
                <a:spLocks noChangeShapeType="1"/>
              </p:cNvSpPr>
              <p:nvPr/>
            </p:nvSpPr>
            <p:spPr bwMode="auto">
              <a:xfrm>
                <a:off x="4572" y="1787"/>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89" name="Rectangle 174"/>
              <p:cNvSpPr>
                <a:spLocks noChangeArrowheads="1"/>
              </p:cNvSpPr>
              <p:nvPr/>
            </p:nvSpPr>
            <p:spPr bwMode="auto">
              <a:xfrm>
                <a:off x="1712" y="1804"/>
                <a:ext cx="30"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0" name="Line 175"/>
              <p:cNvSpPr>
                <a:spLocks noChangeShapeType="1"/>
              </p:cNvSpPr>
              <p:nvPr/>
            </p:nvSpPr>
            <p:spPr bwMode="auto">
              <a:xfrm>
                <a:off x="1712" y="1804"/>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1" name="Rectangle 176"/>
              <p:cNvSpPr>
                <a:spLocks noChangeArrowheads="1"/>
              </p:cNvSpPr>
              <p:nvPr/>
            </p:nvSpPr>
            <p:spPr bwMode="auto">
              <a:xfrm>
                <a:off x="1712" y="2212"/>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2" name="Line 177"/>
              <p:cNvSpPr>
                <a:spLocks noChangeShapeType="1"/>
              </p:cNvSpPr>
              <p:nvPr/>
            </p:nvSpPr>
            <p:spPr bwMode="auto">
              <a:xfrm>
                <a:off x="1712" y="2212"/>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3" name="Line 178"/>
              <p:cNvSpPr>
                <a:spLocks noChangeShapeType="1"/>
              </p:cNvSpPr>
              <p:nvPr/>
            </p:nvSpPr>
            <p:spPr bwMode="auto">
              <a:xfrm>
                <a:off x="1712" y="221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4" name="Rectangle 179"/>
              <p:cNvSpPr>
                <a:spLocks noChangeArrowheads="1"/>
              </p:cNvSpPr>
              <p:nvPr/>
            </p:nvSpPr>
            <p:spPr bwMode="auto">
              <a:xfrm>
                <a:off x="1712" y="2212"/>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5" name="Line 180"/>
              <p:cNvSpPr>
                <a:spLocks noChangeShapeType="1"/>
              </p:cNvSpPr>
              <p:nvPr/>
            </p:nvSpPr>
            <p:spPr bwMode="auto">
              <a:xfrm>
                <a:off x="1712" y="2212"/>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6" name="Line 181"/>
              <p:cNvSpPr>
                <a:spLocks noChangeShapeType="1"/>
              </p:cNvSpPr>
              <p:nvPr/>
            </p:nvSpPr>
            <p:spPr bwMode="auto">
              <a:xfrm>
                <a:off x="1712" y="221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7" name="Rectangle 182"/>
              <p:cNvSpPr>
                <a:spLocks noChangeArrowheads="1"/>
              </p:cNvSpPr>
              <p:nvPr/>
            </p:nvSpPr>
            <p:spPr bwMode="auto">
              <a:xfrm>
                <a:off x="1742" y="2212"/>
                <a:ext cx="68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8" name="Line 183"/>
              <p:cNvSpPr>
                <a:spLocks noChangeShapeType="1"/>
              </p:cNvSpPr>
              <p:nvPr/>
            </p:nvSpPr>
            <p:spPr bwMode="auto">
              <a:xfrm>
                <a:off x="1742" y="2212"/>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399" name="Rectangle 184"/>
              <p:cNvSpPr>
                <a:spLocks noChangeArrowheads="1"/>
              </p:cNvSpPr>
              <p:nvPr/>
            </p:nvSpPr>
            <p:spPr bwMode="auto">
              <a:xfrm>
                <a:off x="2427" y="1804"/>
                <a:ext cx="31"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0" name="Line 185"/>
              <p:cNvSpPr>
                <a:spLocks noChangeShapeType="1"/>
              </p:cNvSpPr>
              <p:nvPr/>
            </p:nvSpPr>
            <p:spPr bwMode="auto">
              <a:xfrm>
                <a:off x="2427" y="1804"/>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1" name="Rectangle 186"/>
              <p:cNvSpPr>
                <a:spLocks noChangeArrowheads="1"/>
              </p:cNvSpPr>
              <p:nvPr/>
            </p:nvSpPr>
            <p:spPr bwMode="auto">
              <a:xfrm>
                <a:off x="2427" y="2212"/>
                <a:ext cx="3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2" name="Line 187"/>
              <p:cNvSpPr>
                <a:spLocks noChangeShapeType="1"/>
              </p:cNvSpPr>
              <p:nvPr/>
            </p:nvSpPr>
            <p:spPr bwMode="auto">
              <a:xfrm>
                <a:off x="2427" y="2212"/>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3" name="Line 188"/>
              <p:cNvSpPr>
                <a:spLocks noChangeShapeType="1"/>
              </p:cNvSpPr>
              <p:nvPr/>
            </p:nvSpPr>
            <p:spPr bwMode="auto">
              <a:xfrm>
                <a:off x="2427" y="221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4" name="Rectangle 189"/>
              <p:cNvSpPr>
                <a:spLocks noChangeArrowheads="1"/>
              </p:cNvSpPr>
              <p:nvPr/>
            </p:nvSpPr>
            <p:spPr bwMode="auto">
              <a:xfrm>
                <a:off x="2458" y="2212"/>
                <a:ext cx="68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5" name="Line 190"/>
              <p:cNvSpPr>
                <a:spLocks noChangeShapeType="1"/>
              </p:cNvSpPr>
              <p:nvPr/>
            </p:nvSpPr>
            <p:spPr bwMode="auto">
              <a:xfrm>
                <a:off x="2458" y="2212"/>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6" name="Rectangle 191"/>
              <p:cNvSpPr>
                <a:spLocks noChangeArrowheads="1"/>
              </p:cNvSpPr>
              <p:nvPr/>
            </p:nvSpPr>
            <p:spPr bwMode="auto">
              <a:xfrm>
                <a:off x="3143" y="1804"/>
                <a:ext cx="30"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7" name="Line 192"/>
              <p:cNvSpPr>
                <a:spLocks noChangeShapeType="1"/>
              </p:cNvSpPr>
              <p:nvPr/>
            </p:nvSpPr>
            <p:spPr bwMode="auto">
              <a:xfrm>
                <a:off x="3143" y="1804"/>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8" name="Rectangle 193"/>
              <p:cNvSpPr>
                <a:spLocks noChangeArrowheads="1"/>
              </p:cNvSpPr>
              <p:nvPr/>
            </p:nvSpPr>
            <p:spPr bwMode="auto">
              <a:xfrm>
                <a:off x="3143" y="2212"/>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09" name="Line 194"/>
              <p:cNvSpPr>
                <a:spLocks noChangeShapeType="1"/>
              </p:cNvSpPr>
              <p:nvPr/>
            </p:nvSpPr>
            <p:spPr bwMode="auto">
              <a:xfrm>
                <a:off x="3143" y="2212"/>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0" name="Line 195"/>
              <p:cNvSpPr>
                <a:spLocks noChangeShapeType="1"/>
              </p:cNvSpPr>
              <p:nvPr/>
            </p:nvSpPr>
            <p:spPr bwMode="auto">
              <a:xfrm>
                <a:off x="3143" y="221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1" name="Rectangle 196"/>
              <p:cNvSpPr>
                <a:spLocks noChangeArrowheads="1"/>
              </p:cNvSpPr>
              <p:nvPr/>
            </p:nvSpPr>
            <p:spPr bwMode="auto">
              <a:xfrm>
                <a:off x="3173" y="2212"/>
                <a:ext cx="68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2" name="Line 197"/>
              <p:cNvSpPr>
                <a:spLocks noChangeShapeType="1"/>
              </p:cNvSpPr>
              <p:nvPr/>
            </p:nvSpPr>
            <p:spPr bwMode="auto">
              <a:xfrm>
                <a:off x="3173" y="2212"/>
                <a:ext cx="68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3" name="Rectangle 198"/>
              <p:cNvSpPr>
                <a:spLocks noChangeArrowheads="1"/>
              </p:cNvSpPr>
              <p:nvPr/>
            </p:nvSpPr>
            <p:spPr bwMode="auto">
              <a:xfrm>
                <a:off x="3858" y="1804"/>
                <a:ext cx="30"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4" name="Line 199"/>
              <p:cNvSpPr>
                <a:spLocks noChangeShapeType="1"/>
              </p:cNvSpPr>
              <p:nvPr/>
            </p:nvSpPr>
            <p:spPr bwMode="auto">
              <a:xfrm>
                <a:off x="3858" y="1804"/>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5" name="Rectangle 200"/>
              <p:cNvSpPr>
                <a:spLocks noChangeArrowheads="1"/>
              </p:cNvSpPr>
              <p:nvPr/>
            </p:nvSpPr>
            <p:spPr bwMode="auto">
              <a:xfrm>
                <a:off x="3858" y="2212"/>
                <a:ext cx="3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6" name="Line 201"/>
              <p:cNvSpPr>
                <a:spLocks noChangeShapeType="1"/>
              </p:cNvSpPr>
              <p:nvPr/>
            </p:nvSpPr>
            <p:spPr bwMode="auto">
              <a:xfrm>
                <a:off x="3858" y="2212"/>
                <a:ext cx="3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7" name="Line 202"/>
              <p:cNvSpPr>
                <a:spLocks noChangeShapeType="1"/>
              </p:cNvSpPr>
              <p:nvPr/>
            </p:nvSpPr>
            <p:spPr bwMode="auto">
              <a:xfrm>
                <a:off x="3858" y="221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8" name="Rectangle 203"/>
              <p:cNvSpPr>
                <a:spLocks noChangeArrowheads="1"/>
              </p:cNvSpPr>
              <p:nvPr/>
            </p:nvSpPr>
            <p:spPr bwMode="auto">
              <a:xfrm>
                <a:off x="3888" y="2212"/>
                <a:ext cx="684"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19" name="Line 204"/>
              <p:cNvSpPr>
                <a:spLocks noChangeShapeType="1"/>
              </p:cNvSpPr>
              <p:nvPr/>
            </p:nvSpPr>
            <p:spPr bwMode="auto">
              <a:xfrm>
                <a:off x="3888" y="2212"/>
                <a:ext cx="68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20" name="Rectangle 205"/>
              <p:cNvSpPr>
                <a:spLocks noChangeArrowheads="1"/>
              </p:cNvSpPr>
              <p:nvPr/>
            </p:nvSpPr>
            <p:spPr bwMode="auto">
              <a:xfrm>
                <a:off x="4572" y="1804"/>
                <a:ext cx="31" cy="4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21" name="Line 206"/>
              <p:cNvSpPr>
                <a:spLocks noChangeShapeType="1"/>
              </p:cNvSpPr>
              <p:nvPr/>
            </p:nvSpPr>
            <p:spPr bwMode="auto">
              <a:xfrm>
                <a:off x="4572" y="1804"/>
                <a:ext cx="1" cy="40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22" name="Rectangle 207"/>
              <p:cNvSpPr>
                <a:spLocks noChangeArrowheads="1"/>
              </p:cNvSpPr>
              <p:nvPr/>
            </p:nvSpPr>
            <p:spPr bwMode="auto">
              <a:xfrm>
                <a:off x="4572" y="2212"/>
                <a:ext cx="3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23" name="Line 208"/>
              <p:cNvSpPr>
                <a:spLocks noChangeShapeType="1"/>
              </p:cNvSpPr>
              <p:nvPr/>
            </p:nvSpPr>
            <p:spPr bwMode="auto">
              <a:xfrm>
                <a:off x="4572" y="2212"/>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24" name="Line 209"/>
              <p:cNvSpPr>
                <a:spLocks noChangeShapeType="1"/>
              </p:cNvSpPr>
              <p:nvPr/>
            </p:nvSpPr>
            <p:spPr bwMode="auto">
              <a:xfrm>
                <a:off x="4572" y="221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25" name="Rectangle 210"/>
              <p:cNvSpPr>
                <a:spLocks noChangeArrowheads="1"/>
              </p:cNvSpPr>
              <p:nvPr/>
            </p:nvSpPr>
            <p:spPr bwMode="auto">
              <a:xfrm>
                <a:off x="4572" y="2212"/>
                <a:ext cx="3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26" name="Line 211"/>
              <p:cNvSpPr>
                <a:spLocks noChangeShapeType="1"/>
              </p:cNvSpPr>
              <p:nvPr/>
            </p:nvSpPr>
            <p:spPr bwMode="auto">
              <a:xfrm>
                <a:off x="4572" y="2212"/>
                <a:ext cx="3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27" name="Line 212"/>
              <p:cNvSpPr>
                <a:spLocks noChangeShapeType="1"/>
              </p:cNvSpPr>
              <p:nvPr/>
            </p:nvSpPr>
            <p:spPr bwMode="auto">
              <a:xfrm>
                <a:off x="4572" y="2212"/>
                <a:ext cx="1" cy="1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j-lt"/>
                </a:endParaRPr>
              </a:p>
            </p:txBody>
          </p:sp>
          <p:sp>
            <p:nvSpPr>
              <p:cNvPr id="428" name="Text Box 213"/>
              <p:cNvSpPr txBox="1">
                <a:spLocks noChangeArrowheads="1"/>
              </p:cNvSpPr>
              <p:nvPr/>
            </p:nvSpPr>
            <p:spPr bwMode="auto">
              <a:xfrm>
                <a:off x="1247" y="1443"/>
                <a:ext cx="605"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11</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sp>
            <p:nvSpPr>
              <p:cNvPr id="429" name="Text Box 214"/>
              <p:cNvSpPr txBox="1">
                <a:spLocks noChangeArrowheads="1"/>
              </p:cNvSpPr>
              <p:nvPr/>
            </p:nvSpPr>
            <p:spPr bwMode="auto">
              <a:xfrm>
                <a:off x="1232" y="1884"/>
                <a:ext cx="604"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3200" b="1" i="0" u="none" strike="noStrike" kern="0" cap="none" spc="0" normalizeH="0" baseline="0" noProof="0">
                    <a:ln>
                      <a:noFill/>
                    </a:ln>
                    <a:solidFill>
                      <a:srgbClr val="000000"/>
                    </a:solidFill>
                    <a:effectLst/>
                    <a:uLnTx/>
                    <a:uFillTx/>
                    <a:latin typeface="+mj-lt"/>
                    <a:ea typeface="长城楷体" pitchFamily="49" charset="-122"/>
                  </a:rPr>
                  <a:t>10</a:t>
                </a:r>
                <a:endParaRPr kumimoji="1" lang="en-US" altLang="zh-CN" sz="3200" b="1" i="0" u="none" strike="noStrike" kern="0" cap="none" spc="0" normalizeH="0" baseline="0" noProof="0">
                  <a:ln>
                    <a:noFill/>
                  </a:ln>
                  <a:solidFill>
                    <a:srgbClr val="000000"/>
                  </a:solidFill>
                  <a:effectLst/>
                  <a:uLnTx/>
                  <a:uFillTx/>
                  <a:latin typeface="+mj-lt"/>
                  <a:ea typeface="长城楷体" pitchFamily="49" charset="-122"/>
                </a:endParaRPr>
              </a:p>
            </p:txBody>
          </p:sp>
        </p:grpSp>
      </p:grpSp>
      <p:sp>
        <p:nvSpPr>
          <p:cNvPr id="430" name="PA-圆角矩形 1"/>
          <p:cNvSpPr/>
          <p:nvPr>
            <p:custDataLst>
              <p:tags r:id="rId4"/>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lt"/>
              <a:ea typeface="微软雅黑" panose="020B0503020204020204" pitchFamily="34" charset="-122"/>
              <a:sym typeface="微软雅黑" panose="020B0503020204020204" pitchFamily="34" charset="-122"/>
            </a:endParaRPr>
          </a:p>
        </p:txBody>
      </p:sp>
      <p:sp>
        <p:nvSpPr>
          <p:cNvPr id="431"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ea typeface="微软雅黑" panose="020B0503020204020204" pitchFamily="34" charset="-122"/>
                <a:cs typeface="+mn-cs"/>
              </a:rPr>
              <a:t>逻辑函数的化简方法 </a:t>
            </a:r>
            <a:endParaRPr kumimoji="1" lang="zh-CN" altLang="en-US" sz="2800" b="1" dirty="0">
              <a:solidFill>
                <a:srgbClr val="005286"/>
              </a:solidFill>
              <a:ea typeface="微软雅黑" panose="020B0503020204020204" pitchFamily="34" charset="-122"/>
              <a:cs typeface="+mn-cs"/>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499"/>
                                          </p:stCondLst>
                                        </p:cTn>
                                        <p:tgtEl>
                                          <p:spTgt spid="234"/>
                                        </p:tgtEl>
                                        <p:attrNameLst>
                                          <p:attrName>style.visibility</p:attrName>
                                        </p:attrNameLst>
                                      </p:cBhvr>
                                      <p:to>
                                        <p:strVal val="visible"/>
                                      </p:to>
                                    </p:set>
                                    <p:anim to="" calcmode="lin" valueType="num">
                                      <p:cBhvr>
                                        <p:cTn id="7" dur="1" fill="hold"/>
                                        <p:tgtEl>
                                          <p:spTgt spid="234"/>
                                        </p:tgtEl>
                                      </p:cBhvr>
                                    </p:anim>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8"/>
                                        </p:tgtEl>
                                        <p:attrNameLst>
                                          <p:attrName>style.visibility</p:attrName>
                                        </p:attrNameLst>
                                      </p:cBhvr>
                                      <p:to>
                                        <p:strVal val="visible"/>
                                      </p:to>
                                    </p:set>
                                    <p:animEffect transition="in" filter="dissolve">
                                      <p:cBhvr>
                                        <p:cTn id="12" dur="500"/>
                                        <p:tgtEl>
                                          <p:spTgt spid="2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dissolve">
                                      <p:cBhvr>
                                        <p:cTn id="17" dur="500"/>
                                        <p:tgtEl>
                                          <p:spTgt spid="2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24"/>
                                        </p:tgtEl>
                                        <p:attrNameLst>
                                          <p:attrName>style.visibility</p:attrName>
                                        </p:attrNameLst>
                                      </p:cBhvr>
                                      <p:to>
                                        <p:strVal val="visible"/>
                                      </p:to>
                                    </p:set>
                                    <p:animEffect transition="in" filter="dissolve">
                                      <p:cBhvr>
                                        <p:cTn id="22" dur="500"/>
                                        <p:tgtEl>
                                          <p:spTgt spid="22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dissolve">
                                      <p:cBhvr>
                                        <p:cTn id="27" dur="500"/>
                                        <p:tgtEl>
                                          <p:spTgt spid="22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0"/>
                                        </p:tgtEl>
                                        <p:attrNameLst>
                                          <p:attrName>style.visibility</p:attrName>
                                        </p:attrNameLst>
                                      </p:cBhvr>
                                      <p:to>
                                        <p:strVal val="visible"/>
                                      </p:to>
                                    </p:set>
                                    <p:animEffect transition="in" filter="dissolve">
                                      <p:cBhvr>
                                        <p:cTn id="32" dur="500"/>
                                        <p:tgtEl>
                                          <p:spTgt spid="23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dissolve">
                                      <p:cBhvr>
                                        <p:cTn id="37" dur="500"/>
                                        <p:tgtEl>
                                          <p:spTgt spid="23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1"/>
                                        </p:tgtEl>
                                        <p:attrNameLst>
                                          <p:attrName>style.visibility</p:attrName>
                                        </p:attrNameLst>
                                      </p:cBhvr>
                                      <p:to>
                                        <p:strVal val="visible"/>
                                      </p:to>
                                    </p:set>
                                    <p:animEffect transition="in" filter="dissolve">
                                      <p:cBhvr>
                                        <p:cTn id="42" dur="500"/>
                                        <p:tgtEl>
                                          <p:spTgt spid="23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7"/>
                                        </p:tgtEl>
                                        <p:attrNameLst>
                                          <p:attrName>style.visibility</p:attrName>
                                        </p:attrNameLst>
                                      </p:cBhvr>
                                      <p:to>
                                        <p:strVal val="visible"/>
                                      </p:to>
                                    </p:set>
                                    <p:animEffect transition="in" filter="dissolve">
                                      <p:cBhvr>
                                        <p:cTn id="47" dur="500"/>
                                        <p:tgtEl>
                                          <p:spTgt spid="227"/>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217"/>
                                        </p:tgtEl>
                                        <p:attrNameLst>
                                          <p:attrName>style.visibility</p:attrName>
                                        </p:attrNameLst>
                                      </p:cBhvr>
                                      <p:to>
                                        <p:strVal val="visible"/>
                                      </p:to>
                                    </p:set>
                                    <p:anim calcmode="lin" valueType="num">
                                      <p:cBhvr additive="base">
                                        <p:cTn id="52" dur="500" fill="hold"/>
                                        <p:tgtEl>
                                          <p:spTgt spid="217"/>
                                        </p:tgtEl>
                                        <p:attrNameLst>
                                          <p:attrName>ppt_x</p:attrName>
                                        </p:attrNameLst>
                                      </p:cBhvr>
                                      <p:tavLst>
                                        <p:tav tm="0">
                                          <p:val>
                                            <p:strVal val="0-#ppt_w/2"/>
                                          </p:val>
                                        </p:tav>
                                        <p:tav tm="100000">
                                          <p:val>
                                            <p:strVal val="#ppt_x"/>
                                          </p:val>
                                        </p:tav>
                                      </p:tavLst>
                                    </p:anim>
                                    <p:anim calcmode="lin" valueType="num">
                                      <p:cBhvr additive="base">
                                        <p:cTn id="53" dur="500" fill="hold"/>
                                        <p:tgtEl>
                                          <p:spTgt spid="217"/>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2" presetClass="entr" presetSubtype="8" fill="hold" grpId="0" nodeType="afterEffect">
                                  <p:stCondLst>
                                    <p:cond delay="0"/>
                                  </p:stCondLst>
                                  <p:childTnLst>
                                    <p:set>
                                      <p:cBhvr>
                                        <p:cTn id="56" dur="1" fill="hold">
                                          <p:stCondLst>
                                            <p:cond delay="0"/>
                                          </p:stCondLst>
                                        </p:cTn>
                                        <p:tgtEl>
                                          <p:spTgt spid="219"/>
                                        </p:tgtEl>
                                        <p:attrNameLst>
                                          <p:attrName>style.visibility</p:attrName>
                                        </p:attrNameLst>
                                      </p:cBhvr>
                                      <p:to>
                                        <p:strVal val="visible"/>
                                      </p:to>
                                    </p:set>
                                    <p:anim calcmode="lin" valueType="num">
                                      <p:cBhvr additive="base">
                                        <p:cTn id="57" dur="500" fill="hold"/>
                                        <p:tgtEl>
                                          <p:spTgt spid="219"/>
                                        </p:tgtEl>
                                        <p:attrNameLst>
                                          <p:attrName>ppt_x</p:attrName>
                                        </p:attrNameLst>
                                      </p:cBhvr>
                                      <p:tavLst>
                                        <p:tav tm="0">
                                          <p:val>
                                            <p:strVal val="0-#ppt_w/2"/>
                                          </p:val>
                                        </p:tav>
                                        <p:tav tm="100000">
                                          <p:val>
                                            <p:strVal val="#ppt_x"/>
                                          </p:val>
                                        </p:tav>
                                      </p:tavLst>
                                    </p:anim>
                                    <p:anim calcmode="lin" valueType="num">
                                      <p:cBhvr additive="base">
                                        <p:cTn id="58" dur="500" fill="hold"/>
                                        <p:tgtEl>
                                          <p:spTgt spid="219"/>
                                        </p:tgtEl>
                                        <p:attrNameLst>
                                          <p:attrName>ppt_y</p:attrName>
                                        </p:attrNameLst>
                                      </p:cBhvr>
                                      <p:tavLst>
                                        <p:tav tm="0">
                                          <p:val>
                                            <p:strVal val="#ppt_y"/>
                                          </p:val>
                                        </p:tav>
                                        <p:tav tm="100000">
                                          <p:val>
                                            <p:strVal val="#ppt_y"/>
                                          </p:val>
                                        </p:tav>
                                      </p:tavLst>
                                    </p:anim>
                                  </p:childTnLst>
                                </p:cTn>
                              </p:par>
                            </p:childTnLst>
                          </p:cTn>
                        </p:par>
                        <p:par>
                          <p:cTn id="59" fill="hold">
                            <p:stCondLst>
                              <p:cond delay="1000"/>
                            </p:stCondLst>
                            <p:childTnLst>
                              <p:par>
                                <p:cTn id="60" presetID="2" presetClass="entr" presetSubtype="8" fill="hold" grpId="0" nodeType="afterEffect">
                                  <p:stCondLst>
                                    <p:cond delay="0"/>
                                  </p:stCondLst>
                                  <p:childTnLst>
                                    <p:set>
                                      <p:cBhvr>
                                        <p:cTn id="61" dur="1" fill="hold">
                                          <p:stCondLst>
                                            <p:cond delay="0"/>
                                          </p:stCondLst>
                                        </p:cTn>
                                        <p:tgtEl>
                                          <p:spTgt spid="220"/>
                                        </p:tgtEl>
                                        <p:attrNameLst>
                                          <p:attrName>style.visibility</p:attrName>
                                        </p:attrNameLst>
                                      </p:cBhvr>
                                      <p:to>
                                        <p:strVal val="visible"/>
                                      </p:to>
                                    </p:set>
                                    <p:anim calcmode="lin" valueType="num">
                                      <p:cBhvr additive="base">
                                        <p:cTn id="62" dur="500" fill="hold"/>
                                        <p:tgtEl>
                                          <p:spTgt spid="220"/>
                                        </p:tgtEl>
                                        <p:attrNameLst>
                                          <p:attrName>ppt_x</p:attrName>
                                        </p:attrNameLst>
                                      </p:cBhvr>
                                      <p:tavLst>
                                        <p:tav tm="0">
                                          <p:val>
                                            <p:strVal val="0-#ppt_w/2"/>
                                          </p:val>
                                        </p:tav>
                                        <p:tav tm="100000">
                                          <p:val>
                                            <p:strVal val="#ppt_x"/>
                                          </p:val>
                                        </p:tav>
                                      </p:tavLst>
                                    </p:anim>
                                    <p:anim calcmode="lin" valueType="num">
                                      <p:cBhvr additive="base">
                                        <p:cTn id="63" dur="500" fill="hold"/>
                                        <p:tgtEl>
                                          <p:spTgt spid="220"/>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ID="2" presetClass="entr" presetSubtype="8" fill="hold" grpId="0" nodeType="afterEffect">
                                  <p:stCondLst>
                                    <p:cond delay="0"/>
                                  </p:stCondLst>
                                  <p:childTnLst>
                                    <p:set>
                                      <p:cBhvr>
                                        <p:cTn id="66" dur="1" fill="hold">
                                          <p:stCondLst>
                                            <p:cond delay="0"/>
                                          </p:stCondLst>
                                        </p:cTn>
                                        <p:tgtEl>
                                          <p:spTgt spid="222"/>
                                        </p:tgtEl>
                                        <p:attrNameLst>
                                          <p:attrName>style.visibility</p:attrName>
                                        </p:attrNameLst>
                                      </p:cBhvr>
                                      <p:to>
                                        <p:strVal val="visible"/>
                                      </p:to>
                                    </p:set>
                                    <p:anim calcmode="lin" valueType="num">
                                      <p:cBhvr additive="base">
                                        <p:cTn id="67" dur="500" fill="hold"/>
                                        <p:tgtEl>
                                          <p:spTgt spid="222"/>
                                        </p:tgtEl>
                                        <p:attrNameLst>
                                          <p:attrName>ppt_x</p:attrName>
                                        </p:attrNameLst>
                                      </p:cBhvr>
                                      <p:tavLst>
                                        <p:tav tm="0">
                                          <p:val>
                                            <p:strVal val="0-#ppt_w/2"/>
                                          </p:val>
                                        </p:tav>
                                        <p:tav tm="100000">
                                          <p:val>
                                            <p:strVal val="#ppt_x"/>
                                          </p:val>
                                        </p:tav>
                                      </p:tavLst>
                                    </p:anim>
                                    <p:anim calcmode="lin" valueType="num">
                                      <p:cBhvr additive="base">
                                        <p:cTn id="68" dur="500" fill="hold"/>
                                        <p:tgtEl>
                                          <p:spTgt spid="222"/>
                                        </p:tgtEl>
                                        <p:attrNameLst>
                                          <p:attrName>ppt_y</p:attrName>
                                        </p:attrNameLst>
                                      </p:cBhvr>
                                      <p:tavLst>
                                        <p:tav tm="0">
                                          <p:val>
                                            <p:strVal val="#ppt_y"/>
                                          </p:val>
                                        </p:tav>
                                        <p:tav tm="100000">
                                          <p:val>
                                            <p:strVal val="#ppt_y"/>
                                          </p:val>
                                        </p:tav>
                                      </p:tavLst>
                                    </p:anim>
                                  </p:childTnLst>
                                </p:cTn>
                              </p:par>
                            </p:childTnLst>
                          </p:cTn>
                        </p:par>
                        <p:par>
                          <p:cTn id="69" fill="hold">
                            <p:stCondLst>
                              <p:cond delay="2000"/>
                            </p:stCondLst>
                            <p:childTnLst>
                              <p:par>
                                <p:cTn id="70" presetID="2" presetClass="entr" presetSubtype="8" fill="hold" grpId="0" nodeType="afterEffect">
                                  <p:stCondLst>
                                    <p:cond delay="0"/>
                                  </p:stCondLst>
                                  <p:childTnLst>
                                    <p:set>
                                      <p:cBhvr>
                                        <p:cTn id="71" dur="1" fill="hold">
                                          <p:stCondLst>
                                            <p:cond delay="0"/>
                                          </p:stCondLst>
                                        </p:cTn>
                                        <p:tgtEl>
                                          <p:spTgt spid="223"/>
                                        </p:tgtEl>
                                        <p:attrNameLst>
                                          <p:attrName>style.visibility</p:attrName>
                                        </p:attrNameLst>
                                      </p:cBhvr>
                                      <p:to>
                                        <p:strVal val="visible"/>
                                      </p:to>
                                    </p:set>
                                    <p:anim calcmode="lin" valueType="num">
                                      <p:cBhvr additive="base">
                                        <p:cTn id="72" dur="500" fill="hold"/>
                                        <p:tgtEl>
                                          <p:spTgt spid="223"/>
                                        </p:tgtEl>
                                        <p:attrNameLst>
                                          <p:attrName>ppt_x</p:attrName>
                                        </p:attrNameLst>
                                      </p:cBhvr>
                                      <p:tavLst>
                                        <p:tav tm="0">
                                          <p:val>
                                            <p:strVal val="0-#ppt_w/2"/>
                                          </p:val>
                                        </p:tav>
                                        <p:tav tm="100000">
                                          <p:val>
                                            <p:strVal val="#ppt_x"/>
                                          </p:val>
                                        </p:tav>
                                      </p:tavLst>
                                    </p:anim>
                                    <p:anim calcmode="lin" valueType="num">
                                      <p:cBhvr additive="base">
                                        <p:cTn id="73" dur="500" fill="hold"/>
                                        <p:tgtEl>
                                          <p:spTgt spid="223"/>
                                        </p:tgtEl>
                                        <p:attrNameLst>
                                          <p:attrName>ppt_y</p:attrName>
                                        </p:attrNameLst>
                                      </p:cBhvr>
                                      <p:tavLst>
                                        <p:tav tm="0">
                                          <p:val>
                                            <p:strVal val="#ppt_y"/>
                                          </p:val>
                                        </p:tav>
                                        <p:tav tm="100000">
                                          <p:val>
                                            <p:strVal val="#ppt_y"/>
                                          </p:val>
                                        </p:tav>
                                      </p:tavLst>
                                    </p:anim>
                                  </p:childTnLst>
                                </p:cTn>
                              </p:par>
                            </p:childTnLst>
                          </p:cTn>
                        </p:par>
                        <p:par>
                          <p:cTn id="74" fill="hold">
                            <p:stCondLst>
                              <p:cond delay="2500"/>
                            </p:stCondLst>
                            <p:childTnLst>
                              <p:par>
                                <p:cTn id="75" presetID="2" presetClass="entr" presetSubtype="8" fill="hold" grpId="0" nodeType="afterEffect">
                                  <p:stCondLst>
                                    <p:cond delay="0"/>
                                  </p:stCondLst>
                                  <p:childTnLst>
                                    <p:set>
                                      <p:cBhvr>
                                        <p:cTn id="76" dur="1" fill="hold">
                                          <p:stCondLst>
                                            <p:cond delay="0"/>
                                          </p:stCondLst>
                                        </p:cTn>
                                        <p:tgtEl>
                                          <p:spTgt spid="225"/>
                                        </p:tgtEl>
                                        <p:attrNameLst>
                                          <p:attrName>style.visibility</p:attrName>
                                        </p:attrNameLst>
                                      </p:cBhvr>
                                      <p:to>
                                        <p:strVal val="visible"/>
                                      </p:to>
                                    </p:set>
                                    <p:anim calcmode="lin" valueType="num">
                                      <p:cBhvr additive="base">
                                        <p:cTn id="77" dur="500" fill="hold"/>
                                        <p:tgtEl>
                                          <p:spTgt spid="225"/>
                                        </p:tgtEl>
                                        <p:attrNameLst>
                                          <p:attrName>ppt_x</p:attrName>
                                        </p:attrNameLst>
                                      </p:cBhvr>
                                      <p:tavLst>
                                        <p:tav tm="0">
                                          <p:val>
                                            <p:strVal val="0-#ppt_w/2"/>
                                          </p:val>
                                        </p:tav>
                                        <p:tav tm="100000">
                                          <p:val>
                                            <p:strVal val="#ppt_x"/>
                                          </p:val>
                                        </p:tav>
                                      </p:tavLst>
                                    </p:anim>
                                    <p:anim calcmode="lin" valueType="num">
                                      <p:cBhvr additive="base">
                                        <p:cTn id="78" dur="500" fill="hold"/>
                                        <p:tgtEl>
                                          <p:spTgt spid="225"/>
                                        </p:tgtEl>
                                        <p:attrNameLst>
                                          <p:attrName>ppt_y</p:attrName>
                                        </p:attrNameLst>
                                      </p:cBhvr>
                                      <p:tavLst>
                                        <p:tav tm="0">
                                          <p:val>
                                            <p:strVal val="#ppt_y"/>
                                          </p:val>
                                        </p:tav>
                                        <p:tav tm="100000">
                                          <p:val>
                                            <p:strVal val="#ppt_y"/>
                                          </p:val>
                                        </p:tav>
                                      </p:tavLst>
                                    </p:anim>
                                  </p:childTnLst>
                                </p:cTn>
                              </p:par>
                            </p:childTnLst>
                          </p:cTn>
                        </p:par>
                        <p:par>
                          <p:cTn id="79" fill="hold">
                            <p:stCondLst>
                              <p:cond delay="3000"/>
                            </p:stCondLst>
                            <p:childTnLst>
                              <p:par>
                                <p:cTn id="80" presetID="2" presetClass="entr" presetSubtype="8" fill="hold" grpId="0" nodeType="afterEffect">
                                  <p:stCondLst>
                                    <p:cond delay="0"/>
                                  </p:stCondLst>
                                  <p:childTnLst>
                                    <p:set>
                                      <p:cBhvr>
                                        <p:cTn id="81" dur="1" fill="hold">
                                          <p:stCondLst>
                                            <p:cond delay="0"/>
                                          </p:stCondLst>
                                        </p:cTn>
                                        <p:tgtEl>
                                          <p:spTgt spid="226"/>
                                        </p:tgtEl>
                                        <p:attrNameLst>
                                          <p:attrName>style.visibility</p:attrName>
                                        </p:attrNameLst>
                                      </p:cBhvr>
                                      <p:to>
                                        <p:strVal val="visible"/>
                                      </p:to>
                                    </p:set>
                                    <p:anim calcmode="lin" valueType="num">
                                      <p:cBhvr additive="base">
                                        <p:cTn id="82" dur="500" fill="hold"/>
                                        <p:tgtEl>
                                          <p:spTgt spid="226"/>
                                        </p:tgtEl>
                                        <p:attrNameLst>
                                          <p:attrName>ppt_x</p:attrName>
                                        </p:attrNameLst>
                                      </p:cBhvr>
                                      <p:tavLst>
                                        <p:tav tm="0">
                                          <p:val>
                                            <p:strVal val="0-#ppt_w/2"/>
                                          </p:val>
                                        </p:tav>
                                        <p:tav tm="100000">
                                          <p:val>
                                            <p:strVal val="#ppt_x"/>
                                          </p:val>
                                        </p:tav>
                                      </p:tavLst>
                                    </p:anim>
                                    <p:anim calcmode="lin" valueType="num">
                                      <p:cBhvr additive="base">
                                        <p:cTn id="83" dur="500" fill="hold"/>
                                        <p:tgtEl>
                                          <p:spTgt spid="226"/>
                                        </p:tgtEl>
                                        <p:attrNameLst>
                                          <p:attrName>ppt_y</p:attrName>
                                        </p:attrNameLst>
                                      </p:cBhvr>
                                      <p:tavLst>
                                        <p:tav tm="0">
                                          <p:val>
                                            <p:strVal val="#ppt_y"/>
                                          </p:val>
                                        </p:tav>
                                        <p:tav tm="100000">
                                          <p:val>
                                            <p:strVal val="#ppt_y"/>
                                          </p:val>
                                        </p:tav>
                                      </p:tavLst>
                                    </p:anim>
                                  </p:childTnLst>
                                </p:cTn>
                              </p:par>
                            </p:childTnLst>
                          </p:cTn>
                        </p:par>
                        <p:par>
                          <p:cTn id="84" fill="hold">
                            <p:stCondLst>
                              <p:cond delay="3500"/>
                            </p:stCondLst>
                            <p:childTnLst>
                              <p:par>
                                <p:cTn id="85" presetID="2" presetClass="entr" presetSubtype="8" fill="hold" grpId="0" nodeType="afterEffect">
                                  <p:stCondLst>
                                    <p:cond delay="0"/>
                                  </p:stCondLst>
                                  <p:childTnLst>
                                    <p:set>
                                      <p:cBhvr>
                                        <p:cTn id="86" dur="1" fill="hold">
                                          <p:stCondLst>
                                            <p:cond delay="0"/>
                                          </p:stCondLst>
                                        </p:cTn>
                                        <p:tgtEl>
                                          <p:spTgt spid="228"/>
                                        </p:tgtEl>
                                        <p:attrNameLst>
                                          <p:attrName>style.visibility</p:attrName>
                                        </p:attrNameLst>
                                      </p:cBhvr>
                                      <p:to>
                                        <p:strVal val="visible"/>
                                      </p:to>
                                    </p:set>
                                    <p:anim calcmode="lin" valueType="num">
                                      <p:cBhvr additive="base">
                                        <p:cTn id="87" dur="500" fill="hold"/>
                                        <p:tgtEl>
                                          <p:spTgt spid="228"/>
                                        </p:tgtEl>
                                        <p:attrNameLst>
                                          <p:attrName>ppt_x</p:attrName>
                                        </p:attrNameLst>
                                      </p:cBhvr>
                                      <p:tavLst>
                                        <p:tav tm="0">
                                          <p:val>
                                            <p:strVal val="0-#ppt_w/2"/>
                                          </p:val>
                                        </p:tav>
                                        <p:tav tm="100000">
                                          <p:val>
                                            <p:strVal val="#ppt_x"/>
                                          </p:val>
                                        </p:tav>
                                      </p:tavLst>
                                    </p:anim>
                                    <p:anim calcmode="lin" valueType="num">
                                      <p:cBhvr additive="base">
                                        <p:cTn id="8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utoUpdateAnimBg="0"/>
      <p:bldP spid="218" grpId="0" autoUpdateAnimBg="0"/>
      <p:bldP spid="219" grpId="0" autoUpdateAnimBg="0"/>
      <p:bldP spid="220" grpId="0" autoUpdateAnimBg="0"/>
      <p:bldP spid="221" grpId="0" autoUpdateAnimBg="0"/>
      <p:bldP spid="222" grpId="0" autoUpdateAnimBg="0"/>
      <p:bldP spid="223" grpId="0" autoUpdateAnimBg="0"/>
      <p:bldP spid="224" grpId="0" autoUpdateAnimBg="0"/>
      <p:bldP spid="225" grpId="0" autoUpdateAnimBg="0"/>
      <p:bldP spid="226" grpId="0" autoUpdateAnimBg="0"/>
      <p:bldP spid="227" grpId="0" autoUpdateAnimBg="0"/>
      <p:bldP spid="228" grpId="0" autoUpdateAnimBg="0"/>
      <p:bldP spid="229" grpId="0" autoUpdateAnimBg="0"/>
      <p:bldP spid="230" grpId="0" autoUpdateAnimBg="0"/>
      <p:bldP spid="231" grpId="0" autoUpdateAnimBg="0"/>
      <p:bldP spid="232"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0899" name="Text Box 3"/>
          <p:cNvSpPr txBox="1">
            <a:spLocks noChangeArrowheads="1"/>
          </p:cNvSpPr>
          <p:nvPr/>
        </p:nvSpPr>
        <p:spPr bwMode="auto">
          <a:xfrm>
            <a:off x="1295526" y="2057404"/>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3</a:t>
            </a:r>
            <a:r>
              <a:rPr lang="zh-CN" altLang="en-US" sz="2400" b="1" dirty="0">
                <a:solidFill>
                  <a:schemeClr val="tx1"/>
                </a:solidFill>
              </a:rPr>
              <a:t>）</a:t>
            </a:r>
            <a:r>
              <a:rPr lang="zh-CN" altLang="zh-CN" sz="2400" b="1" dirty="0">
                <a:solidFill>
                  <a:schemeClr val="tx1"/>
                </a:solidFill>
              </a:rPr>
              <a:t>最小项合并原则</a:t>
            </a:r>
            <a:r>
              <a:rPr lang="zh-CN" altLang="en-US" sz="2400" b="1" dirty="0">
                <a:solidFill>
                  <a:schemeClr val="tx1"/>
                </a:solidFill>
              </a:rPr>
              <a:t> </a:t>
            </a:r>
            <a:endParaRPr lang="zh-CN" altLang="en-US" sz="2400" b="1" dirty="0">
              <a:solidFill>
                <a:schemeClr val="tx1"/>
              </a:solidFill>
            </a:endParaRPr>
          </a:p>
        </p:txBody>
      </p:sp>
      <p:sp>
        <p:nvSpPr>
          <p:cNvPr id="74756" name="Rectangle 3"/>
          <p:cNvSpPr>
            <a:spLocks noChangeArrowheads="1"/>
          </p:cNvSpPr>
          <p:nvPr/>
        </p:nvSpPr>
        <p:spPr bwMode="auto">
          <a:xfrm>
            <a:off x="1469765" y="2730495"/>
            <a:ext cx="9829678" cy="91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Clr>
                <a:schemeClr val="accent2"/>
              </a:buClr>
              <a:buSzPct val="80000"/>
              <a:buFont typeface="Wingdings" panose="05000000000000000000" pitchFamily="2" charset="2"/>
              <a:buChar char="l"/>
            </a:pPr>
            <a:r>
              <a:rPr lang="zh-CN" altLang="en-US" sz="2400" b="1" dirty="0">
                <a:solidFill>
                  <a:schemeClr val="tx1"/>
                </a:solidFill>
              </a:rPr>
              <a:t>依据：具有相邻性的最小项可合并，消去不同因子。</a:t>
            </a:r>
            <a:endParaRPr lang="zh-CN" altLang="en-US" sz="2400" b="1" dirty="0">
              <a:solidFill>
                <a:schemeClr val="tx1"/>
              </a:solidFill>
            </a:endParaRPr>
          </a:p>
          <a:p>
            <a:pPr>
              <a:buClr>
                <a:schemeClr val="accent2"/>
              </a:buClr>
              <a:buSzPct val="80000"/>
              <a:buFont typeface="Wingdings" panose="05000000000000000000" pitchFamily="2" charset="2"/>
              <a:buChar char="l"/>
            </a:pPr>
            <a:r>
              <a:rPr lang="zh-CN" altLang="en-US" sz="2400" b="1" dirty="0">
                <a:solidFill>
                  <a:schemeClr val="tx1"/>
                </a:solidFill>
              </a:rPr>
              <a:t>在卡诺图中，最小项的相邻性可以从图形中直观地反映出来。</a:t>
            </a:r>
            <a:endParaRPr lang="zh-CN" altLang="en-US" sz="2400" b="1" dirty="0">
              <a:solidFill>
                <a:schemeClr val="tx1"/>
              </a:solidFill>
            </a:endParaRPr>
          </a:p>
        </p:txBody>
      </p:sp>
      <p:sp>
        <p:nvSpPr>
          <p:cNvPr id="74757" name="Rectangle 4"/>
          <p:cNvSpPr>
            <a:spLocks noChangeArrowheads="1"/>
          </p:cNvSpPr>
          <p:nvPr/>
        </p:nvSpPr>
        <p:spPr bwMode="auto">
          <a:xfrm>
            <a:off x="1600318" y="4038603"/>
            <a:ext cx="8610600" cy="1439088"/>
          </a:xfrm>
          <a:prstGeom prst="rect">
            <a:avLst/>
          </a:prstGeom>
          <a:solidFill>
            <a:schemeClr val="accent6">
              <a:lumMod val="60000"/>
              <a:lumOff val="40000"/>
            </a:schemeClr>
          </a:solidFill>
          <a:ln>
            <a:noFill/>
          </a:ln>
        </p:spPr>
        <p:txBody>
          <a:bodyPr/>
          <a:lstStyle>
            <a:lvl1pPr marL="342900" indent="-3429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lvl="1">
              <a:buClr>
                <a:schemeClr val="tx1"/>
              </a:buClr>
              <a:buSzPct val="90000"/>
              <a:buFont typeface="Arial" panose="020B0604020202020204" pitchFamily="34" charset="0"/>
              <a:buNone/>
            </a:pPr>
            <a:r>
              <a:rPr lang="zh-CN" altLang="en-US" sz="2400" b="1" dirty="0">
                <a:solidFill>
                  <a:schemeClr val="tx1"/>
                </a:solidFill>
              </a:rPr>
              <a:t>两个相邻最小项可合并为一项，消去一对因子；</a:t>
            </a:r>
            <a:endParaRPr lang="zh-CN" altLang="en-US" sz="2400" b="1" dirty="0">
              <a:solidFill>
                <a:schemeClr val="tx1"/>
              </a:solidFill>
            </a:endParaRPr>
          </a:p>
          <a:p>
            <a:pPr lvl="1">
              <a:buClr>
                <a:schemeClr val="tx1"/>
              </a:buClr>
              <a:buSzPct val="90000"/>
              <a:buFont typeface="Arial" panose="020B0604020202020204" pitchFamily="34" charset="0"/>
              <a:buNone/>
            </a:pPr>
            <a:r>
              <a:rPr lang="zh-CN" altLang="en-US" sz="2400" b="1" dirty="0">
                <a:solidFill>
                  <a:schemeClr val="tx1"/>
                </a:solidFill>
              </a:rPr>
              <a:t>四个排成矩形的相邻最小项可合并为一项，消去两对因子；</a:t>
            </a:r>
            <a:endParaRPr lang="zh-CN" altLang="en-US" sz="2400" b="1" dirty="0">
              <a:solidFill>
                <a:schemeClr val="tx1"/>
              </a:solidFill>
            </a:endParaRPr>
          </a:p>
          <a:p>
            <a:pPr lvl="1">
              <a:buClr>
                <a:schemeClr val="tx1"/>
              </a:buClr>
              <a:buSzPct val="90000"/>
              <a:buFont typeface="Arial" panose="020B0604020202020204" pitchFamily="34" charset="0"/>
              <a:buNone/>
            </a:pPr>
            <a:r>
              <a:rPr lang="zh-CN" altLang="en-US" sz="2400" b="1" dirty="0">
                <a:solidFill>
                  <a:schemeClr val="tx1"/>
                </a:solidFill>
              </a:rPr>
              <a:t>八个相邻最小项可合并为一项，消去三对因子。</a:t>
            </a:r>
            <a:endParaRPr lang="zh-CN" altLang="en-US" sz="2400" b="1" dirty="0">
              <a:solidFill>
                <a:schemeClr val="tx1"/>
              </a:solidFill>
            </a:endParaRPr>
          </a:p>
        </p:txBody>
      </p:sp>
      <p:sp>
        <p:nvSpPr>
          <p:cNvPr id="9"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1" name="Text Box 3"/>
          <p:cNvSpPr txBox="1">
            <a:spLocks noChangeArrowheads="1"/>
          </p:cNvSpPr>
          <p:nvPr/>
        </p:nvSpPr>
        <p:spPr bwMode="auto">
          <a:xfrm>
            <a:off x="1117776" y="148275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卡诺图化简法</a:t>
            </a:r>
            <a:endParaRPr lang="zh-CN" altLang="en-US" dirty="0"/>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fade">
                                      <p:cBhvr>
                                        <p:cTn id="7" dur="500"/>
                                        <p:tgtEl>
                                          <p:spTgt spid="8089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4756"/>
                                        </p:tgtEl>
                                        <p:attrNameLst>
                                          <p:attrName>style.visibility</p:attrName>
                                        </p:attrNameLst>
                                      </p:cBhvr>
                                      <p:to>
                                        <p:strVal val="visible"/>
                                      </p:to>
                                    </p:set>
                                    <p:anim calcmode="lin" valueType="num">
                                      <p:cBhvr additive="base">
                                        <p:cTn id="12" dur="500" fill="hold"/>
                                        <p:tgtEl>
                                          <p:spTgt spid="74756"/>
                                        </p:tgtEl>
                                        <p:attrNameLst>
                                          <p:attrName>ppt_x</p:attrName>
                                        </p:attrNameLst>
                                      </p:cBhvr>
                                      <p:tavLst>
                                        <p:tav tm="0">
                                          <p:val>
                                            <p:strVal val="#ppt_x"/>
                                          </p:val>
                                        </p:tav>
                                        <p:tav tm="100000">
                                          <p:val>
                                            <p:strVal val="#ppt_x"/>
                                          </p:val>
                                        </p:tav>
                                      </p:tavLst>
                                    </p:anim>
                                    <p:anim calcmode="lin" valueType="num">
                                      <p:cBhvr additive="base">
                                        <p:cTn id="13" dur="500" fill="hold"/>
                                        <p:tgtEl>
                                          <p:spTgt spid="7475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4757"/>
                                        </p:tgtEl>
                                        <p:attrNameLst>
                                          <p:attrName>style.visibility</p:attrName>
                                        </p:attrNameLst>
                                      </p:cBhvr>
                                      <p:to>
                                        <p:strVal val="visible"/>
                                      </p:to>
                                    </p:set>
                                    <p:anim calcmode="lin" valueType="num">
                                      <p:cBhvr additive="base">
                                        <p:cTn id="18" dur="500" fill="hold"/>
                                        <p:tgtEl>
                                          <p:spTgt spid="74757"/>
                                        </p:tgtEl>
                                        <p:attrNameLst>
                                          <p:attrName>ppt_x</p:attrName>
                                        </p:attrNameLst>
                                      </p:cBhvr>
                                      <p:tavLst>
                                        <p:tav tm="0">
                                          <p:val>
                                            <p:strVal val="0-#ppt_w/2"/>
                                          </p:val>
                                        </p:tav>
                                        <p:tav tm="100000">
                                          <p:val>
                                            <p:strVal val="#ppt_x"/>
                                          </p:val>
                                        </p:tav>
                                      </p:tavLst>
                                    </p:anim>
                                    <p:anim calcmode="lin" valueType="num">
                                      <p:cBhvr additive="base">
                                        <p:cTn id="19" dur="500" fill="hold"/>
                                        <p:tgtEl>
                                          <p:spTgt spid="747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p:bldP spid="74756" grpId="0" autoUpdateAnimBg="0"/>
      <p:bldP spid="74757"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2" name="AutoShape 51"/>
          <p:cNvSpPr>
            <a:spLocks noChangeArrowheads="1"/>
          </p:cNvSpPr>
          <p:nvPr/>
        </p:nvSpPr>
        <p:spPr bwMode="auto">
          <a:xfrm>
            <a:off x="5709671" y="5563705"/>
            <a:ext cx="1006475" cy="862013"/>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5780022" y="5430889"/>
            <a:ext cx="94773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pPr>
            <a:r>
              <a:rPr kumimoji="1" lang="en-US" altLang="zh-CN" sz="2800" b="1" dirty="0">
                <a:ea typeface="楷体_GB2312" panose="02010609030101010101" pitchFamily="49" charset="-122"/>
              </a:rPr>
              <a:t>1    1  1    1</a:t>
            </a:r>
            <a:endParaRPr kumimoji="1" lang="en-US" altLang="zh-CN" sz="2800" b="1" dirty="0">
              <a:ea typeface="楷体_GB2312" panose="02010609030101010101" pitchFamily="49" charset="-122"/>
            </a:endParaRPr>
          </a:p>
        </p:txBody>
      </p:sp>
      <p:sp>
        <p:nvSpPr>
          <p:cNvPr id="81" name="AutoShape 51"/>
          <p:cNvSpPr>
            <a:spLocks noChangeArrowheads="1"/>
          </p:cNvSpPr>
          <p:nvPr/>
        </p:nvSpPr>
        <p:spPr bwMode="auto">
          <a:xfrm>
            <a:off x="3120433" y="3137300"/>
            <a:ext cx="1006475" cy="461665"/>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12" name="Text Box 11"/>
          <p:cNvSpPr txBox="1">
            <a:spLocks noChangeArrowheads="1"/>
          </p:cNvSpPr>
          <p:nvPr/>
        </p:nvSpPr>
        <p:spPr bwMode="auto">
          <a:xfrm>
            <a:off x="3106777" y="3068689"/>
            <a:ext cx="1082348" cy="56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nSpc>
                <a:spcPct val="120000"/>
              </a:lnSpc>
              <a:defRPr kumimoji="1" sz="2800" b="1">
                <a:solidFill>
                  <a:srgbClr val="009999"/>
                </a:solidFill>
                <a:ea typeface="楷体_GB2312" panose="02010609030101010101" pitchFamily="49" charset="-122"/>
              </a:defRPr>
            </a:lvl1pPr>
          </a:lstStyle>
          <a:p>
            <a:r>
              <a:rPr lang="en-US" altLang="zh-CN" dirty="0">
                <a:solidFill>
                  <a:schemeClr val="tx1"/>
                </a:solidFill>
              </a:rPr>
              <a:t>1</a:t>
            </a:r>
            <a:r>
              <a:rPr lang="en-US" altLang="zh-CN" dirty="0"/>
              <a:t>      </a:t>
            </a:r>
            <a:r>
              <a:rPr lang="en-US" altLang="zh-CN" dirty="0">
                <a:solidFill>
                  <a:schemeClr val="tx1"/>
                </a:solidFill>
              </a:rPr>
              <a:t>1</a:t>
            </a:r>
            <a:endParaRPr lang="en-US" altLang="zh-CN" dirty="0">
              <a:solidFill>
                <a:schemeClr val="tx1"/>
              </a:solidFill>
            </a:endParaRPr>
          </a:p>
        </p:txBody>
      </p:sp>
      <p:sp>
        <p:nvSpPr>
          <p:cNvPr id="36" name="AutoShape 35"/>
          <p:cNvSpPr/>
          <p:nvPr/>
        </p:nvSpPr>
        <p:spPr bwMode="auto">
          <a:xfrm>
            <a:off x="3992459" y="5557889"/>
            <a:ext cx="374650" cy="915988"/>
          </a:xfrm>
          <a:prstGeom prst="leftBracket">
            <a:avLst>
              <a:gd name="adj" fmla="val 20374"/>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37" name="AutoShape 36"/>
          <p:cNvSpPr/>
          <p:nvPr/>
        </p:nvSpPr>
        <p:spPr bwMode="auto">
          <a:xfrm>
            <a:off x="2385909" y="5559477"/>
            <a:ext cx="350837" cy="895350"/>
          </a:xfrm>
          <a:prstGeom prst="rightBracket">
            <a:avLst>
              <a:gd name="adj" fmla="val 212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50" name="Text Box 49"/>
          <p:cNvSpPr txBox="1">
            <a:spLocks noChangeArrowheads="1"/>
          </p:cNvSpPr>
          <p:nvPr/>
        </p:nvSpPr>
        <p:spPr bwMode="auto">
          <a:xfrm>
            <a:off x="3976584" y="5422952"/>
            <a:ext cx="403225" cy="111760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pPr>
            <a:r>
              <a:rPr kumimoji="1" lang="en-US" altLang="zh-CN" sz="2800" b="1" dirty="0">
                <a:ea typeface="楷体_GB2312" panose="02010609030101010101" pitchFamily="49" charset="-122"/>
              </a:rPr>
              <a:t>1      1</a:t>
            </a:r>
            <a:endParaRPr kumimoji="1" lang="en-US" altLang="zh-CN" sz="2800" b="1" dirty="0">
              <a:ea typeface="楷体_GB2312" panose="02010609030101010101" pitchFamily="49" charset="-122"/>
            </a:endParaRPr>
          </a:p>
        </p:txBody>
      </p:sp>
      <p:sp>
        <p:nvSpPr>
          <p:cNvPr id="42" name="Text Box 41"/>
          <p:cNvSpPr txBox="1">
            <a:spLocks noChangeArrowheads="1"/>
          </p:cNvSpPr>
          <p:nvPr/>
        </p:nvSpPr>
        <p:spPr bwMode="auto">
          <a:xfrm>
            <a:off x="2443059" y="5422952"/>
            <a:ext cx="403225" cy="111760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pPr>
            <a:r>
              <a:rPr kumimoji="1" lang="en-US" altLang="zh-CN" sz="2800" b="1" dirty="0">
                <a:ea typeface="楷体_GB2312" panose="02010609030101010101" pitchFamily="49" charset="-122"/>
              </a:rPr>
              <a:t>1</a:t>
            </a:r>
            <a:r>
              <a:rPr kumimoji="1" lang="en-US" altLang="zh-CN" sz="2800" b="1" dirty="0">
                <a:solidFill>
                  <a:srgbClr val="009999"/>
                </a:solidFill>
                <a:ea typeface="楷体_GB2312" panose="02010609030101010101" pitchFamily="49" charset="-122"/>
              </a:rPr>
              <a:t>      </a:t>
            </a:r>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85" name="AutoShape 51"/>
          <p:cNvSpPr>
            <a:spLocks noChangeArrowheads="1"/>
          </p:cNvSpPr>
          <p:nvPr/>
        </p:nvSpPr>
        <p:spPr bwMode="auto">
          <a:xfrm>
            <a:off x="7919502" y="6060670"/>
            <a:ext cx="2052638" cy="423762"/>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65" name="Text Box 64"/>
          <p:cNvSpPr txBox="1">
            <a:spLocks noChangeArrowheads="1"/>
          </p:cNvSpPr>
          <p:nvPr/>
        </p:nvSpPr>
        <p:spPr bwMode="auto">
          <a:xfrm>
            <a:off x="7951684" y="5997627"/>
            <a:ext cx="1962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dirty="0">
                <a:ea typeface="楷体_GB2312" panose="02010609030101010101" pitchFamily="49" charset="-122"/>
              </a:rPr>
              <a:t>1    1    1    1</a:t>
            </a:r>
            <a:endParaRPr kumimoji="1" lang="en-US" altLang="zh-CN" sz="2800" b="1" dirty="0">
              <a:ea typeface="楷体_GB2312" panose="02010609030101010101" pitchFamily="49" charset="-122"/>
            </a:endParaRPr>
          </a:p>
        </p:txBody>
      </p:sp>
      <p:sp>
        <p:nvSpPr>
          <p:cNvPr id="83" name="AutoShape 51"/>
          <p:cNvSpPr>
            <a:spLocks noChangeArrowheads="1"/>
          </p:cNvSpPr>
          <p:nvPr/>
        </p:nvSpPr>
        <p:spPr bwMode="auto">
          <a:xfrm>
            <a:off x="8072333" y="3152829"/>
            <a:ext cx="1071563" cy="400047"/>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84" name="AutoShape 51"/>
          <p:cNvSpPr>
            <a:spLocks noChangeArrowheads="1"/>
          </p:cNvSpPr>
          <p:nvPr/>
        </p:nvSpPr>
        <p:spPr bwMode="auto">
          <a:xfrm>
            <a:off x="8715272" y="2618635"/>
            <a:ext cx="491270" cy="918366"/>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33" name="Text Box 32"/>
          <p:cNvSpPr txBox="1">
            <a:spLocks noChangeArrowheads="1"/>
          </p:cNvSpPr>
          <p:nvPr/>
        </p:nvSpPr>
        <p:spPr bwMode="auto">
          <a:xfrm>
            <a:off x="8089796" y="3098698"/>
            <a:ext cx="1073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dirty="0">
                <a:ea typeface="楷体_GB2312" panose="02010609030101010101" pitchFamily="49" charset="-122"/>
              </a:rPr>
              <a:t>1      1</a:t>
            </a:r>
            <a:endParaRPr kumimoji="1" lang="en-US" altLang="zh-CN" sz="2800" b="1" dirty="0">
              <a:ea typeface="楷体_GB2312" panose="02010609030101010101" pitchFamily="49" charset="-122"/>
            </a:endParaRPr>
          </a:p>
        </p:txBody>
      </p:sp>
      <p:sp>
        <p:nvSpPr>
          <p:cNvPr id="52" name="AutoShape 51"/>
          <p:cNvSpPr>
            <a:spLocks noChangeArrowheads="1"/>
          </p:cNvSpPr>
          <p:nvPr/>
        </p:nvSpPr>
        <p:spPr bwMode="auto">
          <a:xfrm>
            <a:off x="5497409" y="2652912"/>
            <a:ext cx="461962" cy="862013"/>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22" name="Text Box 21"/>
          <p:cNvSpPr txBox="1">
            <a:spLocks noChangeArrowheads="1"/>
          </p:cNvSpPr>
          <p:nvPr/>
        </p:nvSpPr>
        <p:spPr bwMode="auto">
          <a:xfrm>
            <a:off x="5556146" y="2525764"/>
            <a:ext cx="4191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pPr>
            <a:r>
              <a:rPr kumimoji="1" lang="en-US" altLang="zh-CN" sz="2800" b="1" dirty="0">
                <a:ea typeface="楷体_GB2312" panose="02010609030101010101" pitchFamily="49" charset="-122"/>
              </a:rPr>
              <a:t>1      1</a:t>
            </a:r>
            <a:endParaRPr kumimoji="1" lang="en-US" altLang="zh-CN" sz="2800" b="1" dirty="0">
              <a:ea typeface="楷体_GB2312" panose="02010609030101010101" pitchFamily="49" charset="-122"/>
            </a:endParaRPr>
          </a:p>
        </p:txBody>
      </p:sp>
      <p:sp>
        <p:nvSpPr>
          <p:cNvPr id="4" name="Rectangle 3"/>
          <p:cNvSpPr>
            <a:spLocks noChangeArrowheads="1"/>
          </p:cNvSpPr>
          <p:nvPr/>
        </p:nvSpPr>
        <p:spPr bwMode="auto">
          <a:xfrm>
            <a:off x="2941534" y="2513064"/>
            <a:ext cx="1327150" cy="1111250"/>
          </a:xfrm>
          <a:prstGeom prst="rect">
            <a:avLst/>
          </a:prstGeom>
          <a:noFill/>
          <a:ln w="28575">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 name="Line 4"/>
          <p:cNvSpPr>
            <a:spLocks noChangeShapeType="1"/>
          </p:cNvSpPr>
          <p:nvPr/>
        </p:nvSpPr>
        <p:spPr bwMode="auto">
          <a:xfrm flipH="1" flipV="1">
            <a:off x="2539896" y="2122539"/>
            <a:ext cx="406400" cy="37306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Line 5"/>
          <p:cNvSpPr>
            <a:spLocks noChangeShapeType="1"/>
          </p:cNvSpPr>
          <p:nvPr/>
        </p:nvSpPr>
        <p:spPr bwMode="auto">
          <a:xfrm>
            <a:off x="2946296" y="3078214"/>
            <a:ext cx="132238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Line 6"/>
          <p:cNvSpPr>
            <a:spLocks noChangeShapeType="1"/>
          </p:cNvSpPr>
          <p:nvPr/>
        </p:nvSpPr>
        <p:spPr bwMode="auto">
          <a:xfrm>
            <a:off x="3616221" y="2514652"/>
            <a:ext cx="0" cy="112871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 name="Text Box 7"/>
          <p:cNvSpPr txBox="1">
            <a:spLocks noChangeArrowheads="1"/>
          </p:cNvSpPr>
          <p:nvPr/>
        </p:nvSpPr>
        <p:spPr bwMode="auto">
          <a:xfrm>
            <a:off x="3065359" y="2035227"/>
            <a:ext cx="1120775"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00"/>
                </a:solidFill>
                <a:latin typeface="Times New Roman" panose="02020603050405020304" pitchFamily="18" charset="0"/>
                <a:ea typeface="楷体_GB2312" panose="02010609030101010101" pitchFamily="49" charset="-122"/>
              </a:rPr>
              <a:t> 0	1</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9" name="Text Box 8"/>
          <p:cNvSpPr txBox="1">
            <a:spLocks noChangeArrowheads="1"/>
          </p:cNvSpPr>
          <p:nvPr/>
        </p:nvSpPr>
        <p:spPr bwMode="auto">
          <a:xfrm>
            <a:off x="2590696" y="2563864"/>
            <a:ext cx="292100" cy="103187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2800" b="1">
                <a:solidFill>
                  <a:srgbClr val="000000"/>
                </a:solidFill>
                <a:latin typeface="Times New Roman" panose="02020603050405020304" pitchFamily="18" charset="0"/>
                <a:ea typeface="楷体_GB2312" panose="02010609030101010101" pitchFamily="49" charset="-122"/>
              </a:rPr>
              <a:t>01</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10" name="Text Box 9"/>
          <p:cNvSpPr txBox="1">
            <a:spLocks noChangeArrowheads="1"/>
          </p:cNvSpPr>
          <p:nvPr/>
        </p:nvSpPr>
        <p:spPr bwMode="auto">
          <a:xfrm>
            <a:off x="2624034" y="1857427"/>
            <a:ext cx="420687"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a:solidFill>
                  <a:srgbClr val="000000"/>
                </a:solidFill>
                <a:ea typeface="楷体_GB2312" panose="02010609030101010101" pitchFamily="49" charset="-122"/>
              </a:rPr>
              <a:t>B</a:t>
            </a:r>
            <a:endParaRPr kumimoji="1" lang="en-US" altLang="zh-CN" sz="2800" b="1">
              <a:solidFill>
                <a:srgbClr val="000000"/>
              </a:solidFill>
              <a:ea typeface="楷体_GB2312" panose="02010609030101010101" pitchFamily="49" charset="-122"/>
            </a:endParaRPr>
          </a:p>
        </p:txBody>
      </p:sp>
      <p:sp>
        <p:nvSpPr>
          <p:cNvPr id="11" name="Text Box 10"/>
          <p:cNvSpPr txBox="1">
            <a:spLocks noChangeArrowheads="1"/>
          </p:cNvSpPr>
          <p:nvPr/>
        </p:nvSpPr>
        <p:spPr bwMode="auto">
          <a:xfrm>
            <a:off x="2411309" y="2174927"/>
            <a:ext cx="441325"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a:solidFill>
                  <a:srgbClr val="000000"/>
                </a:solidFill>
                <a:ea typeface="楷体_GB2312" panose="02010609030101010101" pitchFamily="49" charset="-122"/>
              </a:rPr>
              <a:t>A</a:t>
            </a:r>
            <a:endParaRPr kumimoji="1" lang="en-US" altLang="zh-CN" sz="2800" b="1">
              <a:solidFill>
                <a:srgbClr val="000000"/>
              </a:solidFill>
              <a:ea typeface="楷体_GB2312" panose="02010609030101010101" pitchFamily="49" charset="-122"/>
            </a:endParaRPr>
          </a:p>
        </p:txBody>
      </p:sp>
      <p:sp>
        <p:nvSpPr>
          <p:cNvPr id="14" name="Rectangle 13"/>
          <p:cNvSpPr>
            <a:spLocks noChangeArrowheads="1"/>
          </p:cNvSpPr>
          <p:nvPr/>
        </p:nvSpPr>
        <p:spPr bwMode="auto">
          <a:xfrm>
            <a:off x="5394221" y="2513064"/>
            <a:ext cx="1327150" cy="1111250"/>
          </a:xfrm>
          <a:prstGeom prst="rect">
            <a:avLst/>
          </a:prstGeom>
          <a:noFill/>
          <a:ln w="28575">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14"/>
          <p:cNvSpPr>
            <a:spLocks noChangeShapeType="1"/>
          </p:cNvSpPr>
          <p:nvPr/>
        </p:nvSpPr>
        <p:spPr bwMode="auto">
          <a:xfrm flipH="1" flipV="1">
            <a:off x="4995759" y="2108252"/>
            <a:ext cx="387350" cy="38735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Line 15"/>
          <p:cNvSpPr>
            <a:spLocks noChangeShapeType="1"/>
          </p:cNvSpPr>
          <p:nvPr/>
        </p:nvSpPr>
        <p:spPr bwMode="auto">
          <a:xfrm>
            <a:off x="5398984" y="3078214"/>
            <a:ext cx="132238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 name="Line 16"/>
          <p:cNvSpPr>
            <a:spLocks noChangeShapeType="1"/>
          </p:cNvSpPr>
          <p:nvPr/>
        </p:nvSpPr>
        <p:spPr bwMode="auto">
          <a:xfrm>
            <a:off x="6068909" y="2514652"/>
            <a:ext cx="0" cy="112871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7"/>
          <p:cNvSpPr txBox="1">
            <a:spLocks noChangeArrowheads="1"/>
          </p:cNvSpPr>
          <p:nvPr/>
        </p:nvSpPr>
        <p:spPr bwMode="auto">
          <a:xfrm>
            <a:off x="5518046" y="2035227"/>
            <a:ext cx="1120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00"/>
                </a:solidFill>
                <a:latin typeface="Times New Roman" panose="02020603050405020304" pitchFamily="18" charset="0"/>
                <a:ea typeface="楷体_GB2312" panose="02010609030101010101" pitchFamily="49" charset="-122"/>
              </a:rPr>
              <a:t> 0	1</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19" name="Text Box 18"/>
          <p:cNvSpPr txBox="1">
            <a:spLocks noChangeArrowheads="1"/>
          </p:cNvSpPr>
          <p:nvPr/>
        </p:nvSpPr>
        <p:spPr bwMode="auto">
          <a:xfrm>
            <a:off x="5043384" y="2563864"/>
            <a:ext cx="2921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2800" b="1">
                <a:solidFill>
                  <a:srgbClr val="000000"/>
                </a:solidFill>
                <a:latin typeface="Times New Roman" panose="02020603050405020304" pitchFamily="18" charset="0"/>
                <a:ea typeface="楷体_GB2312" panose="02010609030101010101" pitchFamily="49" charset="-122"/>
              </a:rPr>
              <a:t>01</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20" name="Text Box 19"/>
          <p:cNvSpPr txBox="1">
            <a:spLocks noChangeArrowheads="1"/>
          </p:cNvSpPr>
          <p:nvPr/>
        </p:nvSpPr>
        <p:spPr bwMode="auto">
          <a:xfrm>
            <a:off x="5076721" y="1857427"/>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a:solidFill>
                  <a:srgbClr val="000000"/>
                </a:solidFill>
                <a:ea typeface="楷体_GB2312" panose="02010609030101010101" pitchFamily="49" charset="-122"/>
              </a:rPr>
              <a:t>B</a:t>
            </a:r>
            <a:endParaRPr kumimoji="1" lang="en-US" altLang="zh-CN" sz="2800" b="1">
              <a:solidFill>
                <a:srgbClr val="000000"/>
              </a:solidFill>
              <a:ea typeface="楷体_GB2312" panose="02010609030101010101" pitchFamily="49" charset="-122"/>
            </a:endParaRPr>
          </a:p>
        </p:txBody>
      </p:sp>
      <p:sp>
        <p:nvSpPr>
          <p:cNvPr id="21" name="Text Box 20"/>
          <p:cNvSpPr txBox="1">
            <a:spLocks noChangeArrowheads="1"/>
          </p:cNvSpPr>
          <p:nvPr/>
        </p:nvSpPr>
        <p:spPr bwMode="auto">
          <a:xfrm>
            <a:off x="4863996" y="2174927"/>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a:solidFill>
                  <a:srgbClr val="000000"/>
                </a:solidFill>
                <a:ea typeface="楷体_GB2312" panose="02010609030101010101" pitchFamily="49" charset="-122"/>
              </a:rPr>
              <a:t>A</a:t>
            </a:r>
            <a:endParaRPr kumimoji="1" lang="en-US" altLang="zh-CN" sz="2800" b="1">
              <a:solidFill>
                <a:srgbClr val="000000"/>
              </a:solidFill>
              <a:ea typeface="楷体_GB2312" panose="02010609030101010101" pitchFamily="49" charset="-122"/>
            </a:endParaRPr>
          </a:p>
        </p:txBody>
      </p:sp>
      <p:sp>
        <p:nvSpPr>
          <p:cNvPr id="25" name="Rectangle 24"/>
          <p:cNvSpPr>
            <a:spLocks noChangeArrowheads="1"/>
          </p:cNvSpPr>
          <p:nvPr/>
        </p:nvSpPr>
        <p:spPr bwMode="auto">
          <a:xfrm>
            <a:off x="7951684" y="2513064"/>
            <a:ext cx="1327150" cy="1111250"/>
          </a:xfrm>
          <a:prstGeom prst="rect">
            <a:avLst/>
          </a:prstGeom>
          <a:noFill/>
          <a:ln w="28575">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5"/>
          <p:cNvSpPr>
            <a:spLocks noChangeShapeType="1"/>
          </p:cNvSpPr>
          <p:nvPr/>
        </p:nvSpPr>
        <p:spPr bwMode="auto">
          <a:xfrm flipH="1" flipV="1">
            <a:off x="7553221" y="2108252"/>
            <a:ext cx="396875" cy="395287"/>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Line 26"/>
          <p:cNvSpPr>
            <a:spLocks noChangeShapeType="1"/>
          </p:cNvSpPr>
          <p:nvPr/>
        </p:nvSpPr>
        <p:spPr bwMode="auto">
          <a:xfrm>
            <a:off x="7956446" y="3078214"/>
            <a:ext cx="132238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 name="Line 27"/>
          <p:cNvSpPr>
            <a:spLocks noChangeShapeType="1"/>
          </p:cNvSpPr>
          <p:nvPr/>
        </p:nvSpPr>
        <p:spPr bwMode="auto">
          <a:xfrm>
            <a:off x="8626371" y="2514652"/>
            <a:ext cx="0" cy="112871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28"/>
          <p:cNvSpPr txBox="1">
            <a:spLocks noChangeArrowheads="1"/>
          </p:cNvSpPr>
          <p:nvPr/>
        </p:nvSpPr>
        <p:spPr bwMode="auto">
          <a:xfrm>
            <a:off x="8075509" y="2035227"/>
            <a:ext cx="1120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00"/>
                </a:solidFill>
                <a:latin typeface="Times New Roman" panose="02020603050405020304" pitchFamily="18" charset="0"/>
                <a:ea typeface="楷体_GB2312" panose="02010609030101010101" pitchFamily="49" charset="-122"/>
              </a:rPr>
              <a:t> 0	1</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30" name="Text Box 29"/>
          <p:cNvSpPr txBox="1">
            <a:spLocks noChangeArrowheads="1"/>
          </p:cNvSpPr>
          <p:nvPr/>
        </p:nvSpPr>
        <p:spPr bwMode="auto">
          <a:xfrm>
            <a:off x="7600846" y="2563864"/>
            <a:ext cx="2921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2800" b="1">
                <a:solidFill>
                  <a:srgbClr val="000000"/>
                </a:solidFill>
                <a:latin typeface="Times New Roman" panose="02020603050405020304" pitchFamily="18" charset="0"/>
                <a:ea typeface="楷体_GB2312" panose="02010609030101010101" pitchFamily="49" charset="-122"/>
              </a:rPr>
              <a:t>01</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31" name="Text Box 30"/>
          <p:cNvSpPr txBox="1">
            <a:spLocks noChangeArrowheads="1"/>
          </p:cNvSpPr>
          <p:nvPr/>
        </p:nvSpPr>
        <p:spPr bwMode="auto">
          <a:xfrm>
            <a:off x="7634184" y="1857427"/>
            <a:ext cx="420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a:solidFill>
                  <a:srgbClr val="000000"/>
                </a:solidFill>
                <a:ea typeface="楷体_GB2312" panose="02010609030101010101" pitchFamily="49" charset="-122"/>
              </a:rPr>
              <a:t>B</a:t>
            </a:r>
            <a:endParaRPr kumimoji="1" lang="en-US" altLang="zh-CN" sz="2800" b="1">
              <a:solidFill>
                <a:srgbClr val="000000"/>
              </a:solidFill>
              <a:ea typeface="楷体_GB2312" panose="02010609030101010101" pitchFamily="49" charset="-122"/>
            </a:endParaRPr>
          </a:p>
        </p:txBody>
      </p:sp>
      <p:sp>
        <p:nvSpPr>
          <p:cNvPr id="32" name="Text Box 31"/>
          <p:cNvSpPr txBox="1">
            <a:spLocks noChangeArrowheads="1"/>
          </p:cNvSpPr>
          <p:nvPr/>
        </p:nvSpPr>
        <p:spPr bwMode="auto">
          <a:xfrm>
            <a:off x="7421459" y="2174927"/>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a:solidFill>
                  <a:srgbClr val="000000"/>
                </a:solidFill>
                <a:ea typeface="楷体_GB2312" panose="02010609030101010101" pitchFamily="49" charset="-122"/>
              </a:rPr>
              <a:t>A</a:t>
            </a:r>
            <a:endParaRPr kumimoji="1" lang="en-US" altLang="zh-CN" sz="2800" b="1">
              <a:solidFill>
                <a:srgbClr val="000000"/>
              </a:solidFill>
              <a:ea typeface="楷体_GB2312" panose="02010609030101010101" pitchFamily="49" charset="-122"/>
            </a:endParaRPr>
          </a:p>
        </p:txBody>
      </p:sp>
      <p:sp>
        <p:nvSpPr>
          <p:cNvPr id="34" name="Text Box 33"/>
          <p:cNvSpPr txBox="1">
            <a:spLocks noChangeArrowheads="1"/>
          </p:cNvSpPr>
          <p:nvPr/>
        </p:nvSpPr>
        <p:spPr bwMode="auto">
          <a:xfrm>
            <a:off x="8781946" y="2543227"/>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35" name="Text Box 34"/>
          <p:cNvSpPr txBox="1">
            <a:spLocks noChangeArrowheads="1"/>
          </p:cNvSpPr>
          <p:nvPr/>
        </p:nvSpPr>
        <p:spPr bwMode="auto">
          <a:xfrm>
            <a:off x="3530496" y="1447852"/>
            <a:ext cx="42066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dirty="0">
                <a:latin typeface="宋体" panose="02010600030101010101" pitchFamily="2" charset="-122"/>
                <a:ea typeface="宋体" panose="02010600030101010101" pitchFamily="2" charset="-122"/>
              </a:rPr>
              <a:t>二变量卡诺图的典型</a:t>
            </a:r>
            <a:r>
              <a:rPr kumimoji="1" lang="zh-CN" altLang="en-US" sz="2400" b="1" dirty="0">
                <a:solidFill>
                  <a:schemeClr val="accent6">
                    <a:lumMod val="75000"/>
                  </a:schemeClr>
                </a:solidFill>
                <a:latin typeface="宋体" panose="02010600030101010101" pitchFamily="2" charset="-122"/>
                <a:ea typeface="宋体" panose="02010600030101010101" pitchFamily="2" charset="-122"/>
              </a:rPr>
              <a:t>画圈方式</a:t>
            </a:r>
            <a:endParaRPr kumimoji="1" lang="zh-CN" altLang="en-US" sz="2400" b="1" dirty="0">
              <a:solidFill>
                <a:schemeClr val="accent6">
                  <a:lumMod val="75000"/>
                </a:schemeClr>
              </a:solidFill>
              <a:latin typeface="宋体" panose="02010600030101010101" pitchFamily="2" charset="-122"/>
              <a:ea typeface="宋体" panose="02010600030101010101" pitchFamily="2" charset="-122"/>
            </a:endParaRPr>
          </a:p>
        </p:txBody>
      </p:sp>
      <p:sp>
        <p:nvSpPr>
          <p:cNvPr id="38" name="Text Box 37"/>
          <p:cNvSpPr txBox="1">
            <a:spLocks noChangeArrowheads="1"/>
          </p:cNvSpPr>
          <p:nvPr/>
        </p:nvSpPr>
        <p:spPr bwMode="auto">
          <a:xfrm>
            <a:off x="2355746" y="4967339"/>
            <a:ext cx="2139950"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00"/>
                </a:solidFill>
                <a:latin typeface="Times New Roman" panose="02020603050405020304" pitchFamily="18" charset="0"/>
                <a:ea typeface="楷体_GB2312" panose="02010609030101010101" pitchFamily="49" charset="-122"/>
              </a:rPr>
              <a:t>00  01  11  10</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39" name="Text Box 38"/>
          <p:cNvSpPr txBox="1">
            <a:spLocks noChangeArrowheads="1"/>
          </p:cNvSpPr>
          <p:nvPr/>
        </p:nvSpPr>
        <p:spPr bwMode="auto">
          <a:xfrm>
            <a:off x="1950934" y="5495977"/>
            <a:ext cx="292100" cy="103187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2800" b="1">
                <a:solidFill>
                  <a:srgbClr val="000000"/>
                </a:solidFill>
                <a:latin typeface="Times New Roman" panose="02020603050405020304" pitchFamily="18" charset="0"/>
                <a:ea typeface="楷体_GB2312" panose="02010609030101010101" pitchFamily="49" charset="-122"/>
              </a:rPr>
              <a:t>01</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40" name="Text Box 39"/>
          <p:cNvSpPr txBox="1">
            <a:spLocks noChangeArrowheads="1"/>
          </p:cNvSpPr>
          <p:nvPr/>
        </p:nvSpPr>
        <p:spPr bwMode="auto">
          <a:xfrm>
            <a:off x="1998559" y="4726039"/>
            <a:ext cx="657225"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i="1">
                <a:solidFill>
                  <a:srgbClr val="000000"/>
                </a:solidFill>
                <a:ea typeface="楷体_GB2312" panose="02010609030101010101" pitchFamily="49" charset="-122"/>
              </a:rPr>
              <a:t>BC</a:t>
            </a:r>
            <a:endParaRPr kumimoji="1" lang="en-US" altLang="zh-CN" sz="2800" b="1" i="1">
              <a:solidFill>
                <a:srgbClr val="000000"/>
              </a:solidFill>
              <a:ea typeface="楷体_GB2312" panose="02010609030101010101" pitchFamily="49" charset="-122"/>
            </a:endParaRPr>
          </a:p>
        </p:txBody>
      </p:sp>
      <p:sp>
        <p:nvSpPr>
          <p:cNvPr id="41" name="Text Box 40"/>
          <p:cNvSpPr txBox="1">
            <a:spLocks noChangeArrowheads="1"/>
          </p:cNvSpPr>
          <p:nvPr/>
        </p:nvSpPr>
        <p:spPr bwMode="auto">
          <a:xfrm>
            <a:off x="1777896" y="5100689"/>
            <a:ext cx="420688"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i="1">
                <a:solidFill>
                  <a:srgbClr val="000000"/>
                </a:solidFill>
                <a:ea typeface="楷体_GB2312" panose="02010609030101010101" pitchFamily="49" charset="-122"/>
              </a:rPr>
              <a:t>A</a:t>
            </a:r>
            <a:endParaRPr kumimoji="1" lang="en-US" altLang="zh-CN" sz="2800" b="1" i="1">
              <a:solidFill>
                <a:srgbClr val="000000"/>
              </a:solidFill>
              <a:ea typeface="楷体_GB2312" panose="02010609030101010101" pitchFamily="49" charset="-122"/>
            </a:endParaRPr>
          </a:p>
        </p:txBody>
      </p:sp>
      <p:grpSp>
        <p:nvGrpSpPr>
          <p:cNvPr id="43" name="Group 42"/>
          <p:cNvGrpSpPr/>
          <p:nvPr/>
        </p:nvGrpSpPr>
        <p:grpSpPr bwMode="auto">
          <a:xfrm>
            <a:off x="2071584" y="5126089"/>
            <a:ext cx="2330450" cy="1435100"/>
            <a:chOff x="1150" y="972"/>
            <a:chExt cx="1468" cy="904"/>
          </a:xfrm>
        </p:grpSpPr>
        <p:sp>
          <p:nvSpPr>
            <p:cNvPr id="44" name="Rectangle 43"/>
            <p:cNvSpPr>
              <a:spLocks noChangeArrowheads="1"/>
            </p:cNvSpPr>
            <p:nvPr/>
          </p:nvSpPr>
          <p:spPr bwMode="auto">
            <a:xfrm>
              <a:off x="1327" y="1173"/>
              <a:ext cx="1281" cy="700"/>
            </a:xfrm>
            <a:prstGeom prst="rect">
              <a:avLst/>
            </a:prstGeom>
            <a:noFill/>
            <a:ln w="28575">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 name="Line 44"/>
            <p:cNvSpPr>
              <a:spLocks noChangeShapeType="1"/>
            </p:cNvSpPr>
            <p:nvPr/>
          </p:nvSpPr>
          <p:spPr bwMode="auto">
            <a:xfrm flipH="1" flipV="1">
              <a:off x="1150" y="972"/>
              <a:ext cx="192" cy="20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 name="Line 45"/>
            <p:cNvSpPr>
              <a:spLocks noChangeShapeType="1"/>
            </p:cNvSpPr>
            <p:nvPr/>
          </p:nvSpPr>
          <p:spPr bwMode="auto">
            <a:xfrm>
              <a:off x="1341" y="1529"/>
              <a:ext cx="127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Line 46"/>
            <p:cNvSpPr>
              <a:spLocks noChangeShapeType="1"/>
            </p:cNvSpPr>
            <p:nvPr/>
          </p:nvSpPr>
          <p:spPr bwMode="auto">
            <a:xfrm>
              <a:off x="1665" y="1164"/>
              <a:ext cx="0" cy="71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 name="Line 47"/>
            <p:cNvSpPr>
              <a:spLocks noChangeShapeType="1"/>
            </p:cNvSpPr>
            <p:nvPr/>
          </p:nvSpPr>
          <p:spPr bwMode="auto">
            <a:xfrm>
              <a:off x="1968" y="1152"/>
              <a:ext cx="9" cy="70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 name="Line 48"/>
            <p:cNvSpPr>
              <a:spLocks noChangeShapeType="1"/>
            </p:cNvSpPr>
            <p:nvPr/>
          </p:nvSpPr>
          <p:spPr bwMode="auto">
            <a:xfrm>
              <a:off x="2310" y="1165"/>
              <a:ext cx="0" cy="71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51" name="Text Box 50"/>
          <p:cNvSpPr txBox="1">
            <a:spLocks noChangeArrowheads="1"/>
          </p:cNvSpPr>
          <p:nvPr/>
        </p:nvSpPr>
        <p:spPr bwMode="auto">
          <a:xfrm>
            <a:off x="4894159" y="4557764"/>
            <a:ext cx="657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i="1">
                <a:solidFill>
                  <a:srgbClr val="000000"/>
                </a:solidFill>
                <a:ea typeface="楷体_GB2312" panose="02010609030101010101" pitchFamily="49" charset="-122"/>
              </a:rPr>
              <a:t>BC</a:t>
            </a:r>
            <a:endParaRPr kumimoji="1" lang="en-US" altLang="zh-CN" sz="2800" b="1" i="1">
              <a:solidFill>
                <a:srgbClr val="000000"/>
              </a:solidFill>
              <a:ea typeface="楷体_GB2312" panose="02010609030101010101" pitchFamily="49" charset="-122"/>
            </a:endParaRPr>
          </a:p>
        </p:txBody>
      </p:sp>
      <p:sp>
        <p:nvSpPr>
          <p:cNvPr id="53" name="Text Box 52"/>
          <p:cNvSpPr txBox="1">
            <a:spLocks noChangeArrowheads="1"/>
          </p:cNvSpPr>
          <p:nvPr/>
        </p:nvSpPr>
        <p:spPr bwMode="auto">
          <a:xfrm>
            <a:off x="4978296" y="4905427"/>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00"/>
                </a:solidFill>
                <a:latin typeface="Times New Roman" panose="02020603050405020304" pitchFamily="18" charset="0"/>
                <a:ea typeface="楷体_GB2312" panose="02010609030101010101" pitchFamily="49" charset="-122"/>
              </a:rPr>
              <a:t> 00  01  11  10</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54" name="Text Box 53"/>
          <p:cNvSpPr txBox="1">
            <a:spLocks noChangeArrowheads="1"/>
          </p:cNvSpPr>
          <p:nvPr/>
        </p:nvSpPr>
        <p:spPr bwMode="auto">
          <a:xfrm>
            <a:off x="4838596" y="5434064"/>
            <a:ext cx="2921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2800" b="1">
                <a:solidFill>
                  <a:srgbClr val="000000"/>
                </a:solidFill>
                <a:latin typeface="Times New Roman" panose="02020603050405020304" pitchFamily="18" charset="0"/>
                <a:ea typeface="楷体_GB2312" panose="02010609030101010101" pitchFamily="49" charset="-122"/>
              </a:rPr>
              <a:t>01</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55" name="Text Box 54"/>
          <p:cNvSpPr txBox="1">
            <a:spLocks noChangeArrowheads="1"/>
          </p:cNvSpPr>
          <p:nvPr/>
        </p:nvSpPr>
        <p:spPr bwMode="auto">
          <a:xfrm>
            <a:off x="4394096" y="4922889"/>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i="1">
                <a:solidFill>
                  <a:srgbClr val="000000"/>
                </a:solidFill>
                <a:ea typeface="楷体_GB2312" panose="02010609030101010101" pitchFamily="49" charset="-122"/>
              </a:rPr>
              <a:t>A</a:t>
            </a:r>
            <a:endParaRPr kumimoji="1" lang="en-US" altLang="zh-CN" sz="2800" b="1" i="1">
              <a:solidFill>
                <a:srgbClr val="000000"/>
              </a:solidFill>
              <a:ea typeface="楷体_GB2312" panose="02010609030101010101" pitchFamily="49" charset="-122"/>
            </a:endParaRPr>
          </a:p>
        </p:txBody>
      </p:sp>
      <p:grpSp>
        <p:nvGrpSpPr>
          <p:cNvPr id="57" name="Group 56"/>
          <p:cNvGrpSpPr/>
          <p:nvPr/>
        </p:nvGrpSpPr>
        <p:grpSpPr bwMode="auto">
          <a:xfrm>
            <a:off x="4883046" y="5105452"/>
            <a:ext cx="2330450" cy="1435100"/>
            <a:chOff x="1150" y="972"/>
            <a:chExt cx="1468" cy="904"/>
          </a:xfrm>
        </p:grpSpPr>
        <p:sp>
          <p:nvSpPr>
            <p:cNvPr id="58" name="Rectangle 57"/>
            <p:cNvSpPr>
              <a:spLocks noChangeArrowheads="1"/>
            </p:cNvSpPr>
            <p:nvPr/>
          </p:nvSpPr>
          <p:spPr bwMode="auto">
            <a:xfrm>
              <a:off x="1327" y="1173"/>
              <a:ext cx="1281" cy="700"/>
            </a:xfrm>
            <a:prstGeom prst="rect">
              <a:avLst/>
            </a:prstGeom>
            <a:noFill/>
            <a:ln w="28575">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58"/>
            <p:cNvSpPr>
              <a:spLocks noChangeShapeType="1"/>
            </p:cNvSpPr>
            <p:nvPr/>
          </p:nvSpPr>
          <p:spPr bwMode="auto">
            <a:xfrm flipH="1" flipV="1">
              <a:off x="1150" y="972"/>
              <a:ext cx="192" cy="20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59"/>
            <p:cNvSpPr>
              <a:spLocks noChangeShapeType="1"/>
            </p:cNvSpPr>
            <p:nvPr/>
          </p:nvSpPr>
          <p:spPr bwMode="auto">
            <a:xfrm>
              <a:off x="1341" y="1529"/>
              <a:ext cx="127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Line 60"/>
            <p:cNvSpPr>
              <a:spLocks noChangeShapeType="1"/>
            </p:cNvSpPr>
            <p:nvPr/>
          </p:nvSpPr>
          <p:spPr bwMode="auto">
            <a:xfrm>
              <a:off x="1665" y="1164"/>
              <a:ext cx="0" cy="71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2" name="Line 61"/>
            <p:cNvSpPr>
              <a:spLocks noChangeShapeType="1"/>
            </p:cNvSpPr>
            <p:nvPr/>
          </p:nvSpPr>
          <p:spPr bwMode="auto">
            <a:xfrm>
              <a:off x="1968" y="1152"/>
              <a:ext cx="9" cy="70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3" name="Line 62"/>
            <p:cNvSpPr>
              <a:spLocks noChangeShapeType="1"/>
            </p:cNvSpPr>
            <p:nvPr/>
          </p:nvSpPr>
          <p:spPr bwMode="auto">
            <a:xfrm>
              <a:off x="2310" y="1165"/>
              <a:ext cx="0" cy="71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66" name="Text Box 65"/>
          <p:cNvSpPr txBox="1">
            <a:spLocks noChangeArrowheads="1"/>
          </p:cNvSpPr>
          <p:nvPr/>
        </p:nvSpPr>
        <p:spPr bwMode="auto">
          <a:xfrm>
            <a:off x="7524646" y="5454702"/>
            <a:ext cx="27305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en-US" altLang="zh-CN" sz="2800" b="1">
                <a:solidFill>
                  <a:srgbClr val="000000"/>
                </a:solidFill>
                <a:latin typeface="Times New Roman" panose="02020603050405020304" pitchFamily="18" charset="0"/>
                <a:ea typeface="楷体_GB2312" panose="02010609030101010101" pitchFamily="49" charset="-122"/>
              </a:rPr>
              <a:t>01</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67" name="Text Box 66"/>
          <p:cNvSpPr txBox="1">
            <a:spLocks noChangeArrowheads="1"/>
          </p:cNvSpPr>
          <p:nvPr/>
        </p:nvSpPr>
        <p:spPr bwMode="auto">
          <a:xfrm>
            <a:off x="7724671" y="4505377"/>
            <a:ext cx="657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i="1">
                <a:solidFill>
                  <a:srgbClr val="000000"/>
                </a:solidFill>
                <a:ea typeface="楷体_GB2312" panose="02010609030101010101" pitchFamily="49" charset="-122"/>
              </a:rPr>
              <a:t>BC</a:t>
            </a:r>
            <a:endParaRPr kumimoji="1" lang="en-US" altLang="zh-CN" sz="2800" b="1" i="1">
              <a:solidFill>
                <a:srgbClr val="000000"/>
              </a:solidFill>
              <a:ea typeface="楷体_GB2312" panose="02010609030101010101" pitchFamily="49" charset="-122"/>
            </a:endParaRPr>
          </a:p>
        </p:txBody>
      </p:sp>
      <p:sp>
        <p:nvSpPr>
          <p:cNvPr id="68" name="Text Box 67"/>
          <p:cNvSpPr txBox="1">
            <a:spLocks noChangeArrowheads="1"/>
          </p:cNvSpPr>
          <p:nvPr/>
        </p:nvSpPr>
        <p:spPr bwMode="auto">
          <a:xfrm>
            <a:off x="7137296" y="4960989"/>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i="1">
                <a:solidFill>
                  <a:srgbClr val="000000"/>
                </a:solidFill>
                <a:ea typeface="楷体_GB2312" panose="02010609030101010101" pitchFamily="49" charset="-122"/>
              </a:rPr>
              <a:t>A</a:t>
            </a:r>
            <a:endParaRPr kumimoji="1" lang="en-US" altLang="zh-CN" sz="2800" b="1" i="1">
              <a:solidFill>
                <a:srgbClr val="000000"/>
              </a:solidFill>
              <a:ea typeface="楷体_GB2312" panose="02010609030101010101" pitchFamily="49" charset="-122"/>
            </a:endParaRPr>
          </a:p>
        </p:txBody>
      </p:sp>
      <p:sp>
        <p:nvSpPr>
          <p:cNvPr id="69" name="Rectangle 68"/>
          <p:cNvSpPr>
            <a:spLocks noChangeArrowheads="1"/>
          </p:cNvSpPr>
          <p:nvPr/>
        </p:nvSpPr>
        <p:spPr bwMode="auto">
          <a:xfrm>
            <a:off x="7845321" y="4980039"/>
            <a:ext cx="2139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a:solidFill>
                  <a:srgbClr val="000000"/>
                </a:solidFill>
                <a:ea typeface="楷体_GB2312" panose="02010609030101010101" pitchFamily="49" charset="-122"/>
              </a:rPr>
              <a:t>00  01  11  10</a:t>
            </a:r>
            <a:endParaRPr kumimoji="1" lang="en-US" altLang="zh-CN" sz="2800" b="1">
              <a:solidFill>
                <a:srgbClr val="000000"/>
              </a:solidFill>
              <a:ea typeface="楷体_GB2312" panose="02010609030101010101" pitchFamily="49" charset="-122"/>
            </a:endParaRPr>
          </a:p>
        </p:txBody>
      </p:sp>
      <p:sp>
        <p:nvSpPr>
          <p:cNvPr id="70" name="Text Box 69"/>
          <p:cNvSpPr txBox="1">
            <a:spLocks noChangeArrowheads="1"/>
          </p:cNvSpPr>
          <p:nvPr/>
        </p:nvSpPr>
        <p:spPr bwMode="auto">
          <a:xfrm>
            <a:off x="3606696" y="4024364"/>
            <a:ext cx="42066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latin typeface="宋体" panose="02010600030101010101" pitchFamily="2" charset="-122"/>
                <a:ea typeface="宋体" panose="02010600030101010101" pitchFamily="2" charset="-122"/>
              </a:rPr>
              <a:t>三变量卡诺图的典型</a:t>
            </a:r>
            <a:r>
              <a:rPr kumimoji="1" lang="zh-CN" altLang="en-US" sz="2400" b="1" dirty="0">
                <a:solidFill>
                  <a:schemeClr val="accent6">
                    <a:lumMod val="75000"/>
                  </a:schemeClr>
                </a:solidFill>
                <a:latin typeface="宋体" panose="02010600030101010101" pitchFamily="2" charset="-122"/>
                <a:ea typeface="宋体" panose="02010600030101010101" pitchFamily="2" charset="-122"/>
              </a:rPr>
              <a:t>画圈方式</a:t>
            </a:r>
            <a:endParaRPr kumimoji="1" lang="zh-CN" altLang="en-US" sz="2400" b="1" dirty="0">
              <a:solidFill>
                <a:schemeClr val="accent6">
                  <a:lumMod val="75000"/>
                </a:schemeClr>
              </a:solidFill>
              <a:latin typeface="宋体" panose="02010600030101010101" pitchFamily="2" charset="-122"/>
              <a:ea typeface="宋体" panose="02010600030101010101" pitchFamily="2" charset="-122"/>
            </a:endParaRPr>
          </a:p>
        </p:txBody>
      </p:sp>
      <p:grpSp>
        <p:nvGrpSpPr>
          <p:cNvPr id="71" name="Group 70"/>
          <p:cNvGrpSpPr/>
          <p:nvPr/>
        </p:nvGrpSpPr>
        <p:grpSpPr bwMode="auto">
          <a:xfrm>
            <a:off x="7543696" y="5091164"/>
            <a:ext cx="2514600" cy="1447800"/>
            <a:chOff x="1150" y="972"/>
            <a:chExt cx="1468" cy="904"/>
          </a:xfrm>
        </p:grpSpPr>
        <p:sp>
          <p:nvSpPr>
            <p:cNvPr id="72" name="Rectangle 71"/>
            <p:cNvSpPr>
              <a:spLocks noChangeArrowheads="1"/>
            </p:cNvSpPr>
            <p:nvPr/>
          </p:nvSpPr>
          <p:spPr bwMode="auto">
            <a:xfrm>
              <a:off x="1327" y="1173"/>
              <a:ext cx="1281" cy="700"/>
            </a:xfrm>
            <a:prstGeom prst="rect">
              <a:avLst/>
            </a:prstGeom>
            <a:noFill/>
            <a:ln w="28575">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3" name="Line 72"/>
            <p:cNvSpPr>
              <a:spLocks noChangeShapeType="1"/>
            </p:cNvSpPr>
            <p:nvPr/>
          </p:nvSpPr>
          <p:spPr bwMode="auto">
            <a:xfrm flipH="1" flipV="1">
              <a:off x="1150" y="972"/>
              <a:ext cx="192" cy="20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Line 73"/>
            <p:cNvSpPr>
              <a:spLocks noChangeShapeType="1"/>
            </p:cNvSpPr>
            <p:nvPr/>
          </p:nvSpPr>
          <p:spPr bwMode="auto">
            <a:xfrm>
              <a:off x="1341" y="1529"/>
              <a:ext cx="127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5" name="Line 74"/>
            <p:cNvSpPr>
              <a:spLocks noChangeShapeType="1"/>
            </p:cNvSpPr>
            <p:nvPr/>
          </p:nvSpPr>
          <p:spPr bwMode="auto">
            <a:xfrm>
              <a:off x="1665" y="1164"/>
              <a:ext cx="0" cy="71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6" name="Line 75"/>
            <p:cNvSpPr>
              <a:spLocks noChangeShapeType="1"/>
            </p:cNvSpPr>
            <p:nvPr/>
          </p:nvSpPr>
          <p:spPr bwMode="auto">
            <a:xfrm>
              <a:off x="1968" y="1152"/>
              <a:ext cx="9" cy="70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Line 76"/>
            <p:cNvSpPr>
              <a:spLocks noChangeShapeType="1"/>
            </p:cNvSpPr>
            <p:nvPr/>
          </p:nvSpPr>
          <p:spPr bwMode="auto">
            <a:xfrm>
              <a:off x="2310" y="1165"/>
              <a:ext cx="0" cy="71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79" name="PA-圆角矩形 1"/>
          <p:cNvSpPr/>
          <p:nvPr>
            <p:custDataLst>
              <p:tags r:id="rId2"/>
            </p:custDataLst>
          </p:nvPr>
        </p:nvSpPr>
        <p:spPr>
          <a:xfrm>
            <a:off x="-348342"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ssolv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dissolve">
                                      <p:cBhvr>
                                        <p:cTn id="17" dur="500"/>
                                        <p:tgtEl>
                                          <p:spTgt spid="8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dissolve">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dissolve">
                                      <p:cBhvr>
                                        <p:cTn id="26" dur="500"/>
                                        <p:tgtEl>
                                          <p:spTgt spid="3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dissolve">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dissolve">
                                      <p:cBhvr>
                                        <p:cTn id="34" dur="500"/>
                                        <p:tgtEl>
                                          <p:spTgt spid="8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dissolve">
                                      <p:cBhvr>
                                        <p:cTn id="3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1" grpId="0" animBg="1"/>
      <p:bldP spid="36" grpId="0" animBg="1"/>
      <p:bldP spid="37" grpId="0" animBg="1"/>
      <p:bldP spid="85" grpId="0" animBg="1"/>
      <p:bldP spid="83" grpId="0" animBg="1"/>
      <p:bldP spid="84" grpId="0" animBg="1"/>
      <p:bldP spid="5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8" name="AutoShape 2"/>
          <p:cNvSpPr>
            <a:spLocks noChangeArrowheads="1"/>
          </p:cNvSpPr>
          <p:nvPr/>
        </p:nvSpPr>
        <p:spPr bwMode="auto">
          <a:xfrm rot="10800000">
            <a:off x="5438035" y="3383324"/>
            <a:ext cx="457200" cy="457200"/>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94" name="Text Box 8"/>
          <p:cNvSpPr txBox="1">
            <a:spLocks noChangeArrowheads="1"/>
          </p:cNvSpPr>
          <p:nvPr/>
        </p:nvSpPr>
        <p:spPr bwMode="auto">
          <a:xfrm>
            <a:off x="5480897" y="3345224"/>
            <a:ext cx="374650" cy="56425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pPr>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168" name="AutoShape 82"/>
          <p:cNvSpPr>
            <a:spLocks noChangeArrowheads="1"/>
          </p:cNvSpPr>
          <p:nvPr/>
        </p:nvSpPr>
        <p:spPr bwMode="auto">
          <a:xfrm>
            <a:off x="6928697" y="5021624"/>
            <a:ext cx="381000" cy="420687"/>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69" name="AutoShape 83"/>
          <p:cNvSpPr>
            <a:spLocks noChangeArrowheads="1"/>
          </p:cNvSpPr>
          <p:nvPr/>
        </p:nvSpPr>
        <p:spPr bwMode="auto">
          <a:xfrm rot="5423873">
            <a:off x="5454703" y="5009718"/>
            <a:ext cx="420687" cy="457200"/>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89" name="AutoShape 3"/>
          <p:cNvSpPr>
            <a:spLocks noChangeArrowheads="1"/>
          </p:cNvSpPr>
          <p:nvPr/>
        </p:nvSpPr>
        <p:spPr bwMode="auto">
          <a:xfrm>
            <a:off x="5961910" y="3961174"/>
            <a:ext cx="882650" cy="925512"/>
          </a:xfrm>
          <a:prstGeom prst="roundRect">
            <a:avLst>
              <a:gd name="adj" fmla="val 16667"/>
            </a:avLst>
          </a:prstGeom>
          <a:solidFill>
            <a:srgbClr val="FFFF00"/>
          </a:solidFill>
          <a:ln w="28575">
            <a:solidFill>
              <a:srgbClr val="005286"/>
            </a:solidFill>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67" name="AutoShape 81"/>
          <p:cNvSpPr>
            <a:spLocks noChangeArrowheads="1"/>
          </p:cNvSpPr>
          <p:nvPr/>
        </p:nvSpPr>
        <p:spPr bwMode="auto">
          <a:xfrm rot="16200000">
            <a:off x="6889010" y="3423011"/>
            <a:ext cx="457200" cy="381000"/>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70" name="Text Box 84"/>
          <p:cNvSpPr txBox="1">
            <a:spLocks noChangeArrowheads="1"/>
          </p:cNvSpPr>
          <p:nvPr/>
        </p:nvSpPr>
        <p:spPr bwMode="auto">
          <a:xfrm>
            <a:off x="6914410" y="3346811"/>
            <a:ext cx="374650" cy="56425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pPr>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172" name="Rectangle 86"/>
          <p:cNvSpPr>
            <a:spLocks noChangeArrowheads="1"/>
          </p:cNvSpPr>
          <p:nvPr/>
        </p:nvSpPr>
        <p:spPr bwMode="auto">
          <a:xfrm>
            <a:off x="6946160" y="4964474"/>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90" name="Text Box 4"/>
          <p:cNvSpPr txBox="1">
            <a:spLocks noChangeArrowheads="1"/>
          </p:cNvSpPr>
          <p:nvPr/>
        </p:nvSpPr>
        <p:spPr bwMode="auto">
          <a:xfrm>
            <a:off x="5404697" y="2964224"/>
            <a:ext cx="2139950"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00"/>
                </a:solidFill>
                <a:latin typeface="Times New Roman" panose="02020603050405020304" pitchFamily="18" charset="0"/>
                <a:ea typeface="楷体_GB2312" panose="02010609030101010101" pitchFamily="49" charset="-122"/>
              </a:rPr>
              <a:t>00  01  11  10</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91" name="Text Box 5"/>
          <p:cNvSpPr txBox="1">
            <a:spLocks noChangeArrowheads="1"/>
          </p:cNvSpPr>
          <p:nvPr/>
        </p:nvSpPr>
        <p:spPr bwMode="auto">
          <a:xfrm>
            <a:off x="4936385" y="3334111"/>
            <a:ext cx="549275" cy="231457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sz="2800" b="1">
                <a:solidFill>
                  <a:srgbClr val="000000"/>
                </a:solidFill>
                <a:latin typeface="Times New Roman" panose="02020603050405020304" pitchFamily="18" charset="0"/>
                <a:ea typeface="楷体_GB2312" panose="02010609030101010101" pitchFamily="49" charset="-122"/>
              </a:rPr>
              <a:t>0001</a:t>
            </a:r>
            <a:endParaRPr kumimoji="1" lang="en-US" altLang="zh-CN" sz="2800" b="1">
              <a:solidFill>
                <a:srgbClr val="000000"/>
              </a:solidFill>
              <a:latin typeface="Times New Roman" panose="02020603050405020304" pitchFamily="18" charset="0"/>
              <a:ea typeface="楷体_GB2312" panose="02010609030101010101" pitchFamily="49" charset="-122"/>
            </a:endParaRPr>
          </a:p>
          <a:p>
            <a:pPr eaLnBrk="1" hangingPunct="1">
              <a:lnSpc>
                <a:spcPct val="130000"/>
              </a:lnSpc>
            </a:pPr>
            <a:r>
              <a:rPr kumimoji="1" lang="en-US" altLang="zh-CN" sz="2800" b="1">
                <a:solidFill>
                  <a:srgbClr val="000000"/>
                </a:solidFill>
                <a:latin typeface="Times New Roman" panose="02020603050405020304" pitchFamily="18" charset="0"/>
                <a:ea typeface="楷体_GB2312" panose="02010609030101010101" pitchFamily="49" charset="-122"/>
              </a:rPr>
              <a:t>11</a:t>
            </a:r>
            <a:endParaRPr kumimoji="1" lang="en-US" altLang="zh-CN" sz="2800" b="1">
              <a:solidFill>
                <a:srgbClr val="000000"/>
              </a:solidFill>
              <a:latin typeface="Times New Roman" panose="02020603050405020304" pitchFamily="18" charset="0"/>
              <a:ea typeface="楷体_GB2312" panose="02010609030101010101" pitchFamily="49" charset="-122"/>
            </a:endParaRPr>
          </a:p>
          <a:p>
            <a:pPr eaLnBrk="1" hangingPunct="1">
              <a:lnSpc>
                <a:spcPct val="130000"/>
              </a:lnSpc>
            </a:pPr>
            <a:r>
              <a:rPr kumimoji="1" lang="en-US" altLang="zh-CN" sz="2800" b="1">
                <a:solidFill>
                  <a:srgbClr val="000000"/>
                </a:solidFill>
                <a:latin typeface="Times New Roman" panose="02020603050405020304" pitchFamily="18" charset="0"/>
                <a:ea typeface="楷体_GB2312" panose="02010609030101010101" pitchFamily="49" charset="-122"/>
              </a:rPr>
              <a:t>10</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92" name="Text Box 6"/>
          <p:cNvSpPr txBox="1">
            <a:spLocks noChangeArrowheads="1"/>
          </p:cNvSpPr>
          <p:nvPr/>
        </p:nvSpPr>
        <p:spPr bwMode="auto">
          <a:xfrm>
            <a:off x="5050685" y="2710224"/>
            <a:ext cx="677862"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i="1">
                <a:solidFill>
                  <a:srgbClr val="000000"/>
                </a:solidFill>
                <a:ea typeface="楷体_GB2312" panose="02010609030101010101" pitchFamily="49" charset="-122"/>
              </a:rPr>
              <a:t>CD</a:t>
            </a:r>
            <a:endParaRPr kumimoji="1" lang="en-US" altLang="zh-CN" sz="2800" b="1">
              <a:solidFill>
                <a:srgbClr val="000000"/>
              </a:solidFill>
              <a:ea typeface="楷体_GB2312" panose="02010609030101010101" pitchFamily="49" charset="-122"/>
            </a:endParaRPr>
          </a:p>
        </p:txBody>
      </p:sp>
      <p:sp>
        <p:nvSpPr>
          <p:cNvPr id="93" name="Text Box 7"/>
          <p:cNvSpPr txBox="1">
            <a:spLocks noChangeArrowheads="1"/>
          </p:cNvSpPr>
          <p:nvPr/>
        </p:nvSpPr>
        <p:spPr bwMode="auto">
          <a:xfrm>
            <a:off x="4499822" y="2972161"/>
            <a:ext cx="657225"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i="1">
                <a:solidFill>
                  <a:srgbClr val="000000"/>
                </a:solidFill>
                <a:ea typeface="楷体_GB2312" panose="02010609030101010101" pitchFamily="49" charset="-122"/>
              </a:rPr>
              <a:t>AB</a:t>
            </a:r>
            <a:endParaRPr kumimoji="1" lang="en-US" altLang="zh-CN" sz="2800" b="1">
              <a:solidFill>
                <a:srgbClr val="000000"/>
              </a:solidFill>
              <a:ea typeface="楷体_GB2312" panose="02010609030101010101" pitchFamily="49" charset="-122"/>
            </a:endParaRPr>
          </a:p>
        </p:txBody>
      </p:sp>
      <p:grpSp>
        <p:nvGrpSpPr>
          <p:cNvPr id="95" name="Group 9"/>
          <p:cNvGrpSpPr/>
          <p:nvPr/>
        </p:nvGrpSpPr>
        <p:grpSpPr bwMode="auto">
          <a:xfrm>
            <a:off x="5082434" y="3022957"/>
            <a:ext cx="2238375" cy="2427287"/>
            <a:chOff x="2094" y="422"/>
            <a:chExt cx="1410" cy="1529"/>
          </a:xfrm>
        </p:grpSpPr>
        <p:sp>
          <p:nvSpPr>
            <p:cNvPr id="96" name="Line 10"/>
            <p:cNvSpPr>
              <a:spLocks noChangeShapeType="1"/>
            </p:cNvSpPr>
            <p:nvPr/>
          </p:nvSpPr>
          <p:spPr bwMode="auto">
            <a:xfrm flipH="1" flipV="1">
              <a:off x="2094" y="422"/>
              <a:ext cx="226" cy="22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7" name="Group 11"/>
            <p:cNvGrpSpPr/>
            <p:nvPr/>
          </p:nvGrpSpPr>
          <p:grpSpPr bwMode="auto">
            <a:xfrm>
              <a:off x="2306" y="648"/>
              <a:ext cx="1198" cy="1303"/>
              <a:chOff x="2306" y="648"/>
              <a:chExt cx="1198" cy="1303"/>
            </a:xfrm>
          </p:grpSpPr>
          <p:sp>
            <p:nvSpPr>
              <p:cNvPr id="98" name="Line 12"/>
              <p:cNvSpPr>
                <a:spLocks noChangeShapeType="1"/>
              </p:cNvSpPr>
              <p:nvPr/>
            </p:nvSpPr>
            <p:spPr bwMode="auto">
              <a:xfrm>
                <a:off x="2319" y="979"/>
                <a:ext cx="118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9" name="Group 13"/>
              <p:cNvGrpSpPr/>
              <p:nvPr/>
            </p:nvGrpSpPr>
            <p:grpSpPr bwMode="auto">
              <a:xfrm>
                <a:off x="2306" y="648"/>
                <a:ext cx="1189" cy="1303"/>
                <a:chOff x="520" y="702"/>
                <a:chExt cx="1281" cy="1403"/>
              </a:xfrm>
            </p:grpSpPr>
            <p:sp>
              <p:nvSpPr>
                <p:cNvPr id="102" name="Rectangle 14"/>
                <p:cNvSpPr>
                  <a:spLocks noChangeArrowheads="1"/>
                </p:cNvSpPr>
                <p:nvPr/>
              </p:nvSpPr>
              <p:spPr bwMode="auto">
                <a:xfrm>
                  <a:off x="520" y="702"/>
                  <a:ext cx="1281" cy="1400"/>
                </a:xfrm>
                <a:prstGeom prst="rect">
                  <a:avLst/>
                </a:prstGeom>
                <a:noFill/>
                <a:ln w="28575">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3" name="Group 15"/>
                <p:cNvGrpSpPr/>
                <p:nvPr/>
              </p:nvGrpSpPr>
              <p:grpSpPr bwMode="auto">
                <a:xfrm>
                  <a:off x="858" y="702"/>
                  <a:ext cx="645" cy="1403"/>
                  <a:chOff x="858" y="702"/>
                  <a:chExt cx="645" cy="1380"/>
                </a:xfrm>
              </p:grpSpPr>
              <p:sp>
                <p:nvSpPr>
                  <p:cNvPr id="104" name="Line 16"/>
                  <p:cNvSpPr>
                    <a:spLocks noChangeShapeType="1"/>
                  </p:cNvSpPr>
                  <p:nvPr/>
                </p:nvSpPr>
                <p:spPr bwMode="auto">
                  <a:xfrm>
                    <a:off x="858" y="703"/>
                    <a:ext cx="0" cy="137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5" name="Line 17"/>
                  <p:cNvSpPr>
                    <a:spLocks noChangeShapeType="1"/>
                  </p:cNvSpPr>
                  <p:nvPr/>
                </p:nvSpPr>
                <p:spPr bwMode="auto">
                  <a:xfrm>
                    <a:off x="1170" y="703"/>
                    <a:ext cx="0" cy="137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6" name="Line 18"/>
                  <p:cNvSpPr>
                    <a:spLocks noChangeShapeType="1"/>
                  </p:cNvSpPr>
                  <p:nvPr/>
                </p:nvSpPr>
                <p:spPr bwMode="auto">
                  <a:xfrm>
                    <a:off x="1503" y="702"/>
                    <a:ext cx="0" cy="137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00" name="Line 19"/>
              <p:cNvSpPr>
                <a:spLocks noChangeShapeType="1"/>
              </p:cNvSpPr>
              <p:nvPr/>
            </p:nvSpPr>
            <p:spPr bwMode="auto">
              <a:xfrm>
                <a:off x="2319" y="1309"/>
                <a:ext cx="118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1" name="Line 20"/>
              <p:cNvSpPr>
                <a:spLocks noChangeShapeType="1"/>
              </p:cNvSpPr>
              <p:nvPr/>
            </p:nvSpPr>
            <p:spPr bwMode="auto">
              <a:xfrm>
                <a:off x="2319" y="1639"/>
                <a:ext cx="118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07" name="Rectangle 21"/>
          <p:cNvSpPr>
            <a:spLocks noChangeArrowheads="1"/>
          </p:cNvSpPr>
          <p:nvPr/>
        </p:nvSpPr>
        <p:spPr bwMode="auto">
          <a:xfrm>
            <a:off x="5965085" y="3916724"/>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108" name="Rectangle 22"/>
          <p:cNvSpPr>
            <a:spLocks noChangeArrowheads="1"/>
          </p:cNvSpPr>
          <p:nvPr/>
        </p:nvSpPr>
        <p:spPr bwMode="auto">
          <a:xfrm>
            <a:off x="6457210" y="3932599"/>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109" name="Rectangle 23"/>
          <p:cNvSpPr>
            <a:spLocks noChangeArrowheads="1"/>
          </p:cNvSpPr>
          <p:nvPr/>
        </p:nvSpPr>
        <p:spPr bwMode="auto">
          <a:xfrm>
            <a:off x="6457210" y="445806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110" name="Rectangle 24"/>
          <p:cNvSpPr>
            <a:spLocks noChangeArrowheads="1"/>
          </p:cNvSpPr>
          <p:nvPr/>
        </p:nvSpPr>
        <p:spPr bwMode="auto">
          <a:xfrm>
            <a:off x="5980960" y="445806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111" name="AutoShape 25"/>
          <p:cNvSpPr/>
          <p:nvPr/>
        </p:nvSpPr>
        <p:spPr bwMode="auto">
          <a:xfrm rot="5400000">
            <a:off x="2684409" y="3109250"/>
            <a:ext cx="447675" cy="930275"/>
          </a:xfrm>
          <a:prstGeom prst="rightBracket">
            <a:avLst>
              <a:gd name="adj" fmla="val 49430"/>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12" name="AutoShape 26"/>
          <p:cNvSpPr/>
          <p:nvPr/>
        </p:nvSpPr>
        <p:spPr bwMode="auto">
          <a:xfrm flipH="1">
            <a:off x="3406606" y="3883950"/>
            <a:ext cx="408103" cy="1044575"/>
          </a:xfrm>
          <a:prstGeom prst="rightBracket">
            <a:avLst>
              <a:gd name="adj" fmla="val 6775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13" name="AutoShape 27"/>
          <p:cNvSpPr/>
          <p:nvPr/>
        </p:nvSpPr>
        <p:spPr bwMode="auto">
          <a:xfrm>
            <a:off x="1981678" y="3842675"/>
            <a:ext cx="447675" cy="1044575"/>
          </a:xfrm>
          <a:prstGeom prst="rightBracket">
            <a:avLst>
              <a:gd name="adj" fmla="val 55503"/>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14" name="AutoShape 28"/>
          <p:cNvSpPr/>
          <p:nvPr/>
        </p:nvSpPr>
        <p:spPr bwMode="auto">
          <a:xfrm rot="16200000" flipV="1">
            <a:off x="2678059" y="4703100"/>
            <a:ext cx="447675" cy="930275"/>
          </a:xfrm>
          <a:prstGeom prst="rightBracket">
            <a:avLst>
              <a:gd name="adj" fmla="val 49430"/>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grpSp>
        <p:nvGrpSpPr>
          <p:cNvPr id="115" name="Group 29"/>
          <p:cNvGrpSpPr/>
          <p:nvPr/>
        </p:nvGrpSpPr>
        <p:grpSpPr bwMode="auto">
          <a:xfrm>
            <a:off x="1204743" y="2657349"/>
            <a:ext cx="2894013" cy="2938462"/>
            <a:chOff x="432" y="1824"/>
            <a:chExt cx="1823" cy="1851"/>
          </a:xfrm>
        </p:grpSpPr>
        <p:sp>
          <p:nvSpPr>
            <p:cNvPr id="116" name="Rectangle 30"/>
            <p:cNvSpPr>
              <a:spLocks noChangeArrowheads="1"/>
            </p:cNvSpPr>
            <p:nvPr/>
          </p:nvSpPr>
          <p:spPr bwMode="auto">
            <a:xfrm>
              <a:off x="1855" y="292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grpSp>
          <p:nvGrpSpPr>
            <p:cNvPr id="117" name="Group 31"/>
            <p:cNvGrpSpPr/>
            <p:nvPr/>
          </p:nvGrpSpPr>
          <p:grpSpPr bwMode="auto">
            <a:xfrm>
              <a:off x="432" y="1824"/>
              <a:ext cx="1823" cy="1851"/>
              <a:chOff x="432" y="1824"/>
              <a:chExt cx="1823" cy="1851"/>
            </a:xfrm>
          </p:grpSpPr>
          <p:sp>
            <p:nvSpPr>
              <p:cNvPr id="118" name="Line 32"/>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9" name="Line 33"/>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0" name="Text Box 34"/>
              <p:cNvSpPr txBox="1">
                <a:spLocks noChangeArrowheads="1"/>
              </p:cNvSpPr>
              <p:nvPr/>
            </p:nvSpPr>
            <p:spPr bwMode="auto">
              <a:xfrm>
                <a:off x="907" y="1969"/>
                <a:ext cx="1348"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tab pos="758825" algn="l"/>
                  </a:tabLst>
                  <a:defRPr/>
                </a:pP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楷体_GB2312" panose="02010609030101010101" pitchFamily="49" charset="-122"/>
                  </a:rPr>
                  <a:t>00  01  11  10</a:t>
                </a:r>
                <a:endPar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楷体_GB2312" panose="02010609030101010101" pitchFamily="49" charset="-122"/>
                </a:endParaRPr>
              </a:p>
            </p:txBody>
          </p:sp>
          <p:sp>
            <p:nvSpPr>
              <p:cNvPr id="121" name="Text Box 35"/>
              <p:cNvSpPr txBox="1">
                <a:spLocks noChangeArrowheads="1"/>
              </p:cNvSpPr>
              <p:nvPr/>
            </p:nvSpPr>
            <p:spPr bwMode="auto">
              <a:xfrm>
                <a:off x="607" y="2217"/>
                <a:ext cx="347" cy="145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30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0001</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a:p>
                <a:pPr marL="0" marR="0" lvl="0" indent="0" defTabSz="914400" eaLnBrk="1" fontAlgn="auto" latinLnBrk="0" hangingPunct="1">
                  <a:lnSpc>
                    <a:spcPct val="130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11</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a:p>
                <a:pPr marL="0" marR="0" lvl="0" indent="0" defTabSz="914400" eaLnBrk="1" fontAlgn="auto" latinLnBrk="0" hangingPunct="1">
                  <a:lnSpc>
                    <a:spcPct val="130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10</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p:txBody>
          </p:sp>
          <p:sp>
            <p:nvSpPr>
              <p:cNvPr id="122" name="Text Box 36"/>
              <p:cNvSpPr txBox="1">
                <a:spLocks noChangeArrowheads="1"/>
              </p:cNvSpPr>
              <p:nvPr/>
            </p:nvSpPr>
            <p:spPr bwMode="auto">
              <a:xfrm>
                <a:off x="679" y="1824"/>
                <a:ext cx="427"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1" u="none" strike="noStrike" kern="0" cap="none" spc="0" normalizeH="0" baseline="0" noProof="0">
                    <a:ln>
                      <a:noFill/>
                    </a:ln>
                    <a:solidFill>
                      <a:srgbClr val="000000"/>
                    </a:solidFill>
                    <a:effectLst/>
                    <a:uLnTx/>
                    <a:uFillTx/>
                    <a:ea typeface="楷体_GB2312" panose="02010609030101010101" pitchFamily="49" charset="-122"/>
                  </a:rPr>
                  <a:t>CD</a:t>
                </a:r>
                <a:endPar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23" name="Text Box 37"/>
              <p:cNvSpPr txBox="1">
                <a:spLocks noChangeArrowheads="1"/>
              </p:cNvSpPr>
              <p:nvPr/>
            </p:nvSpPr>
            <p:spPr bwMode="auto">
              <a:xfrm>
                <a:off x="432" y="1989"/>
                <a:ext cx="414"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1" u="none" strike="noStrike" kern="0" cap="none" spc="0" normalizeH="0" baseline="0" noProof="0">
                    <a:ln>
                      <a:noFill/>
                    </a:ln>
                    <a:solidFill>
                      <a:srgbClr val="000000"/>
                    </a:solidFill>
                    <a:effectLst/>
                    <a:uLnTx/>
                    <a:uFillTx/>
                    <a:ea typeface="楷体_GB2312" panose="02010609030101010101" pitchFamily="49" charset="-122"/>
                  </a:rPr>
                  <a:t>AB</a:t>
                </a:r>
                <a:endParaRPr kumimoji="1" lang="en-US" altLang="zh-CN" sz="2800" b="1" i="1"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24" name="Text Box 38"/>
              <p:cNvSpPr txBox="1">
                <a:spLocks noChangeArrowheads="1"/>
              </p:cNvSpPr>
              <p:nvPr/>
            </p:nvSpPr>
            <p:spPr bwMode="auto">
              <a:xfrm>
                <a:off x="1258" y="2235"/>
                <a:ext cx="235" cy="35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grpSp>
            <p:nvGrpSpPr>
              <p:cNvPr id="125" name="Group 39"/>
              <p:cNvGrpSpPr/>
              <p:nvPr/>
            </p:nvGrpSpPr>
            <p:grpSpPr bwMode="auto">
              <a:xfrm>
                <a:off x="905" y="2248"/>
                <a:ext cx="1189" cy="1303"/>
                <a:chOff x="520" y="702"/>
                <a:chExt cx="1281" cy="1403"/>
              </a:xfrm>
            </p:grpSpPr>
            <p:sp>
              <p:nvSpPr>
                <p:cNvPr id="134" name="Rectangle 40"/>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35" name="Group 41"/>
                <p:cNvGrpSpPr/>
                <p:nvPr/>
              </p:nvGrpSpPr>
              <p:grpSpPr bwMode="auto">
                <a:xfrm>
                  <a:off x="858" y="702"/>
                  <a:ext cx="645" cy="1403"/>
                  <a:chOff x="858" y="702"/>
                  <a:chExt cx="645" cy="1380"/>
                </a:xfrm>
              </p:grpSpPr>
              <p:sp>
                <p:nvSpPr>
                  <p:cNvPr id="136" name="Line 42"/>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7" name="Line 43"/>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38" name="Line 44"/>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26" name="Text Box 45"/>
              <p:cNvSpPr txBox="1">
                <a:spLocks noChangeArrowheads="1"/>
              </p:cNvSpPr>
              <p:nvPr/>
            </p:nvSpPr>
            <p:spPr bwMode="auto">
              <a:xfrm>
                <a:off x="1565" y="2235"/>
                <a:ext cx="236" cy="35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sp>
            <p:nvSpPr>
              <p:cNvPr id="127" name="Line 46"/>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8" name="Line 47"/>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9" name="Rectangle 48"/>
              <p:cNvSpPr>
                <a:spLocks noChangeArrowheads="1"/>
              </p:cNvSpPr>
              <p:nvPr/>
            </p:nvSpPr>
            <p:spPr bwMode="auto">
              <a:xfrm>
                <a:off x="1245" y="324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kern="0" dirty="0">
                    <a:ea typeface="楷体_GB2312" panose="02010609030101010101" pitchFamily="49" charset="-122"/>
                  </a:rPr>
                  <a:t>1</a:t>
                </a:r>
                <a:endParaRPr kumimoji="1" lang="en-US" altLang="zh-CN" sz="2800" b="1" kern="0" dirty="0">
                  <a:ea typeface="楷体_GB2312" panose="02010609030101010101" pitchFamily="49" charset="-122"/>
                </a:endParaRPr>
              </a:p>
            </p:txBody>
          </p:sp>
          <p:sp>
            <p:nvSpPr>
              <p:cNvPr id="130" name="Rectangle 49"/>
              <p:cNvSpPr>
                <a:spLocks noChangeArrowheads="1"/>
              </p:cNvSpPr>
              <p:nvPr/>
            </p:nvSpPr>
            <p:spPr bwMode="auto">
              <a:xfrm>
                <a:off x="1566" y="324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sp>
            <p:nvSpPr>
              <p:cNvPr id="131" name="Rectangle 50"/>
              <p:cNvSpPr>
                <a:spLocks noChangeArrowheads="1"/>
              </p:cNvSpPr>
              <p:nvPr/>
            </p:nvSpPr>
            <p:spPr bwMode="auto">
              <a:xfrm>
                <a:off x="967" y="2584"/>
                <a:ext cx="229" cy="35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en-US" altLang="zh-CN" sz="2800" b="1" kern="0" dirty="0">
                    <a:ea typeface="楷体_GB2312" panose="02010609030101010101" pitchFamily="49" charset="-122"/>
                  </a:rPr>
                  <a:t>1</a:t>
                </a:r>
                <a:endParaRPr kumimoji="1" lang="en-US" altLang="zh-CN" sz="2800" b="1" kern="0" dirty="0">
                  <a:ea typeface="楷体_GB2312" panose="02010609030101010101" pitchFamily="49" charset="-122"/>
                </a:endParaRPr>
              </a:p>
            </p:txBody>
          </p:sp>
          <p:sp>
            <p:nvSpPr>
              <p:cNvPr id="132" name="Rectangle 51"/>
              <p:cNvSpPr>
                <a:spLocks noChangeArrowheads="1"/>
              </p:cNvSpPr>
              <p:nvPr/>
            </p:nvSpPr>
            <p:spPr bwMode="auto">
              <a:xfrm>
                <a:off x="1855" y="259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sp>
            <p:nvSpPr>
              <p:cNvPr id="133" name="Rectangle 52"/>
              <p:cNvSpPr>
                <a:spLocks noChangeArrowheads="1"/>
              </p:cNvSpPr>
              <p:nvPr/>
            </p:nvSpPr>
            <p:spPr bwMode="auto">
              <a:xfrm>
                <a:off x="977" y="2925"/>
                <a:ext cx="229" cy="35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en-US" altLang="zh-CN" sz="2800" b="1" kern="0" dirty="0">
                    <a:ea typeface="楷体_GB2312" panose="02010609030101010101" pitchFamily="49" charset="-122"/>
                  </a:rPr>
                  <a:t>1</a:t>
                </a:r>
                <a:endParaRPr kumimoji="1" lang="en-US" altLang="zh-CN" sz="2800" b="1" kern="0" dirty="0">
                  <a:ea typeface="楷体_GB2312" panose="02010609030101010101" pitchFamily="49" charset="-122"/>
                </a:endParaRPr>
              </a:p>
            </p:txBody>
          </p:sp>
        </p:grpSp>
      </p:grpSp>
      <p:sp>
        <p:nvSpPr>
          <p:cNvPr id="139" name="AutoShape 53"/>
          <p:cNvSpPr>
            <a:spLocks noChangeArrowheads="1"/>
          </p:cNvSpPr>
          <p:nvPr/>
        </p:nvSpPr>
        <p:spPr bwMode="auto">
          <a:xfrm>
            <a:off x="8972496" y="4559318"/>
            <a:ext cx="1717675" cy="376237"/>
          </a:xfrm>
          <a:prstGeom prst="roundRect">
            <a:avLst>
              <a:gd name="adj" fmla="val 16667"/>
            </a:avLst>
          </a:prstGeom>
          <a:solidFill>
            <a:srgbClr val="FFFF00"/>
          </a:solidFill>
          <a:ln w="28575">
            <a:solidFill>
              <a:srgbClr val="005286"/>
            </a:solidFill>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40" name="AutoShape 54"/>
          <p:cNvSpPr>
            <a:spLocks noChangeArrowheads="1"/>
          </p:cNvSpPr>
          <p:nvPr/>
        </p:nvSpPr>
        <p:spPr bwMode="auto">
          <a:xfrm>
            <a:off x="9474591" y="3469204"/>
            <a:ext cx="817563" cy="1947862"/>
          </a:xfrm>
          <a:prstGeom prst="roundRect">
            <a:avLst>
              <a:gd name="adj" fmla="val 16667"/>
            </a:avLst>
          </a:prstGeom>
          <a:solidFill>
            <a:srgbClr val="FFFF00"/>
          </a:solidFill>
          <a:ln w="28575">
            <a:solidFill>
              <a:srgbClr val="005286"/>
            </a:solidFill>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grpSp>
        <p:nvGrpSpPr>
          <p:cNvPr id="141" name="Group 55"/>
          <p:cNvGrpSpPr/>
          <p:nvPr/>
        </p:nvGrpSpPr>
        <p:grpSpPr bwMode="auto">
          <a:xfrm>
            <a:off x="8153346" y="2743218"/>
            <a:ext cx="2894013" cy="2938462"/>
            <a:chOff x="3324" y="1832"/>
            <a:chExt cx="1823" cy="1851"/>
          </a:xfrm>
        </p:grpSpPr>
        <p:sp>
          <p:nvSpPr>
            <p:cNvPr id="142" name="Line 56"/>
            <p:cNvSpPr>
              <a:spLocks noChangeShapeType="1"/>
            </p:cNvSpPr>
            <p:nvPr/>
          </p:nvSpPr>
          <p:spPr bwMode="auto">
            <a:xfrm flipH="1" flipV="1">
              <a:off x="3584" y="2030"/>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57"/>
            <p:cNvSpPr>
              <a:spLocks noChangeShapeType="1"/>
            </p:cNvSpPr>
            <p:nvPr/>
          </p:nvSpPr>
          <p:spPr bwMode="auto">
            <a:xfrm>
              <a:off x="3810" y="2587"/>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Text Box 58"/>
            <p:cNvSpPr txBox="1">
              <a:spLocks noChangeArrowheads="1"/>
            </p:cNvSpPr>
            <p:nvPr/>
          </p:nvSpPr>
          <p:spPr bwMode="auto">
            <a:xfrm>
              <a:off x="3799" y="1977"/>
              <a:ext cx="1348"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00  01  11  10</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p:txBody>
        </p:sp>
        <p:sp>
          <p:nvSpPr>
            <p:cNvPr id="145" name="Text Box 59"/>
            <p:cNvSpPr txBox="1">
              <a:spLocks noChangeArrowheads="1"/>
            </p:cNvSpPr>
            <p:nvPr/>
          </p:nvSpPr>
          <p:spPr bwMode="auto">
            <a:xfrm>
              <a:off x="3499" y="2225"/>
              <a:ext cx="347" cy="145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30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0001</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a:p>
              <a:pPr marL="0" marR="0" lvl="0" indent="0" defTabSz="914400" eaLnBrk="1" fontAlgn="auto" latinLnBrk="0" hangingPunct="1">
                <a:lnSpc>
                  <a:spcPct val="130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11</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a:p>
              <a:pPr marL="0" marR="0" lvl="0" indent="0" defTabSz="914400" eaLnBrk="1" fontAlgn="auto" latinLnBrk="0" hangingPunct="1">
                <a:lnSpc>
                  <a:spcPct val="130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10</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p:txBody>
        </p:sp>
        <p:sp>
          <p:nvSpPr>
            <p:cNvPr id="146" name="Text Box 60"/>
            <p:cNvSpPr txBox="1">
              <a:spLocks noChangeArrowheads="1"/>
            </p:cNvSpPr>
            <p:nvPr/>
          </p:nvSpPr>
          <p:spPr bwMode="auto">
            <a:xfrm>
              <a:off x="3571" y="1832"/>
              <a:ext cx="427"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1" u="none" strike="noStrike" kern="0" cap="none" spc="0" normalizeH="0" baseline="0" noProof="0">
                  <a:ln>
                    <a:noFill/>
                  </a:ln>
                  <a:solidFill>
                    <a:srgbClr val="000000"/>
                  </a:solidFill>
                  <a:effectLst/>
                  <a:uLnTx/>
                  <a:uFillTx/>
                  <a:ea typeface="楷体_GB2312" panose="02010609030101010101" pitchFamily="49" charset="-122"/>
                </a:rPr>
                <a:t>CD</a:t>
              </a:r>
              <a:endPar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47" name="Text Box 61"/>
            <p:cNvSpPr txBox="1">
              <a:spLocks noChangeArrowheads="1"/>
            </p:cNvSpPr>
            <p:nvPr/>
          </p:nvSpPr>
          <p:spPr bwMode="auto">
            <a:xfrm>
              <a:off x="3324" y="1997"/>
              <a:ext cx="414"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1" u="none" strike="noStrike" kern="0" cap="none" spc="0" normalizeH="0" baseline="0" noProof="0">
                  <a:ln>
                    <a:noFill/>
                  </a:ln>
                  <a:solidFill>
                    <a:srgbClr val="000000"/>
                  </a:solidFill>
                  <a:effectLst/>
                  <a:uLnTx/>
                  <a:uFillTx/>
                  <a:ea typeface="楷体_GB2312" panose="02010609030101010101" pitchFamily="49" charset="-122"/>
                </a:rPr>
                <a:t>AB</a:t>
              </a:r>
              <a:endPar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nvGrpSpPr>
            <p:cNvPr id="148" name="Group 62"/>
            <p:cNvGrpSpPr/>
            <p:nvPr/>
          </p:nvGrpSpPr>
          <p:grpSpPr bwMode="auto">
            <a:xfrm>
              <a:off x="3797" y="2256"/>
              <a:ext cx="1189" cy="1303"/>
              <a:chOff x="520" y="702"/>
              <a:chExt cx="1281" cy="1403"/>
            </a:xfrm>
          </p:grpSpPr>
          <p:sp>
            <p:nvSpPr>
              <p:cNvPr id="161" name="Rectangle 63"/>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62" name="Group 64"/>
              <p:cNvGrpSpPr/>
              <p:nvPr/>
            </p:nvGrpSpPr>
            <p:grpSpPr bwMode="auto">
              <a:xfrm>
                <a:off x="858" y="702"/>
                <a:ext cx="645" cy="1403"/>
                <a:chOff x="858" y="702"/>
                <a:chExt cx="645" cy="1380"/>
              </a:xfrm>
            </p:grpSpPr>
            <p:sp>
              <p:nvSpPr>
                <p:cNvPr id="163" name="Line 65"/>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4" name="Line 66"/>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5" name="Line 67"/>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49" name="Line 68"/>
            <p:cNvSpPr>
              <a:spLocks noChangeShapeType="1"/>
            </p:cNvSpPr>
            <p:nvPr/>
          </p:nvSpPr>
          <p:spPr bwMode="auto">
            <a:xfrm>
              <a:off x="3810" y="2917"/>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0" name="Line 69"/>
            <p:cNvSpPr>
              <a:spLocks noChangeShapeType="1"/>
            </p:cNvSpPr>
            <p:nvPr/>
          </p:nvSpPr>
          <p:spPr bwMode="auto">
            <a:xfrm>
              <a:off x="3810" y="3247"/>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1" name="Rectangle 70"/>
            <p:cNvSpPr>
              <a:spLocks noChangeArrowheads="1"/>
            </p:cNvSpPr>
            <p:nvPr/>
          </p:nvSpPr>
          <p:spPr bwMode="auto">
            <a:xfrm>
              <a:off x="3827" y="293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sp>
          <p:nvSpPr>
            <p:cNvPr id="152" name="Rectangle 71"/>
            <p:cNvSpPr>
              <a:spLocks noChangeArrowheads="1"/>
            </p:cNvSpPr>
            <p:nvPr/>
          </p:nvSpPr>
          <p:spPr bwMode="auto">
            <a:xfrm>
              <a:off x="4747" y="29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sp>
          <p:nvSpPr>
            <p:cNvPr id="153" name="Rectangle 72"/>
            <p:cNvSpPr>
              <a:spLocks noChangeArrowheads="1"/>
            </p:cNvSpPr>
            <p:nvPr/>
          </p:nvSpPr>
          <p:spPr bwMode="auto">
            <a:xfrm>
              <a:off x="4148" y="259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kern="0" dirty="0">
                  <a:ea typeface="楷体_GB2312" panose="02010609030101010101" pitchFamily="49" charset="-122"/>
                </a:rPr>
                <a:t>1</a:t>
              </a:r>
              <a:endParaRPr kumimoji="1" lang="en-US" altLang="zh-CN" sz="2800" b="1" kern="0" dirty="0">
                <a:ea typeface="楷体_GB2312" panose="02010609030101010101" pitchFamily="49" charset="-122"/>
              </a:endParaRPr>
            </a:p>
          </p:txBody>
        </p:sp>
        <p:sp>
          <p:nvSpPr>
            <p:cNvPr id="154" name="Rectangle 73"/>
            <p:cNvSpPr>
              <a:spLocks noChangeArrowheads="1"/>
            </p:cNvSpPr>
            <p:nvPr/>
          </p:nvSpPr>
          <p:spPr bwMode="auto">
            <a:xfrm>
              <a:off x="4458" y="260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kern="0" dirty="0">
                  <a:ea typeface="楷体_GB2312" panose="02010609030101010101" pitchFamily="49" charset="-122"/>
                </a:rPr>
                <a:t>1</a:t>
              </a:r>
              <a:endParaRPr kumimoji="1" lang="en-US" altLang="zh-CN" sz="2800" b="1" kern="0" dirty="0">
                <a:ea typeface="楷体_GB2312" panose="02010609030101010101" pitchFamily="49" charset="-122"/>
              </a:endParaRPr>
            </a:p>
          </p:txBody>
        </p:sp>
        <p:sp>
          <p:nvSpPr>
            <p:cNvPr id="155" name="Rectangle 74"/>
            <p:cNvSpPr>
              <a:spLocks noChangeArrowheads="1"/>
            </p:cNvSpPr>
            <p:nvPr/>
          </p:nvSpPr>
          <p:spPr bwMode="auto">
            <a:xfrm>
              <a:off x="4458" y="29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sp>
          <p:nvSpPr>
            <p:cNvPr id="156" name="Rectangle 75"/>
            <p:cNvSpPr>
              <a:spLocks noChangeArrowheads="1"/>
            </p:cNvSpPr>
            <p:nvPr/>
          </p:nvSpPr>
          <p:spPr bwMode="auto">
            <a:xfrm>
              <a:off x="4158" y="29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kern="0" dirty="0">
                  <a:ea typeface="楷体_GB2312" panose="02010609030101010101" pitchFamily="49" charset="-122"/>
                </a:rPr>
                <a:t>1</a:t>
              </a:r>
              <a:endParaRPr kumimoji="1" lang="en-US" altLang="zh-CN" sz="2800" b="1" kern="0" dirty="0">
                <a:ea typeface="楷体_GB2312" panose="02010609030101010101" pitchFamily="49" charset="-122"/>
              </a:endParaRPr>
            </a:p>
          </p:txBody>
        </p:sp>
        <p:sp>
          <p:nvSpPr>
            <p:cNvPr id="157" name="Text Box 76"/>
            <p:cNvSpPr txBox="1">
              <a:spLocks noChangeArrowheads="1"/>
            </p:cNvSpPr>
            <p:nvPr/>
          </p:nvSpPr>
          <p:spPr bwMode="auto">
            <a:xfrm>
              <a:off x="4148" y="2243"/>
              <a:ext cx="23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fontAlgn="auto">
                <a:lnSpc>
                  <a:spcPct val="100000"/>
                </a:lnSpc>
                <a:spcBef>
                  <a:spcPts val="0"/>
                </a:spcBef>
                <a:spcAft>
                  <a:spcPts val="0"/>
                </a:spcAft>
                <a:buClrTx/>
                <a:buSzTx/>
                <a:buFontTx/>
                <a:buNone/>
                <a:defRPr kumimoji="1" sz="2800" b="1" i="0" u="none" strike="noStrike" kern="0" cap="none" spc="0" normalizeH="0" baseline="0">
                  <a:ln>
                    <a:noFill/>
                  </a:ln>
                  <a:effectLst/>
                  <a:uLnTx/>
                  <a:uFillTx/>
                  <a:ea typeface="楷体_GB2312" panose="02010609030101010101" pitchFamily="49" charset="-122"/>
                </a:defRPr>
              </a:lvl1pPr>
            </a:lstStyle>
            <a:p>
              <a:r>
                <a:rPr lang="en-US" altLang="zh-CN" dirty="0"/>
                <a:t>1</a:t>
              </a:r>
              <a:endParaRPr lang="en-US" altLang="zh-CN" dirty="0"/>
            </a:p>
          </p:txBody>
        </p:sp>
        <p:sp>
          <p:nvSpPr>
            <p:cNvPr id="158" name="Text Box 77"/>
            <p:cNvSpPr txBox="1">
              <a:spLocks noChangeArrowheads="1"/>
            </p:cNvSpPr>
            <p:nvPr/>
          </p:nvSpPr>
          <p:spPr bwMode="auto">
            <a:xfrm>
              <a:off x="4456" y="2243"/>
              <a:ext cx="23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fontAlgn="auto">
                <a:lnSpc>
                  <a:spcPct val="100000"/>
                </a:lnSpc>
                <a:spcBef>
                  <a:spcPts val="0"/>
                </a:spcBef>
                <a:spcAft>
                  <a:spcPts val="0"/>
                </a:spcAft>
                <a:buClrTx/>
                <a:buSzTx/>
                <a:buFontTx/>
                <a:buNone/>
                <a:defRPr kumimoji="1" sz="2800" b="1" i="0" u="none" strike="noStrike" kern="0" cap="none" spc="0" normalizeH="0" baseline="0">
                  <a:ln>
                    <a:noFill/>
                  </a:ln>
                  <a:effectLst/>
                  <a:uLnTx/>
                  <a:uFillTx/>
                  <a:ea typeface="楷体_GB2312" panose="02010609030101010101" pitchFamily="49" charset="-122"/>
                </a:defRPr>
              </a:lvl1pPr>
            </a:lstStyle>
            <a:p>
              <a:r>
                <a:rPr lang="en-US" altLang="zh-CN" dirty="0"/>
                <a:t>1</a:t>
              </a:r>
              <a:endParaRPr lang="en-US" altLang="zh-CN" dirty="0"/>
            </a:p>
          </p:txBody>
        </p:sp>
        <p:sp>
          <p:nvSpPr>
            <p:cNvPr id="159" name="Rectangle 78"/>
            <p:cNvSpPr>
              <a:spLocks noChangeArrowheads="1"/>
            </p:cNvSpPr>
            <p:nvPr/>
          </p:nvSpPr>
          <p:spPr bwMode="auto">
            <a:xfrm>
              <a:off x="4135" y="325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kern="0" dirty="0">
                  <a:ea typeface="楷体_GB2312" panose="02010609030101010101" pitchFamily="49" charset="-122"/>
                </a:rPr>
                <a:t>1</a:t>
              </a:r>
              <a:endParaRPr kumimoji="1" lang="en-US" altLang="zh-CN" sz="2800" b="1" kern="0" dirty="0">
                <a:ea typeface="楷体_GB2312" panose="02010609030101010101" pitchFamily="49" charset="-122"/>
              </a:endParaRPr>
            </a:p>
          </p:txBody>
        </p:sp>
        <p:sp>
          <p:nvSpPr>
            <p:cNvPr id="160" name="Rectangle 79"/>
            <p:cNvSpPr>
              <a:spLocks noChangeArrowheads="1"/>
            </p:cNvSpPr>
            <p:nvPr/>
          </p:nvSpPr>
          <p:spPr bwMode="auto">
            <a:xfrm>
              <a:off x="4457" y="325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kern="0" dirty="0">
                  <a:ea typeface="楷体_GB2312" panose="02010609030101010101" pitchFamily="49" charset="-122"/>
                </a:rPr>
                <a:t>1</a:t>
              </a:r>
              <a:endParaRPr kumimoji="1" lang="en-US" altLang="zh-CN" sz="2800" b="1" kern="0" dirty="0">
                <a:ea typeface="楷体_GB2312" panose="02010609030101010101" pitchFamily="49" charset="-122"/>
              </a:endParaRPr>
            </a:p>
          </p:txBody>
        </p:sp>
      </p:grpSp>
      <p:sp>
        <p:nvSpPr>
          <p:cNvPr id="166" name="Text Box 80"/>
          <p:cNvSpPr txBox="1">
            <a:spLocks noChangeArrowheads="1"/>
          </p:cNvSpPr>
          <p:nvPr/>
        </p:nvSpPr>
        <p:spPr bwMode="auto">
          <a:xfrm>
            <a:off x="3537057" y="1921844"/>
            <a:ext cx="41857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latin typeface="宋体" panose="02010600030101010101" pitchFamily="2" charset="-122"/>
                <a:ea typeface="宋体" panose="02010600030101010101" pitchFamily="2" charset="-122"/>
              </a:rPr>
              <a:t>四变量卡诺图的典型</a:t>
            </a:r>
            <a:r>
              <a:rPr kumimoji="1" lang="zh-CN" altLang="en-US" sz="2400" b="1" dirty="0">
                <a:solidFill>
                  <a:schemeClr val="accent6">
                    <a:lumMod val="75000"/>
                  </a:schemeClr>
                </a:solidFill>
                <a:latin typeface="宋体" panose="02010600030101010101" pitchFamily="2" charset="-122"/>
                <a:ea typeface="宋体" panose="02010600030101010101" pitchFamily="2" charset="-122"/>
              </a:rPr>
              <a:t>画圈方式</a:t>
            </a:r>
            <a:endParaRPr kumimoji="1" lang="zh-CN" altLang="en-US" sz="2400" b="1" dirty="0">
              <a:solidFill>
                <a:schemeClr val="accent6">
                  <a:lumMod val="75000"/>
                </a:schemeClr>
              </a:solidFill>
              <a:latin typeface="宋体" panose="02010600030101010101" pitchFamily="2" charset="-122"/>
              <a:ea typeface="宋体" panose="02010600030101010101" pitchFamily="2" charset="-122"/>
            </a:endParaRPr>
          </a:p>
        </p:txBody>
      </p:sp>
      <p:sp>
        <p:nvSpPr>
          <p:cNvPr id="171" name="Rectangle 85"/>
          <p:cNvSpPr>
            <a:spLocks noChangeArrowheads="1"/>
          </p:cNvSpPr>
          <p:nvPr/>
        </p:nvSpPr>
        <p:spPr bwMode="auto">
          <a:xfrm>
            <a:off x="5488835" y="496606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dirty="0">
                <a:ea typeface="楷体_GB2312" panose="02010609030101010101" pitchFamily="49" charset="-122"/>
              </a:rPr>
              <a:t>1</a:t>
            </a:r>
            <a:endParaRPr kumimoji="1" lang="en-US" altLang="zh-CN" sz="2800" b="1" dirty="0">
              <a:ea typeface="楷体_GB2312" panose="02010609030101010101" pitchFamily="49" charset="-122"/>
            </a:endParaRPr>
          </a:p>
        </p:txBody>
      </p:sp>
      <p:sp>
        <p:nvSpPr>
          <p:cNvPr id="174" name="PA-圆角矩形 1"/>
          <p:cNvSpPr/>
          <p:nvPr>
            <p:custDataLst>
              <p:tags r:id="rId2"/>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dissolve">
                                      <p:cBhvr>
                                        <p:cTn id="10" dur="500"/>
                                        <p:tgtEl>
                                          <p:spTgt spid="16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dissolve">
                                      <p:cBhvr>
                                        <p:cTn id="13" dur="500"/>
                                        <p:tgtEl>
                                          <p:spTgt spid="16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dissolve">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dissolve">
                                      <p:cBhvr>
                                        <p:cTn id="21" dur="500"/>
                                        <p:tgtEl>
                                          <p:spTgt spid="8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blinds(horizontal)">
                                      <p:cBhvr>
                                        <p:cTn id="26" dur="500"/>
                                        <p:tgtEl>
                                          <p:spTgt spid="11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dissolve">
                                      <p:cBhvr>
                                        <p:cTn id="31" dur="500"/>
                                        <p:tgtEl>
                                          <p:spTgt spid="11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dissolve">
                                      <p:cBhvr>
                                        <p:cTn id="34" dur="500"/>
                                        <p:tgtEl>
                                          <p:spTgt spid="1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dissolve">
                                      <p:cBhvr>
                                        <p:cTn id="39" dur="500"/>
                                        <p:tgtEl>
                                          <p:spTgt spid="11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dissolve">
                                      <p:cBhvr>
                                        <p:cTn id="42" dur="500"/>
                                        <p:tgtEl>
                                          <p:spTgt spid="114"/>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randombar(horizontal)">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39"/>
                                        </p:tgtEl>
                                        <p:attrNameLst>
                                          <p:attrName>style.visibility</p:attrName>
                                        </p:attrNameLst>
                                      </p:cBhvr>
                                      <p:to>
                                        <p:strVal val="visible"/>
                                      </p:to>
                                    </p:set>
                                    <p:animEffect transition="in" filter="dissolve">
                                      <p:cBhvr>
                                        <p:cTn id="52" dur="500"/>
                                        <p:tgtEl>
                                          <p:spTgt spid="13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randombar(horizontal)">
                                      <p:cBhvr>
                                        <p:cTn id="5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68" grpId="0" animBg="1"/>
      <p:bldP spid="169" grpId="0" animBg="1"/>
      <p:bldP spid="89" grpId="0" animBg="1"/>
      <p:bldP spid="167" grpId="0" animBg="1"/>
      <p:bldP spid="111" grpId="0" animBg="1"/>
      <p:bldP spid="112" grpId="0" animBg="1"/>
      <p:bldP spid="113" grpId="0" animBg="1"/>
      <p:bldP spid="114" grpId="0" animBg="1"/>
      <p:bldP spid="139" grpId="0" animBg="1"/>
      <p:bldP spid="14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AutoShape 27"/>
          <p:cNvSpPr/>
          <p:nvPr/>
        </p:nvSpPr>
        <p:spPr bwMode="auto">
          <a:xfrm>
            <a:off x="9808636" y="4023676"/>
            <a:ext cx="447675" cy="601021"/>
          </a:xfrm>
          <a:prstGeom prst="rightBracket">
            <a:avLst>
              <a:gd name="adj" fmla="val 55503"/>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266" name="AutoShape 26"/>
          <p:cNvSpPr/>
          <p:nvPr/>
        </p:nvSpPr>
        <p:spPr bwMode="auto">
          <a:xfrm flipH="1">
            <a:off x="11328192" y="4032775"/>
            <a:ext cx="366713" cy="605911"/>
          </a:xfrm>
          <a:prstGeom prst="rightBracket">
            <a:avLst>
              <a:gd name="adj" fmla="val 6775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264" name="AutoShape 83"/>
          <p:cNvSpPr>
            <a:spLocks noChangeArrowheads="1"/>
          </p:cNvSpPr>
          <p:nvPr/>
        </p:nvSpPr>
        <p:spPr bwMode="auto">
          <a:xfrm rot="5423873">
            <a:off x="7012349" y="5160541"/>
            <a:ext cx="420687" cy="457200"/>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262" name="AutoShape 2"/>
          <p:cNvSpPr>
            <a:spLocks noChangeArrowheads="1"/>
          </p:cNvSpPr>
          <p:nvPr/>
        </p:nvSpPr>
        <p:spPr bwMode="auto">
          <a:xfrm rot="10800000">
            <a:off x="6996700" y="3592524"/>
            <a:ext cx="457200" cy="457200"/>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261" name="AutoShape 51"/>
          <p:cNvSpPr>
            <a:spLocks noChangeArrowheads="1"/>
          </p:cNvSpPr>
          <p:nvPr/>
        </p:nvSpPr>
        <p:spPr bwMode="auto">
          <a:xfrm>
            <a:off x="4953602" y="4654531"/>
            <a:ext cx="857756" cy="387074"/>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260" name="AutoShape 51"/>
          <p:cNvSpPr>
            <a:spLocks noChangeArrowheads="1"/>
          </p:cNvSpPr>
          <p:nvPr/>
        </p:nvSpPr>
        <p:spPr bwMode="auto">
          <a:xfrm rot="16200000">
            <a:off x="1786390" y="4879199"/>
            <a:ext cx="903276" cy="421054"/>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87" name="Text Box 2"/>
          <p:cNvSpPr txBox="1">
            <a:spLocks noChangeArrowheads="1"/>
          </p:cNvSpPr>
          <p:nvPr/>
        </p:nvSpPr>
        <p:spPr bwMode="auto">
          <a:xfrm>
            <a:off x="1065340" y="1540555"/>
            <a:ext cx="10210668" cy="894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eaLnBrk="1" hangingPunct="1">
              <a:spcBef>
                <a:spcPct val="50000"/>
              </a:spcBef>
            </a:pPr>
            <a:r>
              <a:rPr kumimoji="1" lang="en-US" altLang="zh-CN" sz="2800" b="1" dirty="0">
                <a:solidFill>
                  <a:schemeClr val="accent6">
                    <a:lumMod val="75000"/>
                  </a:schemeClr>
                </a:solidFill>
                <a:latin typeface="+mn-ea"/>
                <a:sym typeface="Wingdings" panose="05000000000000000000" pitchFamily="2" charset="2"/>
              </a:rPr>
              <a:t> </a:t>
            </a:r>
            <a:r>
              <a:rPr kumimoji="1" lang="zh-CN" altLang="en-US" sz="2400" b="1" dirty="0">
                <a:latin typeface="+mn-ea"/>
              </a:rPr>
              <a:t>若两个最小项相邻，则可合并为一项并消去一个因子，合并后的结果中只剩下公共因子。</a:t>
            </a:r>
            <a:endParaRPr kumimoji="1" lang="zh-CN" altLang="en-US" sz="2400" b="1" dirty="0">
              <a:latin typeface="+mn-ea"/>
            </a:endParaRPr>
          </a:p>
        </p:txBody>
      </p:sp>
      <p:grpSp>
        <p:nvGrpSpPr>
          <p:cNvPr id="90" name="Group 5"/>
          <p:cNvGrpSpPr/>
          <p:nvPr/>
        </p:nvGrpSpPr>
        <p:grpSpPr bwMode="auto">
          <a:xfrm>
            <a:off x="228754" y="2911486"/>
            <a:ext cx="2970210" cy="2928942"/>
            <a:chOff x="624" y="1536"/>
            <a:chExt cx="1823" cy="1903"/>
          </a:xfrm>
        </p:grpSpPr>
        <p:grpSp>
          <p:nvGrpSpPr>
            <p:cNvPr id="91" name="Group 6"/>
            <p:cNvGrpSpPr/>
            <p:nvPr/>
          </p:nvGrpSpPr>
          <p:grpSpPr bwMode="auto">
            <a:xfrm>
              <a:off x="624" y="1536"/>
              <a:ext cx="1823" cy="1903"/>
              <a:chOff x="624" y="1536"/>
              <a:chExt cx="1823" cy="1903"/>
            </a:xfrm>
          </p:grpSpPr>
          <p:sp>
            <p:nvSpPr>
              <p:cNvPr id="106" name="Text Box 32"/>
              <p:cNvSpPr txBox="1">
                <a:spLocks noChangeArrowheads="1"/>
              </p:cNvSpPr>
              <p:nvPr/>
            </p:nvSpPr>
            <p:spPr bwMode="auto">
              <a:xfrm>
                <a:off x="1746" y="2641"/>
                <a:ext cx="22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sp>
            <p:nvSpPr>
              <p:cNvPr id="105" name="Text Box 31"/>
              <p:cNvSpPr txBox="1">
                <a:spLocks noChangeArrowheads="1"/>
              </p:cNvSpPr>
              <p:nvPr/>
            </p:nvSpPr>
            <p:spPr bwMode="auto">
              <a:xfrm>
                <a:off x="1738" y="2925"/>
                <a:ext cx="22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effectLst/>
                    <a:uLnTx/>
                    <a:uFillTx/>
                    <a:ea typeface="楷体_GB2312" panose="02010609030101010101" pitchFamily="49" charset="-122"/>
                  </a:rPr>
                  <a:t>1</a:t>
                </a:r>
                <a:endParaRPr kumimoji="1" lang="en-US" altLang="zh-CN" sz="2800" b="1" i="0" u="none" strike="noStrike" kern="0" cap="none" spc="0" normalizeH="0" baseline="0" noProof="0" dirty="0">
                  <a:ln>
                    <a:noFill/>
                  </a:ln>
                  <a:effectLst/>
                  <a:uLnTx/>
                  <a:uFillTx/>
                  <a:ea typeface="楷体_GB2312" panose="02010609030101010101" pitchFamily="49" charset="-122"/>
                </a:endParaRPr>
              </a:p>
            </p:txBody>
          </p:sp>
          <p:grpSp>
            <p:nvGrpSpPr>
              <p:cNvPr id="104" name="Group 7"/>
              <p:cNvGrpSpPr/>
              <p:nvPr/>
            </p:nvGrpSpPr>
            <p:grpSpPr bwMode="auto">
              <a:xfrm>
                <a:off x="624" y="1536"/>
                <a:ext cx="1823" cy="1903"/>
                <a:chOff x="432" y="1824"/>
                <a:chExt cx="1823" cy="1903"/>
              </a:xfrm>
            </p:grpSpPr>
            <p:sp>
              <p:nvSpPr>
                <p:cNvPr id="107" name="Rectangle 8"/>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nvGrpSpPr>
                <p:cNvPr id="108" name="Group 9"/>
                <p:cNvGrpSpPr/>
                <p:nvPr/>
              </p:nvGrpSpPr>
              <p:grpSpPr bwMode="auto">
                <a:xfrm>
                  <a:off x="432" y="1824"/>
                  <a:ext cx="1823" cy="1903"/>
                  <a:chOff x="432" y="1824"/>
                  <a:chExt cx="1823" cy="1903"/>
                </a:xfrm>
              </p:grpSpPr>
              <p:sp>
                <p:nvSpPr>
                  <p:cNvPr id="109" name="Line 10"/>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0" name="Line 11"/>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2"/>
                  <p:cNvSpPr txBox="1">
                    <a:spLocks noChangeArrowheads="1"/>
                  </p:cNvSpPr>
                  <p:nvPr/>
                </p:nvSpPr>
                <p:spPr bwMode="auto">
                  <a:xfrm>
                    <a:off x="907" y="1969"/>
                    <a:ext cx="1348"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00  01  11  10</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p:txBody>
              </p:sp>
              <p:sp>
                <p:nvSpPr>
                  <p:cNvPr id="112" name="Text Box 13"/>
                  <p:cNvSpPr txBox="1">
                    <a:spLocks noChangeArrowheads="1"/>
                  </p:cNvSpPr>
                  <p:nvPr/>
                </p:nvSpPr>
                <p:spPr bwMode="auto">
                  <a:xfrm>
                    <a:off x="607" y="2217"/>
                    <a:ext cx="347" cy="151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58825" algn="l"/>
                      </a:tabLst>
                      <a:defRPr>
                        <a:solidFill>
                          <a:schemeClr val="tx1"/>
                        </a:solidFill>
                        <a:latin typeface="Arial" panose="020B0604020202020204" pitchFamily="34" charset="0"/>
                        <a:ea typeface="宋体" panose="02010600030101010101" pitchFamily="2" charset="-122"/>
                      </a:defRPr>
                    </a:lvl1pPr>
                    <a:lvl2pPr>
                      <a:tabLst>
                        <a:tab pos="758825" algn="l"/>
                      </a:tabLst>
                      <a:defRPr>
                        <a:solidFill>
                          <a:schemeClr val="tx1"/>
                        </a:solidFill>
                        <a:latin typeface="Arial" panose="020B0604020202020204" pitchFamily="34" charset="0"/>
                        <a:ea typeface="宋体" panose="02010600030101010101" pitchFamily="2" charset="-122"/>
                      </a:defRPr>
                    </a:lvl2pPr>
                    <a:lvl3pPr>
                      <a:tabLst>
                        <a:tab pos="758825" algn="l"/>
                      </a:tabLst>
                      <a:defRPr>
                        <a:solidFill>
                          <a:schemeClr val="tx1"/>
                        </a:solidFill>
                        <a:latin typeface="Arial" panose="020B0604020202020204" pitchFamily="34" charset="0"/>
                        <a:ea typeface="宋体" panose="02010600030101010101" pitchFamily="2" charset="-122"/>
                      </a:defRPr>
                    </a:lvl3pPr>
                    <a:lvl4pPr>
                      <a:tabLst>
                        <a:tab pos="758825" algn="l"/>
                      </a:tabLst>
                      <a:defRPr>
                        <a:solidFill>
                          <a:schemeClr val="tx1"/>
                        </a:solidFill>
                        <a:latin typeface="Arial" panose="020B0604020202020204" pitchFamily="34" charset="0"/>
                        <a:ea typeface="宋体" panose="02010600030101010101" pitchFamily="2" charset="-122"/>
                      </a:defRPr>
                    </a:lvl4pPr>
                    <a:lvl5pPr>
                      <a:tabLst>
                        <a:tab pos="7588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758825" algn="l"/>
                      </a:tabLs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35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0001</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a:p>
                    <a:pPr marL="0" marR="0" lvl="0" indent="0" defTabSz="914400" eaLnBrk="1" fontAlgn="auto" latinLnBrk="0" hangingPunct="1">
                      <a:lnSpc>
                        <a:spcPct val="135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11</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a:p>
                    <a:pPr marL="0" marR="0" lvl="0" indent="0" defTabSz="914400" eaLnBrk="1" fontAlgn="auto" latinLnBrk="0" hangingPunct="1">
                      <a:lnSpc>
                        <a:spcPct val="135000"/>
                      </a:lnSpc>
                      <a:spcBef>
                        <a:spcPts val="0"/>
                      </a:spcBef>
                      <a:spcAft>
                        <a:spcPts val="0"/>
                      </a:spcAft>
                      <a:buClrTx/>
                      <a:buSzTx/>
                      <a:buFontTx/>
                      <a:buNone/>
                      <a:tabLst>
                        <a:tab pos="758825" algn="l"/>
                      </a:tabLst>
                      <a:defRPr/>
                    </a:pPr>
                    <a:r>
                      <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rPr>
                      <a:t>10</a:t>
                    </a:r>
                    <a:endParaRPr kumimoji="1" lang="en-US" altLang="zh-CN" sz="2800" b="1" i="0" u="none" strike="noStrike" kern="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endParaRPr>
                  </a:p>
                </p:txBody>
              </p:sp>
              <p:sp>
                <p:nvSpPr>
                  <p:cNvPr id="113" name="Text Box 14"/>
                  <p:cNvSpPr txBox="1">
                    <a:spLocks noChangeArrowheads="1"/>
                  </p:cNvSpPr>
                  <p:nvPr/>
                </p:nvSpPr>
                <p:spPr bwMode="auto">
                  <a:xfrm>
                    <a:off x="679" y="1824"/>
                    <a:ext cx="427"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1" u="none" strike="noStrike" kern="0" cap="none" spc="0" normalizeH="0" baseline="0" noProof="0">
                        <a:ln>
                          <a:noFill/>
                        </a:ln>
                        <a:solidFill>
                          <a:srgbClr val="000000"/>
                        </a:solidFill>
                        <a:effectLst/>
                        <a:uLnTx/>
                        <a:uFillTx/>
                        <a:ea typeface="楷体_GB2312" panose="02010609030101010101" pitchFamily="49" charset="-122"/>
                      </a:rPr>
                      <a:t>CD</a:t>
                    </a:r>
                    <a:endPar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14" name="Text Box 15"/>
                  <p:cNvSpPr txBox="1">
                    <a:spLocks noChangeArrowheads="1"/>
                  </p:cNvSpPr>
                  <p:nvPr/>
                </p:nvSpPr>
                <p:spPr bwMode="auto">
                  <a:xfrm>
                    <a:off x="432" y="1989"/>
                    <a:ext cx="414"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1" u="none" strike="noStrike" kern="0" cap="none" spc="0" normalizeH="0" baseline="0" noProof="0">
                        <a:ln>
                          <a:noFill/>
                        </a:ln>
                        <a:solidFill>
                          <a:srgbClr val="000000"/>
                        </a:solidFill>
                        <a:effectLst/>
                        <a:uLnTx/>
                        <a:uFillTx/>
                        <a:ea typeface="楷体_GB2312" panose="02010609030101010101" pitchFamily="49" charset="-122"/>
                      </a:rPr>
                      <a:t>AB</a:t>
                    </a:r>
                    <a:endParaRPr kumimoji="1" lang="en-US" altLang="zh-CN" sz="2800" b="1" i="1"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15" name="Text Box 16"/>
                  <p:cNvSpPr txBox="1">
                    <a:spLocks noChangeArrowheads="1"/>
                  </p:cNvSpPr>
                  <p:nvPr/>
                </p:nvSpPr>
                <p:spPr bwMode="auto">
                  <a:xfrm>
                    <a:off x="1258" y="2235"/>
                    <a:ext cx="235" cy="38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nvGrpSpPr>
                  <p:cNvPr id="116" name="Group 17"/>
                  <p:cNvGrpSpPr/>
                  <p:nvPr/>
                </p:nvGrpSpPr>
                <p:grpSpPr bwMode="auto">
                  <a:xfrm>
                    <a:off x="905" y="2248"/>
                    <a:ext cx="1189" cy="1303"/>
                    <a:chOff x="520" y="702"/>
                    <a:chExt cx="1281" cy="1403"/>
                  </a:xfrm>
                </p:grpSpPr>
                <p:sp>
                  <p:nvSpPr>
                    <p:cNvPr id="125" name="Rectangle 18"/>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26" name="Group 19"/>
                    <p:cNvGrpSpPr/>
                    <p:nvPr/>
                  </p:nvGrpSpPr>
                  <p:grpSpPr bwMode="auto">
                    <a:xfrm>
                      <a:off x="858" y="702"/>
                      <a:ext cx="645" cy="1403"/>
                      <a:chOff x="858" y="702"/>
                      <a:chExt cx="645" cy="1380"/>
                    </a:xfrm>
                  </p:grpSpPr>
                  <p:sp>
                    <p:nvSpPr>
                      <p:cNvPr id="127" name="Line 20"/>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8" name="Line 21"/>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9" name="Line 22"/>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17" name="Text Box 23"/>
                  <p:cNvSpPr txBox="1">
                    <a:spLocks noChangeArrowheads="1"/>
                  </p:cNvSpPr>
                  <p:nvPr/>
                </p:nvSpPr>
                <p:spPr bwMode="auto">
                  <a:xfrm>
                    <a:off x="1565" y="2235"/>
                    <a:ext cx="236" cy="38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18" name="Line 24"/>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9" name="Line 25"/>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0" name="Rectangle 26"/>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21" name="Rectangle 27"/>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22" name="Rectangle 28"/>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23" name="Rectangle 29"/>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24" name="Rectangle 30"/>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grpSp>
        </p:grpSp>
        <p:sp>
          <p:nvSpPr>
            <p:cNvPr id="92" name="Text Box 33"/>
            <p:cNvSpPr txBox="1">
              <a:spLocks noChangeArrowheads="1"/>
            </p:cNvSpPr>
            <p:nvPr/>
          </p:nvSpPr>
          <p:spPr bwMode="auto">
            <a:xfrm>
              <a:off x="1151" y="1975"/>
              <a:ext cx="19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solidFill>
                    <a:srgbClr val="000000"/>
                  </a:solidFill>
                  <a:effectLst/>
                  <a:uLnTx/>
                  <a:uFillTx/>
                  <a:ea typeface="楷体_GB2312" panose="02010609030101010101" pitchFamily="49" charset="-122"/>
                </a:rPr>
                <a:t>0</a:t>
              </a:r>
              <a:endParaRPr kumimoji="1" lang="en-US" altLang="zh-CN" sz="2800" b="1" i="0" u="none" strike="noStrike" kern="0" cap="none" spc="0" normalizeH="0" baseline="0" noProof="0" dirty="0">
                <a:ln>
                  <a:noFill/>
                </a:ln>
                <a:solidFill>
                  <a:srgbClr val="000000"/>
                </a:solidFill>
                <a:effectLst/>
                <a:uLnTx/>
                <a:uFillTx/>
                <a:ea typeface="楷体_GB2312" panose="02010609030101010101" pitchFamily="49" charset="-122"/>
              </a:endParaRPr>
            </a:p>
          </p:txBody>
        </p:sp>
        <p:sp>
          <p:nvSpPr>
            <p:cNvPr id="93" name="Text Box 34"/>
            <p:cNvSpPr txBox="1">
              <a:spLocks noChangeArrowheads="1"/>
            </p:cNvSpPr>
            <p:nvPr/>
          </p:nvSpPr>
          <p:spPr bwMode="auto">
            <a:xfrm>
              <a:off x="2016" y="1969"/>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dirty="0">
                <a:ln>
                  <a:noFill/>
                </a:ln>
                <a:solidFill>
                  <a:srgbClr val="000000"/>
                </a:solidFill>
                <a:effectLst/>
                <a:uLnTx/>
                <a:uFillTx/>
                <a:ea typeface="楷体_GB2312" panose="02010609030101010101" pitchFamily="49" charset="-122"/>
              </a:endParaRPr>
            </a:p>
          </p:txBody>
        </p:sp>
        <p:sp>
          <p:nvSpPr>
            <p:cNvPr id="94" name="Text Box 35"/>
            <p:cNvSpPr txBox="1">
              <a:spLocks noChangeArrowheads="1"/>
            </p:cNvSpPr>
            <p:nvPr/>
          </p:nvSpPr>
          <p:spPr bwMode="auto">
            <a:xfrm>
              <a:off x="1152" y="227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95" name="Text Box 36"/>
            <p:cNvSpPr txBox="1">
              <a:spLocks noChangeArrowheads="1"/>
            </p:cNvSpPr>
            <p:nvPr/>
          </p:nvSpPr>
          <p:spPr bwMode="auto">
            <a:xfrm>
              <a:off x="1440" y="227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96" name="Text Box 37"/>
            <p:cNvSpPr txBox="1">
              <a:spLocks noChangeArrowheads="1"/>
            </p:cNvSpPr>
            <p:nvPr/>
          </p:nvSpPr>
          <p:spPr bwMode="auto">
            <a:xfrm>
              <a:off x="1728" y="227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1"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97" name="Text Box 38"/>
            <p:cNvSpPr txBox="1">
              <a:spLocks noChangeArrowheads="1"/>
            </p:cNvSpPr>
            <p:nvPr/>
          </p:nvSpPr>
          <p:spPr bwMode="auto">
            <a:xfrm>
              <a:off x="2016" y="2284"/>
              <a:ext cx="2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800" b="1" i="0" u="none" strike="noStrike" kern="0" cap="none" spc="0" normalizeH="0" baseline="0" noProof="0" dirty="0">
                  <a:ln>
                    <a:noFill/>
                  </a:ln>
                  <a:solidFill>
                    <a:srgbClr val="000000"/>
                  </a:solidFill>
                  <a:effectLst/>
                  <a:uLnTx/>
                  <a:uFillTx/>
                  <a:ea typeface="楷体_GB2312" panose="02010609030101010101" pitchFamily="49" charset="-122"/>
                </a:rPr>
                <a:t>0</a:t>
              </a:r>
              <a:endParaRPr kumimoji="1" lang="en-US" altLang="zh-CN" sz="2800" b="1" i="0" u="none" strike="noStrike" kern="0" cap="none" spc="0" normalizeH="0" baseline="0" noProof="0" dirty="0">
                <a:ln>
                  <a:noFill/>
                </a:ln>
                <a:solidFill>
                  <a:srgbClr val="000000"/>
                </a:solidFill>
                <a:effectLst/>
                <a:uLnTx/>
                <a:uFillTx/>
                <a:ea typeface="楷体_GB2312" panose="02010609030101010101" pitchFamily="49" charset="-122"/>
              </a:endParaRPr>
            </a:p>
          </p:txBody>
        </p:sp>
        <p:sp>
          <p:nvSpPr>
            <p:cNvPr id="98" name="Text Box 39"/>
            <p:cNvSpPr txBox="1">
              <a:spLocks noChangeArrowheads="1"/>
            </p:cNvSpPr>
            <p:nvPr/>
          </p:nvSpPr>
          <p:spPr bwMode="auto">
            <a:xfrm>
              <a:off x="1152" y="2640"/>
              <a:ext cx="2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99" name="Text Box 40"/>
            <p:cNvSpPr txBox="1">
              <a:spLocks noChangeArrowheads="1"/>
            </p:cNvSpPr>
            <p:nvPr/>
          </p:nvSpPr>
          <p:spPr bwMode="auto">
            <a:xfrm>
              <a:off x="1440" y="2640"/>
              <a:ext cx="2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00" name="Text Box 41"/>
            <p:cNvSpPr txBox="1">
              <a:spLocks noChangeArrowheads="1"/>
            </p:cNvSpPr>
            <p:nvPr/>
          </p:nvSpPr>
          <p:spPr bwMode="auto">
            <a:xfrm>
              <a:off x="2016" y="2640"/>
              <a:ext cx="2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01" name="Text Box 42"/>
            <p:cNvSpPr txBox="1">
              <a:spLocks noChangeArrowheads="1"/>
            </p:cNvSpPr>
            <p:nvPr/>
          </p:nvSpPr>
          <p:spPr bwMode="auto">
            <a:xfrm>
              <a:off x="1152" y="294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02" name="Text Box 43"/>
            <p:cNvSpPr txBox="1">
              <a:spLocks noChangeArrowheads="1"/>
            </p:cNvSpPr>
            <p:nvPr/>
          </p:nvSpPr>
          <p:spPr bwMode="auto">
            <a:xfrm>
              <a:off x="1440" y="294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03" name="Text Box 44"/>
            <p:cNvSpPr txBox="1">
              <a:spLocks noChangeArrowheads="1"/>
            </p:cNvSpPr>
            <p:nvPr/>
          </p:nvSpPr>
          <p:spPr bwMode="auto">
            <a:xfrm>
              <a:off x="2016" y="294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grpSp>
        <p:nvGrpSpPr>
          <p:cNvPr id="130" name="Group 45"/>
          <p:cNvGrpSpPr/>
          <p:nvPr/>
        </p:nvGrpSpPr>
        <p:grpSpPr bwMode="auto">
          <a:xfrm>
            <a:off x="3235476" y="2911486"/>
            <a:ext cx="2859012" cy="2954341"/>
            <a:chOff x="624" y="1536"/>
            <a:chExt cx="1823" cy="1903"/>
          </a:xfrm>
        </p:grpSpPr>
        <p:grpSp>
          <p:nvGrpSpPr>
            <p:cNvPr id="131" name="Group 46"/>
            <p:cNvGrpSpPr/>
            <p:nvPr/>
          </p:nvGrpSpPr>
          <p:grpSpPr bwMode="auto">
            <a:xfrm>
              <a:off x="624" y="1536"/>
              <a:ext cx="1823" cy="1903"/>
              <a:chOff x="624" y="1536"/>
              <a:chExt cx="1823" cy="1903"/>
            </a:xfrm>
          </p:grpSpPr>
          <p:grpSp>
            <p:nvGrpSpPr>
              <p:cNvPr id="144" name="Group 47"/>
              <p:cNvGrpSpPr/>
              <p:nvPr/>
            </p:nvGrpSpPr>
            <p:grpSpPr bwMode="auto">
              <a:xfrm>
                <a:off x="624" y="1536"/>
                <a:ext cx="1823" cy="1903"/>
                <a:chOff x="432" y="1824"/>
                <a:chExt cx="1823" cy="1903"/>
              </a:xfrm>
            </p:grpSpPr>
            <p:sp>
              <p:nvSpPr>
                <p:cNvPr id="147" name="Rectangle 48"/>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nvGrpSpPr>
                <p:cNvPr id="148" name="Group 49"/>
                <p:cNvGrpSpPr/>
                <p:nvPr/>
              </p:nvGrpSpPr>
              <p:grpSpPr bwMode="auto">
                <a:xfrm>
                  <a:off x="432" y="1824"/>
                  <a:ext cx="1823" cy="1903"/>
                  <a:chOff x="432" y="1824"/>
                  <a:chExt cx="1823" cy="1903"/>
                </a:xfrm>
              </p:grpSpPr>
              <p:sp>
                <p:nvSpPr>
                  <p:cNvPr id="149" name="Line 50"/>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0" name="Line 51"/>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1" name="Text Box 52"/>
                  <p:cNvSpPr txBox="1">
                    <a:spLocks noChangeArrowheads="1"/>
                  </p:cNvSpPr>
                  <p:nvPr/>
                </p:nvSpPr>
                <p:spPr bwMode="auto">
                  <a:xfrm>
                    <a:off x="907" y="1969"/>
                    <a:ext cx="1348"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ea typeface="楷体_GB2312" panose="02010609030101010101" pitchFamily="49" charset="-122"/>
                      </a:rPr>
                      <a:t>00  01  11  10</a:t>
                    </a:r>
                    <a:endParaRPr kumimoji="0" lang="en-US" altLang="zh-CN" sz="2800" b="1" i="0" u="none" strike="noStrike" kern="0" cap="none" spc="0" normalizeH="0" baseline="0" noProof="0" dirty="0">
                      <a:ln>
                        <a:noFill/>
                      </a:ln>
                      <a:solidFill>
                        <a:srgbClr val="000000"/>
                      </a:solidFill>
                      <a:effectLst/>
                      <a:uLnTx/>
                      <a:uFillTx/>
                      <a:ea typeface="楷体_GB2312" panose="02010609030101010101" pitchFamily="49" charset="-122"/>
                    </a:endParaRPr>
                  </a:p>
                </p:txBody>
              </p:sp>
              <p:sp>
                <p:nvSpPr>
                  <p:cNvPr id="152" name="Text Box 53"/>
                  <p:cNvSpPr txBox="1">
                    <a:spLocks noChangeArrowheads="1"/>
                  </p:cNvSpPr>
                  <p:nvPr/>
                </p:nvSpPr>
                <p:spPr bwMode="auto">
                  <a:xfrm>
                    <a:off x="607" y="2217"/>
                    <a:ext cx="347" cy="151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0001</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11</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10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53" name="Text Box 54"/>
                  <p:cNvSpPr txBox="1">
                    <a:spLocks noChangeArrowheads="1"/>
                  </p:cNvSpPr>
                  <p:nvPr/>
                </p:nvSpPr>
                <p:spPr bwMode="auto">
                  <a:xfrm>
                    <a:off x="679" y="1824"/>
                    <a:ext cx="427"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1" u="none" strike="noStrike" kern="0" cap="none" spc="0" normalizeH="0" baseline="0" noProof="0">
                        <a:ln>
                          <a:noFill/>
                        </a:ln>
                        <a:solidFill>
                          <a:srgbClr val="000000"/>
                        </a:solidFill>
                        <a:effectLst/>
                        <a:uLnTx/>
                        <a:uFillTx/>
                        <a:ea typeface="楷体_GB2312" panose="02010609030101010101" pitchFamily="49" charset="-122"/>
                      </a:rPr>
                      <a:t>CD</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54" name="Text Box 55"/>
                  <p:cNvSpPr txBox="1">
                    <a:spLocks noChangeArrowheads="1"/>
                  </p:cNvSpPr>
                  <p:nvPr/>
                </p:nvSpPr>
                <p:spPr bwMode="auto">
                  <a:xfrm>
                    <a:off x="432" y="1989"/>
                    <a:ext cx="414"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1" u="none" strike="noStrike" kern="0" cap="none" spc="0" normalizeH="0" baseline="0" noProof="0">
                        <a:ln>
                          <a:noFill/>
                        </a:ln>
                        <a:solidFill>
                          <a:srgbClr val="000000"/>
                        </a:solidFill>
                        <a:effectLst/>
                        <a:uLnTx/>
                        <a:uFillTx/>
                        <a:ea typeface="楷体_GB2312" panose="02010609030101010101" pitchFamily="49" charset="-122"/>
                      </a:rPr>
                      <a:t>AB</a:t>
                    </a:r>
                    <a:endParaRPr kumimoji="0" lang="en-US" altLang="zh-CN" sz="2800" b="1" i="1"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55" name="Text Box 56"/>
                  <p:cNvSpPr txBox="1">
                    <a:spLocks noChangeArrowheads="1"/>
                  </p:cNvSpPr>
                  <p:nvPr/>
                </p:nvSpPr>
                <p:spPr bwMode="auto">
                  <a:xfrm>
                    <a:off x="1258" y="2235"/>
                    <a:ext cx="235"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nvGrpSpPr>
                  <p:cNvPr id="156" name="Group 57"/>
                  <p:cNvGrpSpPr/>
                  <p:nvPr/>
                </p:nvGrpSpPr>
                <p:grpSpPr bwMode="auto">
                  <a:xfrm>
                    <a:off x="905" y="2248"/>
                    <a:ext cx="1189" cy="1303"/>
                    <a:chOff x="520" y="702"/>
                    <a:chExt cx="1281" cy="1403"/>
                  </a:xfrm>
                </p:grpSpPr>
                <p:sp>
                  <p:nvSpPr>
                    <p:cNvPr id="165" name="Rectangle 58"/>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66" name="Group 59"/>
                    <p:cNvGrpSpPr/>
                    <p:nvPr/>
                  </p:nvGrpSpPr>
                  <p:grpSpPr bwMode="auto">
                    <a:xfrm>
                      <a:off x="858" y="702"/>
                      <a:ext cx="645" cy="1403"/>
                      <a:chOff x="858" y="702"/>
                      <a:chExt cx="645" cy="1380"/>
                    </a:xfrm>
                  </p:grpSpPr>
                  <p:sp>
                    <p:nvSpPr>
                      <p:cNvPr id="167" name="Line 60"/>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8" name="Line 61"/>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9" name="Line 62"/>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57" name="Text Box 63"/>
                  <p:cNvSpPr txBox="1">
                    <a:spLocks noChangeArrowheads="1"/>
                  </p:cNvSpPr>
                  <p:nvPr/>
                </p:nvSpPr>
                <p:spPr bwMode="auto">
                  <a:xfrm>
                    <a:off x="1565" y="2235"/>
                    <a:ext cx="236"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58" name="Line 64"/>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9" name="Line 65"/>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0" name="Rectangle 66"/>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61" name="Rectangle 67"/>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62" name="Rectangle 68"/>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63" name="Rectangle 69"/>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64" name="Rectangle 70"/>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grpSp>
          <p:sp>
            <p:nvSpPr>
              <p:cNvPr id="145" name="Text Box 71"/>
              <p:cNvSpPr txBox="1">
                <a:spLocks noChangeArrowheads="1"/>
              </p:cNvSpPr>
              <p:nvPr/>
            </p:nvSpPr>
            <p:spPr bwMode="auto">
              <a:xfrm>
                <a:off x="1728" y="2608"/>
                <a:ext cx="232"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ea typeface="楷体_GB2312" panose="02010609030101010101" pitchFamily="49" charset="-122"/>
                  </a:rPr>
                  <a:t>1</a:t>
                </a:r>
                <a:endParaRPr kumimoji="0" lang="en-US" altLang="zh-CN" sz="2800" b="1" i="0" u="none" strike="noStrike" kern="0" cap="none" spc="0" normalizeH="0" baseline="0" noProof="0" dirty="0">
                  <a:ln>
                    <a:noFill/>
                  </a:ln>
                  <a:effectLst/>
                  <a:uLnTx/>
                  <a:uFillTx/>
                  <a:ea typeface="楷体_GB2312" panose="02010609030101010101" pitchFamily="49" charset="-122"/>
                </a:endParaRPr>
              </a:p>
            </p:txBody>
          </p:sp>
          <p:sp>
            <p:nvSpPr>
              <p:cNvPr id="146" name="Text Box 72"/>
              <p:cNvSpPr txBox="1">
                <a:spLocks noChangeArrowheads="1"/>
              </p:cNvSpPr>
              <p:nvPr/>
            </p:nvSpPr>
            <p:spPr bwMode="auto">
              <a:xfrm>
                <a:off x="1728" y="294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sp>
          <p:nvSpPr>
            <p:cNvPr id="132" name="Text Box 73"/>
            <p:cNvSpPr txBox="1">
              <a:spLocks noChangeArrowheads="1"/>
            </p:cNvSpPr>
            <p:nvPr/>
          </p:nvSpPr>
          <p:spPr bwMode="auto">
            <a:xfrm>
              <a:off x="1152" y="1936"/>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33" name="Text Box 74"/>
            <p:cNvSpPr txBox="1">
              <a:spLocks noChangeArrowheads="1"/>
            </p:cNvSpPr>
            <p:nvPr/>
          </p:nvSpPr>
          <p:spPr bwMode="auto">
            <a:xfrm>
              <a:off x="2016" y="1936"/>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34" name="Text Box 75"/>
            <p:cNvSpPr txBox="1">
              <a:spLocks noChangeArrowheads="1"/>
            </p:cNvSpPr>
            <p:nvPr/>
          </p:nvSpPr>
          <p:spPr bwMode="auto">
            <a:xfrm>
              <a:off x="1152" y="227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35" name="Text Box 76"/>
            <p:cNvSpPr txBox="1">
              <a:spLocks noChangeArrowheads="1"/>
            </p:cNvSpPr>
            <p:nvPr/>
          </p:nvSpPr>
          <p:spPr bwMode="auto">
            <a:xfrm>
              <a:off x="1440" y="227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36" name="Text Box 77"/>
            <p:cNvSpPr txBox="1">
              <a:spLocks noChangeArrowheads="1"/>
            </p:cNvSpPr>
            <p:nvPr/>
          </p:nvSpPr>
          <p:spPr bwMode="auto">
            <a:xfrm>
              <a:off x="1728" y="227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37" name="Text Box 78"/>
            <p:cNvSpPr txBox="1">
              <a:spLocks noChangeArrowheads="1"/>
            </p:cNvSpPr>
            <p:nvPr/>
          </p:nvSpPr>
          <p:spPr bwMode="auto">
            <a:xfrm>
              <a:off x="2016" y="2304"/>
              <a:ext cx="2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38" name="Text Box 79"/>
            <p:cNvSpPr txBox="1">
              <a:spLocks noChangeArrowheads="1"/>
            </p:cNvSpPr>
            <p:nvPr/>
          </p:nvSpPr>
          <p:spPr bwMode="auto">
            <a:xfrm>
              <a:off x="1152" y="2640"/>
              <a:ext cx="2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39" name="Text Box 80"/>
            <p:cNvSpPr txBox="1">
              <a:spLocks noChangeArrowheads="1"/>
            </p:cNvSpPr>
            <p:nvPr/>
          </p:nvSpPr>
          <p:spPr bwMode="auto">
            <a:xfrm>
              <a:off x="1440" y="2640"/>
              <a:ext cx="2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40" name="Text Box 81"/>
            <p:cNvSpPr txBox="1">
              <a:spLocks noChangeArrowheads="1"/>
            </p:cNvSpPr>
            <p:nvPr/>
          </p:nvSpPr>
          <p:spPr bwMode="auto">
            <a:xfrm>
              <a:off x="2016" y="2613"/>
              <a:ext cx="212"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ea typeface="楷体_GB2312" panose="02010609030101010101" pitchFamily="49" charset="-122"/>
                </a:rPr>
                <a:t>1</a:t>
              </a:r>
              <a:endParaRPr kumimoji="0" lang="en-US" altLang="zh-CN" sz="2800" b="1" i="0" u="none" strike="noStrike" kern="0" cap="none" spc="0" normalizeH="0" baseline="0" noProof="0" dirty="0">
                <a:ln>
                  <a:noFill/>
                </a:ln>
                <a:effectLst/>
                <a:uLnTx/>
                <a:uFillTx/>
                <a:ea typeface="楷体_GB2312" panose="02010609030101010101" pitchFamily="49" charset="-122"/>
              </a:endParaRPr>
            </a:p>
          </p:txBody>
        </p:sp>
        <p:sp>
          <p:nvSpPr>
            <p:cNvPr id="141" name="Text Box 82"/>
            <p:cNvSpPr txBox="1">
              <a:spLocks noChangeArrowheads="1"/>
            </p:cNvSpPr>
            <p:nvPr/>
          </p:nvSpPr>
          <p:spPr bwMode="auto">
            <a:xfrm>
              <a:off x="1152" y="294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42" name="Text Box 83"/>
            <p:cNvSpPr txBox="1">
              <a:spLocks noChangeArrowheads="1"/>
            </p:cNvSpPr>
            <p:nvPr/>
          </p:nvSpPr>
          <p:spPr bwMode="auto">
            <a:xfrm>
              <a:off x="1440" y="294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sp>
          <p:nvSpPr>
            <p:cNvPr id="143" name="Text Box 84"/>
            <p:cNvSpPr txBox="1">
              <a:spLocks noChangeArrowheads="1"/>
            </p:cNvSpPr>
            <p:nvPr/>
          </p:nvSpPr>
          <p:spPr bwMode="auto">
            <a:xfrm>
              <a:off x="2016" y="294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rPr>
                <a:t>0</a:t>
              </a:r>
              <a:endParaRPr kumimoji="0" lang="en-US" altLang="zh-CN" sz="2800" b="1" i="0" u="none" strike="noStrike" kern="0" cap="none" spc="0" normalizeH="0" baseline="0" noProof="0">
                <a:ln>
                  <a:noFill/>
                </a:ln>
                <a:solidFill>
                  <a:srgbClr val="000000"/>
                </a:solidFill>
                <a:effectLst/>
                <a:uLnTx/>
                <a:uFillTx/>
                <a:ea typeface="楷体_GB2312" panose="02010609030101010101" pitchFamily="49" charset="-122"/>
              </a:endParaRPr>
            </a:p>
          </p:txBody>
        </p:sp>
      </p:grpSp>
      <p:sp>
        <p:nvSpPr>
          <p:cNvPr id="170" name="Text Box 87"/>
          <p:cNvSpPr txBox="1">
            <a:spLocks noChangeArrowheads="1"/>
          </p:cNvSpPr>
          <p:nvPr/>
        </p:nvSpPr>
        <p:spPr bwMode="auto">
          <a:xfrm>
            <a:off x="1451178" y="5626201"/>
            <a:ext cx="987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i="1" dirty="0">
                <a:solidFill>
                  <a:schemeClr val="tx1"/>
                </a:solidFill>
                <a:latin typeface="Times New Roman" panose="02020603050405020304" pitchFamily="18" charset="0"/>
              </a:rPr>
              <a:t>ACD</a:t>
            </a:r>
            <a:endParaRPr lang="zh-CN" altLang="en-US" sz="2400" i="1" dirty="0">
              <a:solidFill>
                <a:schemeClr val="tx1"/>
              </a:solidFill>
              <a:latin typeface="Times New Roman" panose="02020603050405020304" pitchFamily="18" charset="0"/>
            </a:endParaRPr>
          </a:p>
        </p:txBody>
      </p:sp>
      <p:sp>
        <p:nvSpPr>
          <p:cNvPr id="171" name="Text Box 88"/>
          <p:cNvSpPr txBox="1">
            <a:spLocks noChangeArrowheads="1"/>
          </p:cNvSpPr>
          <p:nvPr/>
        </p:nvSpPr>
        <p:spPr bwMode="auto">
          <a:xfrm>
            <a:off x="4444570" y="5601067"/>
            <a:ext cx="989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i="1" dirty="0">
                <a:solidFill>
                  <a:schemeClr val="tx1"/>
                </a:solidFill>
                <a:latin typeface="Times New Roman" panose="02020603050405020304" pitchFamily="18" charset="0"/>
              </a:rPr>
              <a:t>ABC</a:t>
            </a:r>
            <a:endParaRPr lang="zh-CN" altLang="en-US" sz="2400" i="1" dirty="0">
              <a:solidFill>
                <a:schemeClr val="tx1"/>
              </a:solidFill>
              <a:latin typeface="Times New Roman" panose="02020603050405020304" pitchFamily="18" charset="0"/>
            </a:endParaRPr>
          </a:p>
        </p:txBody>
      </p:sp>
      <p:grpSp>
        <p:nvGrpSpPr>
          <p:cNvPr id="174" name="Group 6"/>
          <p:cNvGrpSpPr/>
          <p:nvPr/>
        </p:nvGrpSpPr>
        <p:grpSpPr bwMode="auto">
          <a:xfrm>
            <a:off x="6230372" y="2936887"/>
            <a:ext cx="2654300" cy="2701925"/>
            <a:chOff x="624" y="1568"/>
            <a:chExt cx="1672" cy="1702"/>
          </a:xfrm>
        </p:grpSpPr>
        <p:sp>
          <p:nvSpPr>
            <p:cNvPr id="176" name="Text Box 34"/>
            <p:cNvSpPr txBox="1">
              <a:spLocks noChangeArrowheads="1"/>
            </p:cNvSpPr>
            <p:nvPr/>
          </p:nvSpPr>
          <p:spPr bwMode="auto">
            <a:xfrm>
              <a:off x="1149" y="197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nvGrpSpPr>
            <p:cNvPr id="175" name="Group 7"/>
            <p:cNvGrpSpPr/>
            <p:nvPr/>
          </p:nvGrpSpPr>
          <p:grpSpPr bwMode="auto">
            <a:xfrm>
              <a:off x="624" y="1568"/>
              <a:ext cx="1672" cy="1702"/>
              <a:chOff x="624" y="1568"/>
              <a:chExt cx="1672" cy="1702"/>
            </a:xfrm>
          </p:grpSpPr>
          <p:grpSp>
            <p:nvGrpSpPr>
              <p:cNvPr id="188" name="Group 8"/>
              <p:cNvGrpSpPr/>
              <p:nvPr/>
            </p:nvGrpSpPr>
            <p:grpSpPr bwMode="auto">
              <a:xfrm>
                <a:off x="624" y="1568"/>
                <a:ext cx="1672" cy="1702"/>
                <a:chOff x="432" y="1856"/>
                <a:chExt cx="1672" cy="1702"/>
              </a:xfrm>
            </p:grpSpPr>
            <p:sp>
              <p:nvSpPr>
                <p:cNvPr id="191" name="Rectangle 9"/>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nvGrpSpPr>
                <p:cNvPr id="192" name="Group 10"/>
                <p:cNvGrpSpPr/>
                <p:nvPr/>
              </p:nvGrpSpPr>
              <p:grpSpPr bwMode="auto">
                <a:xfrm>
                  <a:off x="432" y="1856"/>
                  <a:ext cx="1672" cy="1702"/>
                  <a:chOff x="432" y="1856"/>
                  <a:chExt cx="1672" cy="1702"/>
                </a:xfrm>
              </p:grpSpPr>
              <p:sp>
                <p:nvSpPr>
                  <p:cNvPr id="193" name="Line 11"/>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4" name="Line 12"/>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5" name="Text Box 13"/>
                  <p:cNvSpPr txBox="1">
                    <a:spLocks noChangeArrowheads="1"/>
                  </p:cNvSpPr>
                  <p:nvPr/>
                </p:nvSpPr>
                <p:spPr bwMode="auto">
                  <a:xfrm>
                    <a:off x="881" y="1982"/>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196" name="Text Box 14"/>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197" name="Text Box 15"/>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CD</a:t>
                    </a:r>
                    <a:endParaRPr kumimoji="0" lang="en-US" altLang="zh-CN" sz="2400" b="1" i="0" u="none" strike="noStrike" kern="0" cap="none" spc="0" normalizeH="0" baseline="0" noProof="0">
                      <a:ln>
                        <a:noFill/>
                      </a:ln>
                      <a:solidFill>
                        <a:srgbClr val="000000"/>
                      </a:solidFill>
                      <a:effectLst/>
                      <a:uLnTx/>
                      <a:uFillTx/>
                    </a:endParaRPr>
                  </a:p>
                </p:txBody>
              </p:sp>
              <p:sp>
                <p:nvSpPr>
                  <p:cNvPr id="198" name="Text Box 16"/>
                  <p:cNvSpPr txBox="1">
                    <a:spLocks noChangeArrowheads="1"/>
                  </p:cNvSpPr>
                  <p:nvPr/>
                </p:nvSpPr>
                <p:spPr bwMode="auto">
                  <a:xfrm>
                    <a:off x="432" y="2021"/>
                    <a:ext cx="3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AB</a:t>
                    </a:r>
                    <a:endParaRPr kumimoji="0" lang="en-US" altLang="zh-CN" sz="2400" b="1" i="1" u="none" strike="noStrike" kern="0" cap="none" spc="0" normalizeH="0" baseline="0" noProof="0">
                      <a:ln>
                        <a:noFill/>
                      </a:ln>
                      <a:solidFill>
                        <a:srgbClr val="000000"/>
                      </a:solidFill>
                      <a:effectLst/>
                      <a:uLnTx/>
                      <a:uFillTx/>
                    </a:endParaRPr>
                  </a:p>
                </p:txBody>
              </p:sp>
              <p:sp>
                <p:nvSpPr>
                  <p:cNvPr id="199" name="Text Box 17"/>
                  <p:cNvSpPr txBox="1">
                    <a:spLocks noChangeArrowheads="1"/>
                  </p:cNvSpPr>
                  <p:nvPr/>
                </p:nvSpPr>
                <p:spPr bwMode="auto">
                  <a:xfrm>
                    <a:off x="1265" y="2260"/>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grpSp>
                <p:nvGrpSpPr>
                  <p:cNvPr id="200" name="Group 18"/>
                  <p:cNvGrpSpPr/>
                  <p:nvPr/>
                </p:nvGrpSpPr>
                <p:grpSpPr bwMode="auto">
                  <a:xfrm>
                    <a:off x="905" y="2248"/>
                    <a:ext cx="1189" cy="1303"/>
                    <a:chOff x="520" y="702"/>
                    <a:chExt cx="1281" cy="1403"/>
                  </a:xfrm>
                </p:grpSpPr>
                <p:sp>
                  <p:nvSpPr>
                    <p:cNvPr id="209" name="Rectangle 19"/>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10" name="Group 20"/>
                    <p:cNvGrpSpPr/>
                    <p:nvPr/>
                  </p:nvGrpSpPr>
                  <p:grpSpPr bwMode="auto">
                    <a:xfrm>
                      <a:off x="858" y="702"/>
                      <a:ext cx="645" cy="1403"/>
                      <a:chOff x="858" y="702"/>
                      <a:chExt cx="645" cy="1380"/>
                    </a:xfrm>
                  </p:grpSpPr>
                  <p:sp>
                    <p:nvSpPr>
                      <p:cNvPr id="211" name="Line 21"/>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2" name="Line 22"/>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3" name="Line 23"/>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201" name="Text Box 24"/>
                  <p:cNvSpPr txBox="1">
                    <a:spLocks noChangeArrowheads="1"/>
                  </p:cNvSpPr>
                  <p:nvPr/>
                </p:nvSpPr>
                <p:spPr bwMode="auto">
                  <a:xfrm>
                    <a:off x="1565" y="2267"/>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02" name="Line 25"/>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3" name="Line 26"/>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4" name="Rectangle 27"/>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05" name="Rectangle 28"/>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06" name="Rectangle 29"/>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07" name="Rectangle 30"/>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08" name="Rectangle 31"/>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grpSp>
          <p:sp>
            <p:nvSpPr>
              <p:cNvPr id="189" name="Text Box 32"/>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90" name="Text Box 33"/>
              <p:cNvSpPr txBox="1">
                <a:spLocks noChangeArrowheads="1"/>
              </p:cNvSpPr>
              <p:nvPr/>
            </p:nvSpPr>
            <p:spPr bwMode="auto">
              <a:xfrm>
                <a:off x="1728"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sp>
          <p:nvSpPr>
            <p:cNvPr id="177" name="Text Box 35"/>
            <p:cNvSpPr txBox="1">
              <a:spLocks noChangeArrowheads="1"/>
            </p:cNvSpPr>
            <p:nvPr/>
          </p:nvSpPr>
          <p:spPr bwMode="auto">
            <a:xfrm>
              <a:off x="2028" y="198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78" name="Text Box 36"/>
            <p:cNvSpPr txBox="1">
              <a:spLocks noChangeArrowheads="1"/>
            </p:cNvSpPr>
            <p:nvPr/>
          </p:nvSpPr>
          <p:spPr bwMode="auto">
            <a:xfrm>
              <a:off x="1152"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79" name="Text Box 37"/>
            <p:cNvSpPr txBox="1">
              <a:spLocks noChangeArrowheads="1"/>
            </p:cNvSpPr>
            <p:nvPr/>
          </p:nvSpPr>
          <p:spPr bwMode="auto">
            <a:xfrm>
              <a:off x="1440"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80" name="Text Box 38"/>
            <p:cNvSpPr txBox="1">
              <a:spLocks noChangeArrowheads="1"/>
            </p:cNvSpPr>
            <p:nvPr/>
          </p:nvSpPr>
          <p:spPr bwMode="auto">
            <a:xfrm>
              <a:off x="1728"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81" name="Text Box 39"/>
            <p:cNvSpPr txBox="1">
              <a:spLocks noChangeArrowheads="1"/>
            </p:cNvSpPr>
            <p:nvPr/>
          </p:nvSpPr>
          <p:spPr bwMode="auto">
            <a:xfrm>
              <a:off x="2016"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82" name="Text Box 40"/>
            <p:cNvSpPr txBox="1">
              <a:spLocks noChangeArrowheads="1"/>
            </p:cNvSpPr>
            <p:nvPr/>
          </p:nvSpPr>
          <p:spPr bwMode="auto">
            <a:xfrm>
              <a:off x="115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83" name="Text Box 41"/>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84" name="Text Box 42"/>
            <p:cNvSpPr txBox="1">
              <a:spLocks noChangeArrowheads="1"/>
            </p:cNvSpPr>
            <p:nvPr/>
          </p:nvSpPr>
          <p:spPr bwMode="auto">
            <a:xfrm>
              <a:off x="2016"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85" name="Text Box 43"/>
            <p:cNvSpPr txBox="1">
              <a:spLocks noChangeArrowheads="1"/>
            </p:cNvSpPr>
            <p:nvPr/>
          </p:nvSpPr>
          <p:spPr bwMode="auto">
            <a:xfrm>
              <a:off x="1155" y="29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86" name="Text Box 44"/>
            <p:cNvSpPr txBox="1">
              <a:spLocks noChangeArrowheads="1"/>
            </p:cNvSpPr>
            <p:nvPr/>
          </p:nvSpPr>
          <p:spPr bwMode="auto">
            <a:xfrm>
              <a:off x="144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87" name="Text Box 45"/>
            <p:cNvSpPr txBox="1">
              <a:spLocks noChangeArrowheads="1"/>
            </p:cNvSpPr>
            <p:nvPr/>
          </p:nvSpPr>
          <p:spPr bwMode="auto">
            <a:xfrm>
              <a:off x="2016"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graphicFrame>
        <p:nvGraphicFramePr>
          <p:cNvPr id="214" name="Object 171">
            <a:hlinkClick r:id="" action="ppaction://ole?verb=1"/>
          </p:cNvPr>
          <p:cNvGraphicFramePr>
            <a:graphicFrameLocks noChangeAspect="1"/>
          </p:cNvGraphicFramePr>
          <p:nvPr/>
        </p:nvGraphicFramePr>
        <p:xfrm>
          <a:off x="7629888" y="5658045"/>
          <a:ext cx="733425" cy="415566"/>
        </p:xfrm>
        <a:graphic>
          <a:graphicData uri="http://schemas.openxmlformats.org/presentationml/2006/ole">
            <mc:AlternateContent xmlns:mc="http://schemas.openxmlformats.org/markup-compatibility/2006">
              <mc:Choice xmlns:v="urn:schemas-microsoft-com:vml" Requires="v">
                <p:oleObj spid="_x0000_s2" name="Equation" r:id="rId1" imgW="381000" imgH="215900" progId="Equation.DSMT4">
                  <p:embed/>
                </p:oleObj>
              </mc:Choice>
              <mc:Fallback>
                <p:oleObj name="Equation" r:id="rId1" imgW="381000" imgH="215900" progId="Equation.DSMT4">
                  <p:embed/>
                  <p:pic>
                    <p:nvPicPr>
                      <p:cNvPr id="0" name="Object 171">
                        <a:hlinkClick r:id="" action="ppaction://ole?verb=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888" y="5658045"/>
                        <a:ext cx="733425" cy="415566"/>
                      </a:xfrm>
                      <a:prstGeom prst="rect">
                        <a:avLst/>
                      </a:prstGeom>
                      <a:noFill/>
                      <a:ln>
                        <a:noFill/>
                      </a:ln>
                    </p:spPr>
                  </p:pic>
                </p:oleObj>
              </mc:Fallback>
            </mc:AlternateContent>
          </a:graphicData>
        </a:graphic>
      </p:graphicFrame>
      <p:grpSp>
        <p:nvGrpSpPr>
          <p:cNvPr id="217" name="Group 46"/>
          <p:cNvGrpSpPr/>
          <p:nvPr/>
        </p:nvGrpSpPr>
        <p:grpSpPr bwMode="auto">
          <a:xfrm>
            <a:off x="9068387" y="2911310"/>
            <a:ext cx="2654300" cy="2701925"/>
            <a:chOff x="624" y="1568"/>
            <a:chExt cx="1672" cy="1702"/>
          </a:xfrm>
        </p:grpSpPr>
        <p:grpSp>
          <p:nvGrpSpPr>
            <p:cNvPr id="218" name="Group 47"/>
            <p:cNvGrpSpPr/>
            <p:nvPr/>
          </p:nvGrpSpPr>
          <p:grpSpPr bwMode="auto">
            <a:xfrm>
              <a:off x="624" y="1568"/>
              <a:ext cx="1672" cy="1702"/>
              <a:chOff x="624" y="1568"/>
              <a:chExt cx="1672" cy="1702"/>
            </a:xfrm>
          </p:grpSpPr>
          <p:grpSp>
            <p:nvGrpSpPr>
              <p:cNvPr id="231" name="Group 48"/>
              <p:cNvGrpSpPr/>
              <p:nvPr/>
            </p:nvGrpSpPr>
            <p:grpSpPr bwMode="auto">
              <a:xfrm>
                <a:off x="624" y="1568"/>
                <a:ext cx="1672" cy="1702"/>
                <a:chOff x="432" y="1856"/>
                <a:chExt cx="1672" cy="1702"/>
              </a:xfrm>
            </p:grpSpPr>
            <p:sp>
              <p:nvSpPr>
                <p:cNvPr id="234" name="Rectangle 49"/>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nvGrpSpPr>
                <p:cNvPr id="235" name="Group 50"/>
                <p:cNvGrpSpPr/>
                <p:nvPr/>
              </p:nvGrpSpPr>
              <p:grpSpPr bwMode="auto">
                <a:xfrm>
                  <a:off x="432" y="1856"/>
                  <a:ext cx="1672" cy="1702"/>
                  <a:chOff x="432" y="1856"/>
                  <a:chExt cx="1672" cy="1702"/>
                </a:xfrm>
              </p:grpSpPr>
              <p:sp>
                <p:nvSpPr>
                  <p:cNvPr id="236" name="Line 51"/>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7" name="Line 52"/>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8" name="Text Box 53"/>
                  <p:cNvSpPr txBox="1">
                    <a:spLocks noChangeArrowheads="1"/>
                  </p:cNvSpPr>
                  <p:nvPr/>
                </p:nvSpPr>
                <p:spPr bwMode="auto">
                  <a:xfrm>
                    <a:off x="907" y="2001"/>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239" name="Text Box 54"/>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240" name="Text Box 55"/>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CD</a:t>
                    </a:r>
                    <a:endParaRPr kumimoji="0" lang="en-US" altLang="zh-CN" sz="2400" b="1" i="0" u="none" strike="noStrike" kern="0" cap="none" spc="0" normalizeH="0" baseline="0" noProof="0">
                      <a:ln>
                        <a:noFill/>
                      </a:ln>
                      <a:solidFill>
                        <a:srgbClr val="000000"/>
                      </a:solidFill>
                      <a:effectLst/>
                      <a:uLnTx/>
                      <a:uFillTx/>
                    </a:endParaRPr>
                  </a:p>
                </p:txBody>
              </p:sp>
              <p:sp>
                <p:nvSpPr>
                  <p:cNvPr id="241" name="Text Box 56"/>
                  <p:cNvSpPr txBox="1">
                    <a:spLocks noChangeArrowheads="1"/>
                  </p:cNvSpPr>
                  <p:nvPr/>
                </p:nvSpPr>
                <p:spPr bwMode="auto">
                  <a:xfrm>
                    <a:off x="432" y="2021"/>
                    <a:ext cx="3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AB</a:t>
                    </a:r>
                    <a:endParaRPr kumimoji="0" lang="en-US" altLang="zh-CN" sz="2400" b="1" i="1" u="none" strike="noStrike" kern="0" cap="none" spc="0" normalizeH="0" baseline="0" noProof="0">
                      <a:ln>
                        <a:noFill/>
                      </a:ln>
                      <a:solidFill>
                        <a:srgbClr val="000000"/>
                      </a:solidFill>
                      <a:effectLst/>
                      <a:uLnTx/>
                      <a:uFillTx/>
                    </a:endParaRPr>
                  </a:p>
                </p:txBody>
              </p:sp>
              <p:sp>
                <p:nvSpPr>
                  <p:cNvPr id="242" name="Text Box 57"/>
                  <p:cNvSpPr txBox="1">
                    <a:spLocks noChangeArrowheads="1"/>
                  </p:cNvSpPr>
                  <p:nvPr/>
                </p:nvSpPr>
                <p:spPr bwMode="auto">
                  <a:xfrm>
                    <a:off x="1258" y="2235"/>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nvGrpSpPr>
                  <p:cNvPr id="243" name="Group 58"/>
                  <p:cNvGrpSpPr/>
                  <p:nvPr/>
                </p:nvGrpSpPr>
                <p:grpSpPr bwMode="auto">
                  <a:xfrm>
                    <a:off x="905" y="2248"/>
                    <a:ext cx="1189" cy="1303"/>
                    <a:chOff x="520" y="702"/>
                    <a:chExt cx="1281" cy="1403"/>
                  </a:xfrm>
                </p:grpSpPr>
                <p:sp>
                  <p:nvSpPr>
                    <p:cNvPr id="252" name="Rectangle 59"/>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53" name="Group 60"/>
                    <p:cNvGrpSpPr/>
                    <p:nvPr/>
                  </p:nvGrpSpPr>
                  <p:grpSpPr bwMode="auto">
                    <a:xfrm>
                      <a:off x="858" y="702"/>
                      <a:ext cx="645" cy="1403"/>
                      <a:chOff x="858" y="702"/>
                      <a:chExt cx="645" cy="1380"/>
                    </a:xfrm>
                  </p:grpSpPr>
                  <p:sp>
                    <p:nvSpPr>
                      <p:cNvPr id="254" name="Line 61"/>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5" name="Line 62"/>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6" name="Line 63"/>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244" name="Text Box 64"/>
                  <p:cNvSpPr txBox="1">
                    <a:spLocks noChangeArrowheads="1"/>
                  </p:cNvSpPr>
                  <p:nvPr/>
                </p:nvSpPr>
                <p:spPr bwMode="auto">
                  <a:xfrm>
                    <a:off x="1565" y="2235"/>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45" name="Line 65"/>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6" name="Line 66"/>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7" name="Rectangle 67"/>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48" name="Rectangle 68"/>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50" name="Rectangle 70"/>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51" name="Rectangle 71"/>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grpSp>
          <p:sp>
            <p:nvSpPr>
              <p:cNvPr id="232" name="Text Box 72"/>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33" name="Text Box 73"/>
              <p:cNvSpPr txBox="1">
                <a:spLocks noChangeArrowheads="1"/>
              </p:cNvSpPr>
              <p:nvPr/>
            </p:nvSpPr>
            <p:spPr bwMode="auto">
              <a:xfrm>
                <a:off x="1728"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sp>
          <p:nvSpPr>
            <p:cNvPr id="219" name="Text Box 74"/>
            <p:cNvSpPr txBox="1">
              <a:spLocks noChangeArrowheads="1"/>
            </p:cNvSpPr>
            <p:nvPr/>
          </p:nvSpPr>
          <p:spPr bwMode="auto">
            <a:xfrm>
              <a:off x="1152"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20" name="Text Box 75"/>
            <p:cNvSpPr txBox="1">
              <a:spLocks noChangeArrowheads="1"/>
            </p:cNvSpPr>
            <p:nvPr/>
          </p:nvSpPr>
          <p:spPr bwMode="auto">
            <a:xfrm>
              <a:off x="2016"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21" name="Text Box 76"/>
            <p:cNvSpPr txBox="1">
              <a:spLocks noChangeArrowheads="1"/>
            </p:cNvSpPr>
            <p:nvPr/>
          </p:nvSpPr>
          <p:spPr bwMode="auto">
            <a:xfrm>
              <a:off x="1139" y="231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22" name="Text Box 77"/>
            <p:cNvSpPr txBox="1">
              <a:spLocks noChangeArrowheads="1"/>
            </p:cNvSpPr>
            <p:nvPr/>
          </p:nvSpPr>
          <p:spPr bwMode="auto">
            <a:xfrm>
              <a:off x="1440"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23" name="Text Box 78"/>
            <p:cNvSpPr txBox="1">
              <a:spLocks noChangeArrowheads="1"/>
            </p:cNvSpPr>
            <p:nvPr/>
          </p:nvSpPr>
          <p:spPr bwMode="auto">
            <a:xfrm>
              <a:off x="1728"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24" name="Text Box 79"/>
            <p:cNvSpPr txBox="1">
              <a:spLocks noChangeArrowheads="1"/>
            </p:cNvSpPr>
            <p:nvPr/>
          </p:nvSpPr>
          <p:spPr bwMode="auto">
            <a:xfrm>
              <a:off x="2016"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25" name="Text Box 80"/>
            <p:cNvSpPr txBox="1">
              <a:spLocks noChangeArrowheads="1"/>
            </p:cNvSpPr>
            <p:nvPr/>
          </p:nvSpPr>
          <p:spPr bwMode="auto">
            <a:xfrm>
              <a:off x="115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26" name="Text Box 81"/>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27" name="Text Box 82"/>
            <p:cNvSpPr txBox="1">
              <a:spLocks noChangeArrowheads="1"/>
            </p:cNvSpPr>
            <p:nvPr/>
          </p:nvSpPr>
          <p:spPr bwMode="auto">
            <a:xfrm>
              <a:off x="2016"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28" name="Text Box 83"/>
            <p:cNvSpPr txBox="1">
              <a:spLocks noChangeArrowheads="1"/>
            </p:cNvSpPr>
            <p:nvPr/>
          </p:nvSpPr>
          <p:spPr bwMode="auto">
            <a:xfrm>
              <a:off x="1152"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29" name="Text Box 84"/>
            <p:cNvSpPr txBox="1">
              <a:spLocks noChangeArrowheads="1"/>
            </p:cNvSpPr>
            <p:nvPr/>
          </p:nvSpPr>
          <p:spPr bwMode="auto">
            <a:xfrm>
              <a:off x="144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30" name="Text Box 85"/>
            <p:cNvSpPr txBox="1">
              <a:spLocks noChangeArrowheads="1"/>
            </p:cNvSpPr>
            <p:nvPr/>
          </p:nvSpPr>
          <p:spPr bwMode="auto">
            <a:xfrm>
              <a:off x="2016"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graphicFrame>
        <p:nvGraphicFramePr>
          <p:cNvPr id="257" name="Object 172">
            <a:hlinkClick r:id="" action="ppaction://ole?verb=1"/>
          </p:cNvPr>
          <p:cNvGraphicFramePr>
            <a:graphicFrameLocks noChangeAspect="1"/>
          </p:cNvGraphicFramePr>
          <p:nvPr/>
        </p:nvGraphicFramePr>
        <p:xfrm>
          <a:off x="10423873" y="5616927"/>
          <a:ext cx="741016" cy="409237"/>
        </p:xfrm>
        <a:graphic>
          <a:graphicData uri="http://schemas.openxmlformats.org/presentationml/2006/ole">
            <mc:AlternateContent xmlns:mc="http://schemas.openxmlformats.org/markup-compatibility/2006">
              <mc:Choice xmlns:v="urn:schemas-microsoft-com:vml" Requires="v">
                <p:oleObj spid="_x0000_s3" name="" r:id="rId3" imgW="368935" imgH="203200" progId="Equation.3">
                  <p:embed/>
                </p:oleObj>
              </mc:Choice>
              <mc:Fallback>
                <p:oleObj name="" r:id="rId3" imgW="368935" imgH="203200" progId="Equation.3">
                  <p:embed/>
                  <p:pic>
                    <p:nvPicPr>
                      <p:cNvPr id="0" name="Object 172">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3873" y="5616927"/>
                        <a:ext cx="741016" cy="409237"/>
                      </a:xfrm>
                      <a:prstGeom prst="rect">
                        <a:avLst/>
                      </a:prstGeom>
                      <a:noFill/>
                      <a:ln>
                        <a:noFill/>
                      </a:ln>
                      <a:effectLst/>
                    </p:spPr>
                  </p:pic>
                </p:oleObj>
              </mc:Fallback>
            </mc:AlternateContent>
          </a:graphicData>
        </a:graphic>
      </p:graphicFrame>
      <p:sp>
        <p:nvSpPr>
          <p:cNvPr id="258" name="PA-圆角矩形 1"/>
          <p:cNvSpPr/>
          <p:nvPr>
            <p:custDataLst>
              <p:tags r:id="rId5"/>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9"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box(out)">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0"/>
                                        </p:tgtEl>
                                        <p:attrNameLst>
                                          <p:attrName>style.visibility</p:attrName>
                                        </p:attrNameLst>
                                      </p:cBhvr>
                                      <p:to>
                                        <p:strVal val="visible"/>
                                      </p:to>
                                    </p:set>
                                    <p:animEffect transition="in" filter="dissolve">
                                      <p:cBhvr>
                                        <p:cTn id="17" dur="500"/>
                                        <p:tgtEl>
                                          <p:spTgt spid="26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0"/>
                                        </p:tgtEl>
                                        <p:attrNameLst>
                                          <p:attrName>style.visibility</p:attrName>
                                        </p:attrNameLst>
                                      </p:cBhvr>
                                      <p:to>
                                        <p:strVal val="visible"/>
                                      </p:to>
                                    </p:set>
                                    <p:anim calcmode="lin" valueType="num">
                                      <p:cBhvr additive="base">
                                        <p:cTn id="22" dur="500" fill="hold"/>
                                        <p:tgtEl>
                                          <p:spTgt spid="170"/>
                                        </p:tgtEl>
                                        <p:attrNameLst>
                                          <p:attrName>ppt_x</p:attrName>
                                        </p:attrNameLst>
                                      </p:cBhvr>
                                      <p:tavLst>
                                        <p:tav tm="0">
                                          <p:val>
                                            <p:strVal val="#ppt_x"/>
                                          </p:val>
                                        </p:tav>
                                        <p:tav tm="100000">
                                          <p:val>
                                            <p:strVal val="#ppt_x"/>
                                          </p:val>
                                        </p:tav>
                                      </p:tavLst>
                                    </p:anim>
                                    <p:anim calcmode="lin" valueType="num">
                                      <p:cBhvr additive="base">
                                        <p:cTn id="23"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box(out)">
                                      <p:cBhvr>
                                        <p:cTn id="28" dur="500"/>
                                        <p:tgtEl>
                                          <p:spTgt spid="13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61"/>
                                        </p:tgtEl>
                                        <p:attrNameLst>
                                          <p:attrName>style.visibility</p:attrName>
                                        </p:attrNameLst>
                                      </p:cBhvr>
                                      <p:to>
                                        <p:strVal val="visible"/>
                                      </p:to>
                                    </p:set>
                                    <p:animEffect transition="in" filter="dissolve">
                                      <p:cBhvr>
                                        <p:cTn id="33" dur="500"/>
                                        <p:tgtEl>
                                          <p:spTgt spid="26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171"/>
                                        </p:tgtEl>
                                        <p:attrNameLst>
                                          <p:attrName>style.visibility</p:attrName>
                                        </p:attrNameLst>
                                      </p:cBhvr>
                                      <p:to>
                                        <p:strVal val="visible"/>
                                      </p:to>
                                    </p:set>
                                    <p:anim calcmode="lin" valueType="num">
                                      <p:cBhvr additive="base">
                                        <p:cTn id="38" dur="500" fill="hold"/>
                                        <p:tgtEl>
                                          <p:spTgt spid="171"/>
                                        </p:tgtEl>
                                        <p:attrNameLst>
                                          <p:attrName>ppt_x</p:attrName>
                                        </p:attrNameLst>
                                      </p:cBhvr>
                                      <p:tavLst>
                                        <p:tav tm="0">
                                          <p:val>
                                            <p:strVal val="1+#ppt_w/2"/>
                                          </p:val>
                                        </p:tav>
                                        <p:tav tm="100000">
                                          <p:val>
                                            <p:strVal val="#ppt_x"/>
                                          </p:val>
                                        </p:tav>
                                      </p:tavLst>
                                    </p:anim>
                                    <p:anim calcmode="lin" valueType="num">
                                      <p:cBhvr additive="base">
                                        <p:cTn id="39" dur="500" fill="hold"/>
                                        <p:tgtEl>
                                          <p:spTgt spid="171"/>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74"/>
                                        </p:tgtEl>
                                        <p:attrNameLst>
                                          <p:attrName>style.visibility</p:attrName>
                                        </p:attrNameLst>
                                      </p:cBhvr>
                                      <p:to>
                                        <p:strVal val="visible"/>
                                      </p:to>
                                    </p:set>
                                    <p:animEffect transition="in" filter="randombar(horizontal)">
                                      <p:cBhvr>
                                        <p:cTn id="44" dur="500"/>
                                        <p:tgtEl>
                                          <p:spTgt spid="17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Effect transition="in" filter="dissolve">
                                      <p:cBhvr>
                                        <p:cTn id="49" dur="500"/>
                                        <p:tgtEl>
                                          <p:spTgt spid="26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4"/>
                                        </p:tgtEl>
                                        <p:attrNameLst>
                                          <p:attrName>style.visibility</p:attrName>
                                        </p:attrNameLst>
                                      </p:cBhvr>
                                      <p:to>
                                        <p:strVal val="visible"/>
                                      </p:to>
                                    </p:set>
                                    <p:animEffect transition="in" filter="dissolve">
                                      <p:cBhvr>
                                        <p:cTn id="52" dur="500"/>
                                        <p:tgtEl>
                                          <p:spTgt spid="26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14"/>
                                        </p:tgtEl>
                                        <p:attrNameLst>
                                          <p:attrName>style.visibility</p:attrName>
                                        </p:attrNameLst>
                                      </p:cBhvr>
                                      <p:to>
                                        <p:strVal val="visible"/>
                                      </p:to>
                                    </p:set>
                                    <p:animEffect transition="in" filter="dissolve">
                                      <p:cBhvr>
                                        <p:cTn id="57" dur="500"/>
                                        <p:tgtEl>
                                          <p:spTgt spid="214"/>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217"/>
                                        </p:tgtEl>
                                        <p:attrNameLst>
                                          <p:attrName>style.visibility</p:attrName>
                                        </p:attrNameLst>
                                      </p:cBhvr>
                                      <p:to>
                                        <p:strVal val="visible"/>
                                      </p:to>
                                    </p:set>
                                    <p:animEffect transition="in" filter="box(out)">
                                      <p:cBhvr>
                                        <p:cTn id="62" dur="500"/>
                                        <p:tgtEl>
                                          <p:spTgt spid="21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65"/>
                                        </p:tgtEl>
                                        <p:attrNameLst>
                                          <p:attrName>style.visibility</p:attrName>
                                        </p:attrNameLst>
                                      </p:cBhvr>
                                      <p:to>
                                        <p:strVal val="visible"/>
                                      </p:to>
                                    </p:set>
                                    <p:animEffect transition="in" filter="dissolve">
                                      <p:cBhvr>
                                        <p:cTn id="67" dur="500"/>
                                        <p:tgtEl>
                                          <p:spTgt spid="26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6"/>
                                        </p:tgtEl>
                                        <p:attrNameLst>
                                          <p:attrName>style.visibility</p:attrName>
                                        </p:attrNameLst>
                                      </p:cBhvr>
                                      <p:to>
                                        <p:strVal val="visible"/>
                                      </p:to>
                                    </p:set>
                                    <p:animEffect transition="in" filter="dissolve">
                                      <p:cBhvr>
                                        <p:cTn id="70" dur="500"/>
                                        <p:tgtEl>
                                          <p:spTgt spid="26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57"/>
                                        </p:tgtEl>
                                        <p:attrNameLst>
                                          <p:attrName>style.visibility</p:attrName>
                                        </p:attrNameLst>
                                      </p:cBhvr>
                                      <p:to>
                                        <p:strVal val="visible"/>
                                      </p:to>
                                    </p:set>
                                    <p:animEffect transition="in" filter="dissolve">
                                      <p:cBhvr>
                                        <p:cTn id="75"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p:bldP spid="266" grpId="0" animBg="1"/>
      <p:bldP spid="264" grpId="0" animBg="1"/>
      <p:bldP spid="262" grpId="0" animBg="1"/>
      <p:bldP spid="261" grpId="0" animBg="1"/>
      <p:bldP spid="260" grpId="0" animBg="1"/>
      <p:bldP spid="87" grpId="0"/>
      <p:bldP spid="170" grpId="0" bldLvl="0" autoUpdateAnimBg="0"/>
      <p:bldP spid="171"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圆角矩形 1"/>
          <p:cNvSpPr/>
          <p:nvPr>
            <p:custDataLst>
              <p:tags r:id="rId1"/>
            </p:custDataLst>
          </p:nvPr>
        </p:nvSpPr>
        <p:spPr>
          <a:xfrm>
            <a:off x="-348343" y="516695"/>
            <a:ext cx="419255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Rectangle 4"/>
          <p:cNvSpPr>
            <a:spLocks noChangeArrowheads="1"/>
          </p:cNvSpPr>
          <p:nvPr/>
        </p:nvSpPr>
        <p:spPr bwMode="auto">
          <a:xfrm>
            <a:off x="1507490" y="415080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t>“</a:t>
            </a:r>
            <a:r>
              <a:rPr lang="zh-CN" altLang="en-US" sz="2400" b="1" dirty="0"/>
              <a:t>非”运算又称“非”逻辑、“逻辑否定”。</a:t>
            </a:r>
            <a:endParaRPr lang="zh-CN" altLang="en-US" sz="2400"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059200"/>
            <a:ext cx="8004742" cy="1371719"/>
          </a:xfrm>
          <a:prstGeom prst="rect">
            <a:avLst/>
          </a:prstGeom>
        </p:spPr>
      </p:pic>
      <p:sp>
        <p:nvSpPr>
          <p:cNvPr id="6" name="TextBox 5"/>
          <p:cNvSpPr txBox="1"/>
          <p:nvPr/>
        </p:nvSpPr>
        <p:spPr>
          <a:xfrm>
            <a:off x="8510400" y="2548800"/>
            <a:ext cx="609600" cy="646331"/>
          </a:xfrm>
          <a:prstGeom prst="rect">
            <a:avLst/>
          </a:prstGeom>
          <a:solidFill>
            <a:schemeClr val="accent1">
              <a:lumMod val="60000"/>
              <a:lumOff val="40000"/>
            </a:schemeClr>
          </a:solidFill>
          <a:ln>
            <a:noFill/>
          </a:ln>
        </p:spPr>
        <p:txBody>
          <a:bodyPr>
            <a:spAutoFit/>
          </a:bodyPr>
          <a:lstStyle/>
          <a:p>
            <a:pPr>
              <a:defRPr/>
            </a:pPr>
            <a:r>
              <a:rPr lang="zh-CN" altLang="en-US" sz="3600" dirty="0">
                <a:latin typeface="华文彩云" panose="02010800040101010101" pitchFamily="2" charset="-122"/>
                <a:ea typeface="华文彩云" panose="02010800040101010101" pitchFamily="2" charset="-122"/>
              </a:rPr>
              <a:t>非</a:t>
            </a:r>
            <a:endParaRPr lang="zh-CN" altLang="en-US" sz="3600" dirty="0">
              <a:latin typeface="华文彩云" panose="02010800040101010101" pitchFamily="2" charset="-122"/>
              <a:ea typeface="华文彩云" panose="02010800040101010101" pitchFamily="2" charset="-122"/>
            </a:endParaRPr>
          </a:p>
        </p:txBody>
      </p:sp>
      <p:sp>
        <p:nvSpPr>
          <p:cNvPr id="9" name="矩形 8"/>
          <p:cNvSpPr/>
          <p:nvPr/>
        </p:nvSpPr>
        <p:spPr>
          <a:xfrm>
            <a:off x="1657736" y="4856400"/>
            <a:ext cx="8400663" cy="1574726"/>
          </a:xfrm>
          <a:prstGeom prst="rect">
            <a:avLst/>
          </a:prstGeom>
        </p:spPr>
        <p:txBody>
          <a:bodyPr wrap="square">
            <a:spAutoFit/>
          </a:bodyPr>
          <a:lstStyle/>
          <a:p>
            <a:pPr>
              <a:lnSpc>
                <a:spcPct val="120000"/>
              </a:lnSpc>
              <a:spcAft>
                <a:spcPts val="1200"/>
              </a:spcAft>
            </a:pPr>
            <a:r>
              <a:rPr lang="zh-CN" altLang="en-US" sz="2400" b="1" dirty="0">
                <a:solidFill>
                  <a:srgbClr val="FF0000"/>
                </a:solidFill>
                <a:latin typeface="宋体" panose="02010600030101010101" pitchFamily="2" charset="-122"/>
                <a:ea typeface="宋体" panose="02010600030101010101" pitchFamily="2" charset="-122"/>
              </a:rPr>
              <a:t>非</a:t>
            </a:r>
            <a:r>
              <a:rPr lang="zh-CN" altLang="zh-CN" sz="2400" b="1" dirty="0">
                <a:solidFill>
                  <a:srgbClr val="FF0000"/>
                </a:solidFill>
                <a:latin typeface="宋体" panose="02010600030101010101" pitchFamily="2" charset="-122"/>
                <a:ea typeface="宋体" panose="02010600030101010101" pitchFamily="2" charset="-122"/>
              </a:rPr>
              <a:t>运算：</a:t>
            </a:r>
            <a:r>
              <a:rPr lang="zh-CN" altLang="zh-CN" sz="2400" b="1" dirty="0">
                <a:latin typeface="宋体" panose="02010600030101010101" pitchFamily="2" charset="-122"/>
                <a:ea typeface="宋体" panose="02010600030101010101" pitchFamily="2" charset="-122"/>
              </a:rPr>
              <a:t>决定事件发生的各条件中，条件</a:t>
            </a:r>
            <a:r>
              <a:rPr lang="zh-CN" altLang="en-US" sz="2400" b="1" dirty="0">
                <a:latin typeface="宋体" panose="02010600030101010101" pitchFamily="2" charset="-122"/>
                <a:ea typeface="宋体" panose="02010600030101010101" pitchFamily="2" charset="-122"/>
              </a:rPr>
              <a:t>不</a:t>
            </a:r>
            <a:r>
              <a:rPr lang="zh-CN" altLang="zh-CN" sz="2400" b="1" dirty="0">
                <a:latin typeface="宋体" panose="02010600030101010101" pitchFamily="2" charset="-122"/>
                <a:ea typeface="宋体" panose="02010600030101010101" pitchFamily="2" charset="-122"/>
              </a:rPr>
              <a:t>具备事件</a:t>
            </a:r>
            <a:r>
              <a:rPr lang="en-US" altLang="zh-CN" sz="2400" b="1" dirty="0">
                <a:latin typeface="宋体" panose="02010600030101010101" pitchFamily="2" charset="-122"/>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a:p>
            <a:pPr>
              <a:lnSpc>
                <a:spcPct val="120000"/>
              </a:lnSpc>
              <a:spcAft>
                <a:spcPts val="1200"/>
              </a:spcAft>
            </a:pPr>
            <a:r>
              <a:rPr lang="en-US" altLang="zh-CN" sz="2400" b="1" dirty="0">
                <a:latin typeface="宋体" panose="02010600030101010101" pitchFamily="2" charset="-122"/>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才会发生（成立）。这种因果关系称为</a:t>
            </a:r>
            <a:r>
              <a:rPr lang="zh-CN" altLang="en-US" sz="2400" b="1" dirty="0">
                <a:latin typeface="宋体" panose="02010600030101010101" pitchFamily="2" charset="-122"/>
                <a:ea typeface="宋体" panose="02010600030101010101" pitchFamily="2" charset="-122"/>
              </a:rPr>
              <a:t>非</a:t>
            </a:r>
            <a:r>
              <a:rPr lang="zh-CN" altLang="zh-CN" sz="2400" b="1" dirty="0">
                <a:latin typeface="宋体" panose="02010600030101010101" pitchFamily="2" charset="-122"/>
                <a:ea typeface="宋体" panose="02010600030101010101" pitchFamily="2" charset="-122"/>
              </a:rPr>
              <a:t>运算。</a:t>
            </a:r>
            <a:endParaRPr lang="zh-CN" altLang="zh-CN" sz="2400" b="1" dirty="0">
              <a:latin typeface="宋体" panose="02010600030101010101" pitchFamily="2" charset="-122"/>
              <a:ea typeface="宋体" panose="02010600030101010101" pitchFamily="2" charset="-122"/>
            </a:endParaRPr>
          </a:p>
          <a:p>
            <a:pPr>
              <a:lnSpc>
                <a:spcPct val="120000"/>
              </a:lnSpc>
              <a:spcAft>
                <a:spcPts val="1200"/>
              </a:spcAft>
            </a:pPr>
            <a:r>
              <a:rPr lang="zh-CN" altLang="zh-CN" b="1" dirty="0">
                <a:latin typeface="宋体" panose="02010600030101010101" pitchFamily="2" charset="-122"/>
                <a:ea typeface="宋体" panose="02010600030101010101" pitchFamily="2" charset="-122"/>
              </a:rPr>
              <a:t>如</a:t>
            </a:r>
            <a:r>
              <a:rPr lang="zh-CN" altLang="en-US" b="1" dirty="0">
                <a:latin typeface="宋体" panose="02010600030101010101" pitchFamily="2" charset="-122"/>
                <a:ea typeface="宋体" panose="02010600030101010101" pitchFamily="2" charset="-122"/>
              </a:rPr>
              <a:t>：下雨则运动会暂停</a:t>
            </a:r>
            <a:r>
              <a:rPr lang="zh-CN" altLang="zh-CN" b="1" dirty="0">
                <a:latin typeface="宋体" panose="02010600030101010101" pitchFamily="2" charset="-122"/>
                <a:ea typeface="宋体" panose="02010600030101010101" pitchFamily="2" charset="-122"/>
              </a:rPr>
              <a:t>。</a:t>
            </a:r>
            <a:endParaRPr lang="zh-CN" altLang="zh-CN" b="1" dirty="0">
              <a:latin typeface="宋体" panose="02010600030101010101" pitchFamily="2" charset="-122"/>
              <a:ea typeface="宋体" panose="02010600030101010101" pitchFamily="2" charset="-122"/>
            </a:endParaRPr>
          </a:p>
        </p:txBody>
      </p:sp>
      <p:sp>
        <p:nvSpPr>
          <p:cNvPr id="14" name="PA-文本框 5"/>
          <p:cNvSpPr txBox="1">
            <a:spLocks noChangeArrowheads="1"/>
          </p:cNvSpPr>
          <p:nvPr>
            <p:custDataLst>
              <p:tags r:id="rId3"/>
            </p:custDataLst>
          </p:nvPr>
        </p:nvSpPr>
        <p:spPr bwMode="auto">
          <a:xfrm>
            <a:off x="626939" y="1458000"/>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2. </a:t>
            </a:r>
            <a:r>
              <a:rPr kumimoji="1" lang="zh-CN" altLang="en-US" sz="28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rPr>
              <a:t>逻辑代数的三种基本逻辑运算</a:t>
            </a:r>
            <a:endParaRPr lang="zh-CN" altLang="en-US" sz="2000" b="1" dirty="0">
              <a:solidFill>
                <a:srgbClr val="0052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PA-文本框 5"/>
          <p:cNvSpPr txBox="1">
            <a:spLocks noChangeArrowheads="1"/>
          </p:cNvSpPr>
          <p:nvPr>
            <p:custDataLst>
              <p:tags r:id="rId4"/>
            </p:custDataLst>
          </p:nvPr>
        </p:nvSpPr>
        <p:spPr bwMode="auto">
          <a:xfrm>
            <a:off x="187090" y="602218"/>
            <a:ext cx="7600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rPr>
              <a:t>逻辑代数的基本运算</a:t>
            </a:r>
            <a:endParaRPr kumimoji="1" lang="zh-CN" altLang="en-US" sz="2800" b="1" dirty="0">
              <a:solidFill>
                <a:srgbClr val="00528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750"/>
                                        <p:tgtEl>
                                          <p:spTgt spid="6"/>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6" grpId="0" animBg="1"/>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AutoShape 51"/>
          <p:cNvSpPr>
            <a:spLocks noChangeArrowheads="1"/>
          </p:cNvSpPr>
          <p:nvPr/>
        </p:nvSpPr>
        <p:spPr bwMode="auto">
          <a:xfrm rot="16200000">
            <a:off x="9257539" y="4444408"/>
            <a:ext cx="1999003" cy="397513"/>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132" name="AutoShape 51"/>
          <p:cNvSpPr>
            <a:spLocks noChangeArrowheads="1"/>
          </p:cNvSpPr>
          <p:nvPr/>
        </p:nvSpPr>
        <p:spPr bwMode="auto">
          <a:xfrm>
            <a:off x="5124909" y="4157675"/>
            <a:ext cx="1841499" cy="457200"/>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131" name="AutoShape 51"/>
          <p:cNvSpPr>
            <a:spLocks noChangeArrowheads="1"/>
          </p:cNvSpPr>
          <p:nvPr/>
        </p:nvSpPr>
        <p:spPr bwMode="auto">
          <a:xfrm>
            <a:off x="2303610" y="4697233"/>
            <a:ext cx="952486" cy="922336"/>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254" name="Text Box 86"/>
          <p:cNvSpPr txBox="1">
            <a:spLocks noChangeArrowheads="1"/>
          </p:cNvSpPr>
          <p:nvPr/>
        </p:nvSpPr>
        <p:spPr bwMode="auto">
          <a:xfrm>
            <a:off x="1154383" y="1699599"/>
            <a:ext cx="10515324" cy="894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defPPr>
              <a:defRPr lang="zh-CN"/>
            </a:defPPr>
            <a:lvl1pPr>
              <a:spcBef>
                <a:spcPct val="50000"/>
              </a:spcBef>
              <a:defRPr kumimoji="1" sz="2800" b="1">
                <a:latin typeface="+mn-ea"/>
              </a:defRPr>
            </a:lvl1pPr>
          </a:lstStyle>
          <a:p>
            <a:r>
              <a:rPr lang="en-US" altLang="zh-CN" dirty="0">
                <a:solidFill>
                  <a:schemeClr val="accent6">
                    <a:lumMod val="75000"/>
                  </a:schemeClr>
                </a:solidFill>
                <a:sym typeface="Wingdings" panose="05000000000000000000" pitchFamily="2" charset="2"/>
              </a:rPr>
              <a:t></a:t>
            </a:r>
            <a:r>
              <a:rPr lang="en-US" altLang="zh-CN" dirty="0">
                <a:sym typeface="Wingdings" panose="05000000000000000000" pitchFamily="2" charset="2"/>
              </a:rPr>
              <a:t> </a:t>
            </a:r>
            <a:r>
              <a:rPr lang="zh-CN" altLang="en-US" sz="2400" dirty="0"/>
              <a:t>若四个最小项相邻并排列成一个矩形组，则可合并为一项并消去二对因子。合并后的结果中只包含公共因子。</a:t>
            </a:r>
            <a:endParaRPr lang="zh-CN" altLang="en-US" sz="2400" dirty="0"/>
          </a:p>
        </p:txBody>
      </p:sp>
      <p:grpSp>
        <p:nvGrpSpPr>
          <p:cNvPr id="256" name="Group 88"/>
          <p:cNvGrpSpPr/>
          <p:nvPr/>
        </p:nvGrpSpPr>
        <p:grpSpPr bwMode="auto">
          <a:xfrm>
            <a:off x="1066932" y="2971812"/>
            <a:ext cx="2654300" cy="2701925"/>
            <a:chOff x="624" y="1568"/>
            <a:chExt cx="1672" cy="1702"/>
          </a:xfrm>
        </p:grpSpPr>
        <p:grpSp>
          <p:nvGrpSpPr>
            <p:cNvPr id="257" name="Group 89"/>
            <p:cNvGrpSpPr/>
            <p:nvPr/>
          </p:nvGrpSpPr>
          <p:grpSpPr bwMode="auto">
            <a:xfrm>
              <a:off x="624" y="1568"/>
              <a:ext cx="1672" cy="1702"/>
              <a:chOff x="624" y="1568"/>
              <a:chExt cx="1672" cy="1702"/>
            </a:xfrm>
          </p:grpSpPr>
          <p:grpSp>
            <p:nvGrpSpPr>
              <p:cNvPr id="270" name="Group 90"/>
              <p:cNvGrpSpPr/>
              <p:nvPr/>
            </p:nvGrpSpPr>
            <p:grpSpPr bwMode="auto">
              <a:xfrm>
                <a:off x="624" y="1568"/>
                <a:ext cx="1672" cy="1702"/>
                <a:chOff x="432" y="1856"/>
                <a:chExt cx="1672" cy="1702"/>
              </a:xfrm>
            </p:grpSpPr>
            <p:sp>
              <p:nvSpPr>
                <p:cNvPr id="273" name="Rectangle 91"/>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nvGrpSpPr>
                <p:cNvPr id="274" name="Group 92"/>
                <p:cNvGrpSpPr/>
                <p:nvPr/>
              </p:nvGrpSpPr>
              <p:grpSpPr bwMode="auto">
                <a:xfrm>
                  <a:off x="432" y="1856"/>
                  <a:ext cx="1672" cy="1702"/>
                  <a:chOff x="432" y="1856"/>
                  <a:chExt cx="1672" cy="1702"/>
                </a:xfrm>
              </p:grpSpPr>
              <p:sp>
                <p:nvSpPr>
                  <p:cNvPr id="275" name="Line 93"/>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6" name="Line 94"/>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7" name="Text Box 95"/>
                  <p:cNvSpPr txBox="1">
                    <a:spLocks noChangeArrowheads="1"/>
                  </p:cNvSpPr>
                  <p:nvPr/>
                </p:nvSpPr>
                <p:spPr bwMode="auto">
                  <a:xfrm>
                    <a:off x="907" y="2001"/>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278" name="Text Box 96"/>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279" name="Text Box 97"/>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CD</a:t>
                    </a:r>
                    <a:endParaRPr kumimoji="0" lang="en-US" altLang="zh-CN" sz="2400" b="1" i="0" u="none" strike="noStrike" kern="0" cap="none" spc="0" normalizeH="0" baseline="0" noProof="0">
                      <a:ln>
                        <a:noFill/>
                      </a:ln>
                      <a:solidFill>
                        <a:srgbClr val="000000"/>
                      </a:solidFill>
                      <a:effectLst/>
                      <a:uLnTx/>
                      <a:uFillTx/>
                    </a:endParaRPr>
                  </a:p>
                </p:txBody>
              </p:sp>
              <p:sp>
                <p:nvSpPr>
                  <p:cNvPr id="280" name="Text Box 98"/>
                  <p:cNvSpPr txBox="1">
                    <a:spLocks noChangeArrowheads="1"/>
                  </p:cNvSpPr>
                  <p:nvPr/>
                </p:nvSpPr>
                <p:spPr bwMode="auto">
                  <a:xfrm>
                    <a:off x="432" y="2021"/>
                    <a:ext cx="3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AB</a:t>
                    </a:r>
                    <a:endParaRPr kumimoji="0" lang="en-US" altLang="zh-CN" sz="2400" b="1" i="1" u="none" strike="noStrike" kern="0" cap="none" spc="0" normalizeH="0" baseline="0" noProof="0">
                      <a:ln>
                        <a:noFill/>
                      </a:ln>
                      <a:solidFill>
                        <a:srgbClr val="000000"/>
                      </a:solidFill>
                      <a:effectLst/>
                      <a:uLnTx/>
                      <a:uFillTx/>
                    </a:endParaRPr>
                  </a:p>
                </p:txBody>
              </p:sp>
              <p:sp>
                <p:nvSpPr>
                  <p:cNvPr id="281" name="Text Box 99"/>
                  <p:cNvSpPr txBox="1">
                    <a:spLocks noChangeArrowheads="1"/>
                  </p:cNvSpPr>
                  <p:nvPr/>
                </p:nvSpPr>
                <p:spPr bwMode="auto">
                  <a:xfrm>
                    <a:off x="1258" y="2235"/>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nvGrpSpPr>
                  <p:cNvPr id="282" name="Group 100"/>
                  <p:cNvGrpSpPr/>
                  <p:nvPr/>
                </p:nvGrpSpPr>
                <p:grpSpPr bwMode="auto">
                  <a:xfrm>
                    <a:off x="905" y="2248"/>
                    <a:ext cx="1189" cy="1303"/>
                    <a:chOff x="520" y="702"/>
                    <a:chExt cx="1281" cy="1403"/>
                  </a:xfrm>
                </p:grpSpPr>
                <p:sp>
                  <p:nvSpPr>
                    <p:cNvPr id="291" name="Rectangle 101"/>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92" name="Group 102"/>
                    <p:cNvGrpSpPr/>
                    <p:nvPr/>
                  </p:nvGrpSpPr>
                  <p:grpSpPr bwMode="auto">
                    <a:xfrm>
                      <a:off x="858" y="702"/>
                      <a:ext cx="645" cy="1403"/>
                      <a:chOff x="858" y="702"/>
                      <a:chExt cx="645" cy="1380"/>
                    </a:xfrm>
                  </p:grpSpPr>
                  <p:sp>
                    <p:nvSpPr>
                      <p:cNvPr id="293" name="Line 103"/>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4" name="Line 104"/>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5" name="Line 105"/>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283" name="Text Box 106"/>
                  <p:cNvSpPr txBox="1">
                    <a:spLocks noChangeArrowheads="1"/>
                  </p:cNvSpPr>
                  <p:nvPr/>
                </p:nvSpPr>
                <p:spPr bwMode="auto">
                  <a:xfrm>
                    <a:off x="1565" y="2235"/>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84" name="Line 107"/>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5" name="Line 108"/>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6" name="Rectangle 109"/>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87" name="Rectangle 110"/>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88" name="Rectangle 111"/>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89" name="Rectangle 112"/>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90" name="Rectangle 113"/>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grpSp>
          <p:sp>
            <p:nvSpPr>
              <p:cNvPr id="271" name="Text Box 114"/>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72" name="Text Box 115"/>
              <p:cNvSpPr txBox="1">
                <a:spLocks noChangeArrowheads="1"/>
              </p:cNvSpPr>
              <p:nvPr/>
            </p:nvSpPr>
            <p:spPr bwMode="auto">
              <a:xfrm>
                <a:off x="1728"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sp>
          <p:nvSpPr>
            <p:cNvPr id="258" name="Text Box 116"/>
            <p:cNvSpPr txBox="1">
              <a:spLocks noChangeArrowheads="1"/>
            </p:cNvSpPr>
            <p:nvPr/>
          </p:nvSpPr>
          <p:spPr bwMode="auto">
            <a:xfrm>
              <a:off x="1152"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59" name="Text Box 117"/>
            <p:cNvSpPr txBox="1">
              <a:spLocks noChangeArrowheads="1"/>
            </p:cNvSpPr>
            <p:nvPr/>
          </p:nvSpPr>
          <p:spPr bwMode="auto">
            <a:xfrm>
              <a:off x="2016"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60" name="Text Box 118"/>
            <p:cNvSpPr txBox="1">
              <a:spLocks noChangeArrowheads="1"/>
            </p:cNvSpPr>
            <p:nvPr/>
          </p:nvSpPr>
          <p:spPr bwMode="auto">
            <a:xfrm>
              <a:off x="1152"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61" name="Text Box 119"/>
            <p:cNvSpPr txBox="1">
              <a:spLocks noChangeArrowheads="1"/>
            </p:cNvSpPr>
            <p:nvPr/>
          </p:nvSpPr>
          <p:spPr bwMode="auto">
            <a:xfrm>
              <a:off x="1440"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62" name="Text Box 120"/>
            <p:cNvSpPr txBox="1">
              <a:spLocks noChangeArrowheads="1"/>
            </p:cNvSpPr>
            <p:nvPr/>
          </p:nvSpPr>
          <p:spPr bwMode="auto">
            <a:xfrm>
              <a:off x="1728"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63" name="Text Box 121"/>
            <p:cNvSpPr txBox="1">
              <a:spLocks noChangeArrowheads="1"/>
            </p:cNvSpPr>
            <p:nvPr/>
          </p:nvSpPr>
          <p:spPr bwMode="auto">
            <a:xfrm>
              <a:off x="2016"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64" name="Text Box 122"/>
            <p:cNvSpPr txBox="1">
              <a:spLocks noChangeArrowheads="1"/>
            </p:cNvSpPr>
            <p:nvPr/>
          </p:nvSpPr>
          <p:spPr bwMode="auto">
            <a:xfrm>
              <a:off x="115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65" name="Text Box 123"/>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66" name="Text Box 124"/>
            <p:cNvSpPr txBox="1">
              <a:spLocks noChangeArrowheads="1"/>
            </p:cNvSpPr>
            <p:nvPr/>
          </p:nvSpPr>
          <p:spPr bwMode="auto">
            <a:xfrm>
              <a:off x="2016"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67" name="Text Box 125"/>
            <p:cNvSpPr txBox="1">
              <a:spLocks noChangeArrowheads="1"/>
            </p:cNvSpPr>
            <p:nvPr/>
          </p:nvSpPr>
          <p:spPr bwMode="auto">
            <a:xfrm>
              <a:off x="1152"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68" name="Text Box 126"/>
            <p:cNvSpPr txBox="1">
              <a:spLocks noChangeArrowheads="1"/>
            </p:cNvSpPr>
            <p:nvPr/>
          </p:nvSpPr>
          <p:spPr bwMode="auto">
            <a:xfrm>
              <a:off x="144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69" name="Text Box 127"/>
            <p:cNvSpPr txBox="1">
              <a:spLocks noChangeArrowheads="1"/>
            </p:cNvSpPr>
            <p:nvPr/>
          </p:nvSpPr>
          <p:spPr bwMode="auto">
            <a:xfrm>
              <a:off x="2016"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grpSp>
        <p:nvGrpSpPr>
          <p:cNvPr id="297" name="Group 129"/>
          <p:cNvGrpSpPr/>
          <p:nvPr/>
        </p:nvGrpSpPr>
        <p:grpSpPr bwMode="auto">
          <a:xfrm>
            <a:off x="4343532" y="2971812"/>
            <a:ext cx="2654300" cy="2701925"/>
            <a:chOff x="624" y="1568"/>
            <a:chExt cx="1672" cy="1702"/>
          </a:xfrm>
        </p:grpSpPr>
        <p:grpSp>
          <p:nvGrpSpPr>
            <p:cNvPr id="298" name="Group 130"/>
            <p:cNvGrpSpPr/>
            <p:nvPr/>
          </p:nvGrpSpPr>
          <p:grpSpPr bwMode="auto">
            <a:xfrm>
              <a:off x="624" y="1568"/>
              <a:ext cx="1672" cy="1702"/>
              <a:chOff x="624" y="1568"/>
              <a:chExt cx="1672" cy="1702"/>
            </a:xfrm>
          </p:grpSpPr>
          <p:grpSp>
            <p:nvGrpSpPr>
              <p:cNvPr id="311" name="Group 131"/>
              <p:cNvGrpSpPr/>
              <p:nvPr/>
            </p:nvGrpSpPr>
            <p:grpSpPr bwMode="auto">
              <a:xfrm>
                <a:off x="624" y="1568"/>
                <a:ext cx="1672" cy="1702"/>
                <a:chOff x="432" y="1856"/>
                <a:chExt cx="1672" cy="1702"/>
              </a:xfrm>
            </p:grpSpPr>
            <p:sp>
              <p:nvSpPr>
                <p:cNvPr id="314" name="Rectangle 132"/>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nvGrpSpPr>
                <p:cNvPr id="315" name="Group 133"/>
                <p:cNvGrpSpPr/>
                <p:nvPr/>
              </p:nvGrpSpPr>
              <p:grpSpPr bwMode="auto">
                <a:xfrm>
                  <a:off x="432" y="1856"/>
                  <a:ext cx="1672" cy="1702"/>
                  <a:chOff x="432" y="1856"/>
                  <a:chExt cx="1672" cy="1702"/>
                </a:xfrm>
              </p:grpSpPr>
              <p:sp>
                <p:nvSpPr>
                  <p:cNvPr id="316" name="Line 134"/>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7" name="Line 135"/>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8" name="Text Box 136"/>
                  <p:cNvSpPr txBox="1">
                    <a:spLocks noChangeArrowheads="1"/>
                  </p:cNvSpPr>
                  <p:nvPr/>
                </p:nvSpPr>
                <p:spPr bwMode="auto">
                  <a:xfrm>
                    <a:off x="907" y="2001"/>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319" name="Text Box 137"/>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320" name="Text Box 138"/>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CD</a:t>
                    </a:r>
                    <a:endParaRPr kumimoji="0" lang="en-US" altLang="zh-CN" sz="2400" b="1" i="0" u="none" strike="noStrike" kern="0" cap="none" spc="0" normalizeH="0" baseline="0" noProof="0">
                      <a:ln>
                        <a:noFill/>
                      </a:ln>
                      <a:solidFill>
                        <a:srgbClr val="000000"/>
                      </a:solidFill>
                      <a:effectLst/>
                      <a:uLnTx/>
                      <a:uFillTx/>
                    </a:endParaRPr>
                  </a:p>
                </p:txBody>
              </p:sp>
              <p:sp>
                <p:nvSpPr>
                  <p:cNvPr id="321" name="Text Box 139"/>
                  <p:cNvSpPr txBox="1">
                    <a:spLocks noChangeArrowheads="1"/>
                  </p:cNvSpPr>
                  <p:nvPr/>
                </p:nvSpPr>
                <p:spPr bwMode="auto">
                  <a:xfrm>
                    <a:off x="432" y="2021"/>
                    <a:ext cx="3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AB</a:t>
                    </a:r>
                    <a:endParaRPr kumimoji="0" lang="en-US" altLang="zh-CN" sz="2400" b="1" i="1" u="none" strike="noStrike" kern="0" cap="none" spc="0" normalizeH="0" baseline="0" noProof="0">
                      <a:ln>
                        <a:noFill/>
                      </a:ln>
                      <a:solidFill>
                        <a:srgbClr val="000000"/>
                      </a:solidFill>
                      <a:effectLst/>
                      <a:uLnTx/>
                      <a:uFillTx/>
                    </a:endParaRPr>
                  </a:p>
                </p:txBody>
              </p:sp>
              <p:sp>
                <p:nvSpPr>
                  <p:cNvPr id="322" name="Text Box 140"/>
                  <p:cNvSpPr txBox="1">
                    <a:spLocks noChangeArrowheads="1"/>
                  </p:cNvSpPr>
                  <p:nvPr/>
                </p:nvSpPr>
                <p:spPr bwMode="auto">
                  <a:xfrm>
                    <a:off x="1258" y="2235"/>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nvGrpSpPr>
                  <p:cNvPr id="323" name="Group 141"/>
                  <p:cNvGrpSpPr/>
                  <p:nvPr/>
                </p:nvGrpSpPr>
                <p:grpSpPr bwMode="auto">
                  <a:xfrm>
                    <a:off x="905" y="2248"/>
                    <a:ext cx="1189" cy="1303"/>
                    <a:chOff x="520" y="702"/>
                    <a:chExt cx="1281" cy="1403"/>
                  </a:xfrm>
                </p:grpSpPr>
                <p:sp>
                  <p:nvSpPr>
                    <p:cNvPr id="332" name="Rectangle 142"/>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33" name="Group 143"/>
                    <p:cNvGrpSpPr/>
                    <p:nvPr/>
                  </p:nvGrpSpPr>
                  <p:grpSpPr bwMode="auto">
                    <a:xfrm>
                      <a:off x="858" y="702"/>
                      <a:ext cx="645" cy="1403"/>
                      <a:chOff x="858" y="702"/>
                      <a:chExt cx="645" cy="1380"/>
                    </a:xfrm>
                  </p:grpSpPr>
                  <p:sp>
                    <p:nvSpPr>
                      <p:cNvPr id="334" name="Line 144"/>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5" name="Line 145"/>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6" name="Line 146"/>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324" name="Text Box 147"/>
                  <p:cNvSpPr txBox="1">
                    <a:spLocks noChangeArrowheads="1"/>
                  </p:cNvSpPr>
                  <p:nvPr/>
                </p:nvSpPr>
                <p:spPr bwMode="auto">
                  <a:xfrm>
                    <a:off x="1565" y="2235"/>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25" name="Line 148"/>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6" name="Line 149"/>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7" name="Rectangle 150"/>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328" name="Rectangle 151"/>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329" name="Rectangle 152"/>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330" name="Rectangle 153"/>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331" name="Rectangle 154"/>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grpSp>
          <p:sp>
            <p:nvSpPr>
              <p:cNvPr id="312" name="Text Box 155"/>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13" name="Text Box 156"/>
              <p:cNvSpPr txBox="1">
                <a:spLocks noChangeArrowheads="1"/>
              </p:cNvSpPr>
              <p:nvPr/>
            </p:nvSpPr>
            <p:spPr bwMode="auto">
              <a:xfrm>
                <a:off x="1728"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sp>
          <p:nvSpPr>
            <p:cNvPr id="299" name="Text Box 157"/>
            <p:cNvSpPr txBox="1">
              <a:spLocks noChangeArrowheads="1"/>
            </p:cNvSpPr>
            <p:nvPr/>
          </p:nvSpPr>
          <p:spPr bwMode="auto">
            <a:xfrm>
              <a:off x="1152"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00" name="Text Box 158"/>
            <p:cNvSpPr txBox="1">
              <a:spLocks noChangeArrowheads="1"/>
            </p:cNvSpPr>
            <p:nvPr/>
          </p:nvSpPr>
          <p:spPr bwMode="auto">
            <a:xfrm>
              <a:off x="2016"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01" name="Text Box 159"/>
            <p:cNvSpPr txBox="1">
              <a:spLocks noChangeArrowheads="1"/>
            </p:cNvSpPr>
            <p:nvPr/>
          </p:nvSpPr>
          <p:spPr bwMode="auto">
            <a:xfrm>
              <a:off x="1152"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02" name="Text Box 160"/>
            <p:cNvSpPr txBox="1">
              <a:spLocks noChangeArrowheads="1"/>
            </p:cNvSpPr>
            <p:nvPr/>
          </p:nvSpPr>
          <p:spPr bwMode="auto">
            <a:xfrm>
              <a:off x="1440"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03" name="Text Box 161"/>
            <p:cNvSpPr txBox="1">
              <a:spLocks noChangeArrowheads="1"/>
            </p:cNvSpPr>
            <p:nvPr/>
          </p:nvSpPr>
          <p:spPr bwMode="auto">
            <a:xfrm>
              <a:off x="1728"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04" name="Text Box 162"/>
            <p:cNvSpPr txBox="1">
              <a:spLocks noChangeArrowheads="1"/>
            </p:cNvSpPr>
            <p:nvPr/>
          </p:nvSpPr>
          <p:spPr bwMode="auto">
            <a:xfrm>
              <a:off x="2016"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05" name="Text Box 163"/>
            <p:cNvSpPr txBox="1">
              <a:spLocks noChangeArrowheads="1"/>
            </p:cNvSpPr>
            <p:nvPr/>
          </p:nvSpPr>
          <p:spPr bwMode="auto">
            <a:xfrm>
              <a:off x="115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06" name="Text Box 164"/>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07" name="Text Box 165"/>
            <p:cNvSpPr txBox="1">
              <a:spLocks noChangeArrowheads="1"/>
            </p:cNvSpPr>
            <p:nvPr/>
          </p:nvSpPr>
          <p:spPr bwMode="auto">
            <a:xfrm>
              <a:off x="2016"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08" name="Text Box 166"/>
            <p:cNvSpPr txBox="1">
              <a:spLocks noChangeArrowheads="1"/>
            </p:cNvSpPr>
            <p:nvPr/>
          </p:nvSpPr>
          <p:spPr bwMode="auto">
            <a:xfrm>
              <a:off x="1152"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09" name="Text Box 167"/>
            <p:cNvSpPr txBox="1">
              <a:spLocks noChangeArrowheads="1"/>
            </p:cNvSpPr>
            <p:nvPr/>
          </p:nvSpPr>
          <p:spPr bwMode="auto">
            <a:xfrm>
              <a:off x="1440" y="2976"/>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9999"/>
                  </a:solidFill>
                  <a:effectLst/>
                  <a:uLnTx/>
                  <a:uFillTx/>
                </a:rPr>
                <a:t> </a:t>
              </a: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10" name="Text Box 168"/>
            <p:cNvSpPr txBox="1">
              <a:spLocks noChangeArrowheads="1"/>
            </p:cNvSpPr>
            <p:nvPr/>
          </p:nvSpPr>
          <p:spPr bwMode="auto">
            <a:xfrm>
              <a:off x="2016"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graphicFrame>
        <p:nvGraphicFramePr>
          <p:cNvPr id="337" name="Object 173">
            <a:hlinkClick r:id="" action="ppaction://ole?verb=1"/>
          </p:cNvPr>
          <p:cNvGraphicFramePr>
            <a:graphicFrameLocks noChangeAspect="1"/>
          </p:cNvGraphicFramePr>
          <p:nvPr/>
        </p:nvGraphicFramePr>
        <p:xfrm>
          <a:off x="2359620" y="5704240"/>
          <a:ext cx="681038" cy="422275"/>
        </p:xfrm>
        <a:graphic>
          <a:graphicData uri="http://schemas.openxmlformats.org/presentationml/2006/ole">
            <mc:AlternateContent xmlns:mc="http://schemas.openxmlformats.org/markup-compatibility/2006">
              <mc:Choice xmlns:v="urn:schemas-microsoft-com:vml" Requires="v">
                <p:oleObj spid="_x0000_s2" name="" r:id="rId1" imgW="266700" imgH="165100" progId="Equation.3">
                  <p:embed/>
                </p:oleObj>
              </mc:Choice>
              <mc:Fallback>
                <p:oleObj name="" r:id="rId1" imgW="266700" imgH="165100" progId="Equation.3">
                  <p:embed/>
                  <p:pic>
                    <p:nvPicPr>
                      <p:cNvPr id="0" name="Object 173">
                        <a:hlinkClick r:id="" action="ppaction://ole?verb=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620" y="5704240"/>
                        <a:ext cx="681038"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 name="Object 174">
            <a:hlinkClick r:id="" action="ppaction://ole?verb=1"/>
          </p:cNvPr>
          <p:cNvGraphicFramePr>
            <a:graphicFrameLocks noChangeAspect="1"/>
          </p:cNvGraphicFramePr>
          <p:nvPr/>
        </p:nvGraphicFramePr>
        <p:xfrm>
          <a:off x="5726245" y="5659701"/>
          <a:ext cx="596900" cy="501650"/>
        </p:xfrm>
        <a:graphic>
          <a:graphicData uri="http://schemas.openxmlformats.org/presentationml/2006/ole">
            <mc:AlternateContent xmlns:mc="http://schemas.openxmlformats.org/markup-compatibility/2006">
              <mc:Choice xmlns:v="urn:schemas-microsoft-com:vml" Requires="v">
                <p:oleObj spid="_x0000_s3" name="" r:id="rId3" imgW="241300" imgH="203200" progId="Equation.3">
                  <p:embed/>
                </p:oleObj>
              </mc:Choice>
              <mc:Fallback>
                <p:oleObj name="" r:id="rId3" imgW="241300" imgH="203200" progId="Equation.3">
                  <p:embed/>
                  <p:pic>
                    <p:nvPicPr>
                      <p:cNvPr id="0" name="Object 174">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245" y="5659701"/>
                        <a:ext cx="5969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0" name="Group 5"/>
          <p:cNvGrpSpPr/>
          <p:nvPr/>
        </p:nvGrpSpPr>
        <p:grpSpPr bwMode="auto">
          <a:xfrm>
            <a:off x="7839208" y="2956277"/>
            <a:ext cx="2654300" cy="2701925"/>
            <a:chOff x="624" y="1568"/>
            <a:chExt cx="1672" cy="1702"/>
          </a:xfrm>
        </p:grpSpPr>
        <p:grpSp>
          <p:nvGrpSpPr>
            <p:cNvPr id="341" name="Group 6"/>
            <p:cNvGrpSpPr/>
            <p:nvPr/>
          </p:nvGrpSpPr>
          <p:grpSpPr bwMode="auto">
            <a:xfrm>
              <a:off x="624" y="1568"/>
              <a:ext cx="1672" cy="1702"/>
              <a:chOff x="624" y="1568"/>
              <a:chExt cx="1672" cy="1702"/>
            </a:xfrm>
          </p:grpSpPr>
          <p:grpSp>
            <p:nvGrpSpPr>
              <p:cNvPr id="354" name="Group 7"/>
              <p:cNvGrpSpPr/>
              <p:nvPr/>
            </p:nvGrpSpPr>
            <p:grpSpPr bwMode="auto">
              <a:xfrm>
                <a:off x="624" y="1568"/>
                <a:ext cx="1672" cy="1702"/>
                <a:chOff x="432" y="1856"/>
                <a:chExt cx="1672" cy="1702"/>
              </a:xfrm>
            </p:grpSpPr>
            <p:sp>
              <p:nvSpPr>
                <p:cNvPr id="357" name="Rectangle 8"/>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nvGrpSpPr>
                <p:cNvPr id="358" name="Group 9"/>
                <p:cNvGrpSpPr/>
                <p:nvPr/>
              </p:nvGrpSpPr>
              <p:grpSpPr bwMode="auto">
                <a:xfrm>
                  <a:off x="432" y="1856"/>
                  <a:ext cx="1672" cy="1702"/>
                  <a:chOff x="432" y="1856"/>
                  <a:chExt cx="1672" cy="1702"/>
                </a:xfrm>
              </p:grpSpPr>
              <p:sp>
                <p:nvSpPr>
                  <p:cNvPr id="359" name="Line 10"/>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0" name="Line 11"/>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1" name="Text Box 12"/>
                  <p:cNvSpPr txBox="1">
                    <a:spLocks noChangeArrowheads="1"/>
                  </p:cNvSpPr>
                  <p:nvPr/>
                </p:nvSpPr>
                <p:spPr bwMode="auto">
                  <a:xfrm>
                    <a:off x="907" y="2001"/>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362" name="Text Box 13"/>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363" name="Text Box 14"/>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CD</a:t>
                    </a:r>
                    <a:endParaRPr kumimoji="0" lang="en-US" altLang="zh-CN" sz="2400" b="1" i="0" u="none" strike="noStrike" kern="0" cap="none" spc="0" normalizeH="0" baseline="0" noProof="0">
                      <a:ln>
                        <a:noFill/>
                      </a:ln>
                      <a:solidFill>
                        <a:srgbClr val="000000"/>
                      </a:solidFill>
                      <a:effectLst/>
                      <a:uLnTx/>
                      <a:uFillTx/>
                    </a:endParaRPr>
                  </a:p>
                </p:txBody>
              </p:sp>
              <p:sp>
                <p:nvSpPr>
                  <p:cNvPr id="364" name="Text Box 15"/>
                  <p:cNvSpPr txBox="1">
                    <a:spLocks noChangeArrowheads="1"/>
                  </p:cNvSpPr>
                  <p:nvPr/>
                </p:nvSpPr>
                <p:spPr bwMode="auto">
                  <a:xfrm>
                    <a:off x="432" y="2021"/>
                    <a:ext cx="3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AB</a:t>
                    </a:r>
                    <a:endParaRPr kumimoji="0" lang="en-US" altLang="zh-CN" sz="2400" b="1" i="1" u="none" strike="noStrike" kern="0" cap="none" spc="0" normalizeH="0" baseline="0" noProof="0">
                      <a:ln>
                        <a:noFill/>
                      </a:ln>
                      <a:solidFill>
                        <a:srgbClr val="000000"/>
                      </a:solidFill>
                      <a:effectLst/>
                      <a:uLnTx/>
                      <a:uFillTx/>
                    </a:endParaRPr>
                  </a:p>
                </p:txBody>
              </p:sp>
              <p:sp>
                <p:nvSpPr>
                  <p:cNvPr id="365" name="Text Box 16"/>
                  <p:cNvSpPr txBox="1">
                    <a:spLocks noChangeArrowheads="1"/>
                  </p:cNvSpPr>
                  <p:nvPr/>
                </p:nvSpPr>
                <p:spPr bwMode="auto">
                  <a:xfrm>
                    <a:off x="1258" y="2235"/>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nvGrpSpPr>
                  <p:cNvPr id="366" name="Group 17"/>
                  <p:cNvGrpSpPr/>
                  <p:nvPr/>
                </p:nvGrpSpPr>
                <p:grpSpPr bwMode="auto">
                  <a:xfrm>
                    <a:off x="905" y="2248"/>
                    <a:ext cx="1189" cy="1303"/>
                    <a:chOff x="520" y="702"/>
                    <a:chExt cx="1281" cy="1403"/>
                  </a:xfrm>
                </p:grpSpPr>
                <p:sp>
                  <p:nvSpPr>
                    <p:cNvPr id="375" name="Rectangle 18"/>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76" name="Group 19"/>
                    <p:cNvGrpSpPr/>
                    <p:nvPr/>
                  </p:nvGrpSpPr>
                  <p:grpSpPr bwMode="auto">
                    <a:xfrm>
                      <a:off x="858" y="702"/>
                      <a:ext cx="645" cy="1403"/>
                      <a:chOff x="858" y="702"/>
                      <a:chExt cx="645" cy="1380"/>
                    </a:xfrm>
                  </p:grpSpPr>
                  <p:sp>
                    <p:nvSpPr>
                      <p:cNvPr id="377" name="Line 20"/>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8" name="Line 21"/>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9" name="Line 22"/>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367" name="Text Box 23"/>
                  <p:cNvSpPr txBox="1">
                    <a:spLocks noChangeArrowheads="1"/>
                  </p:cNvSpPr>
                  <p:nvPr/>
                </p:nvSpPr>
                <p:spPr bwMode="auto">
                  <a:xfrm>
                    <a:off x="1565" y="2235"/>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68" name="Line 24"/>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9" name="Line 25"/>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0" name="Rectangle 26"/>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371" name="Rectangle 27"/>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372" name="Rectangle 28"/>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373" name="Rectangle 29"/>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374" name="Rectangle 30"/>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grpSp>
          <p:sp>
            <p:nvSpPr>
              <p:cNvPr id="355" name="Text Box 31"/>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56" name="Text Box 32"/>
              <p:cNvSpPr txBox="1">
                <a:spLocks noChangeArrowheads="1"/>
              </p:cNvSpPr>
              <p:nvPr/>
            </p:nvSpPr>
            <p:spPr bwMode="auto">
              <a:xfrm>
                <a:off x="1728"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sp>
          <p:nvSpPr>
            <p:cNvPr id="342" name="Text Box 33"/>
            <p:cNvSpPr txBox="1">
              <a:spLocks noChangeArrowheads="1"/>
            </p:cNvSpPr>
            <p:nvPr/>
          </p:nvSpPr>
          <p:spPr bwMode="auto">
            <a:xfrm>
              <a:off x="1152"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43" name="Text Box 34"/>
            <p:cNvSpPr txBox="1">
              <a:spLocks noChangeArrowheads="1"/>
            </p:cNvSpPr>
            <p:nvPr/>
          </p:nvSpPr>
          <p:spPr bwMode="auto">
            <a:xfrm>
              <a:off x="2016"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44" name="Text Box 35"/>
            <p:cNvSpPr txBox="1">
              <a:spLocks noChangeArrowheads="1"/>
            </p:cNvSpPr>
            <p:nvPr/>
          </p:nvSpPr>
          <p:spPr bwMode="auto">
            <a:xfrm>
              <a:off x="1152"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45" name="Text Box 36"/>
            <p:cNvSpPr txBox="1">
              <a:spLocks noChangeArrowheads="1"/>
            </p:cNvSpPr>
            <p:nvPr/>
          </p:nvSpPr>
          <p:spPr bwMode="auto">
            <a:xfrm>
              <a:off x="1440"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46" name="Text Box 37"/>
            <p:cNvSpPr txBox="1">
              <a:spLocks noChangeArrowheads="1"/>
            </p:cNvSpPr>
            <p:nvPr/>
          </p:nvSpPr>
          <p:spPr bwMode="auto">
            <a:xfrm>
              <a:off x="1728"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47" name="Text Box 38"/>
            <p:cNvSpPr txBox="1">
              <a:spLocks noChangeArrowheads="1"/>
            </p:cNvSpPr>
            <p:nvPr/>
          </p:nvSpPr>
          <p:spPr bwMode="auto">
            <a:xfrm>
              <a:off x="2016"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48" name="Text Box 39"/>
            <p:cNvSpPr txBox="1">
              <a:spLocks noChangeArrowheads="1"/>
            </p:cNvSpPr>
            <p:nvPr/>
          </p:nvSpPr>
          <p:spPr bwMode="auto">
            <a:xfrm>
              <a:off x="115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49" name="Text Box 40"/>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50" name="Text Box 41"/>
            <p:cNvSpPr txBox="1">
              <a:spLocks noChangeArrowheads="1"/>
            </p:cNvSpPr>
            <p:nvPr/>
          </p:nvSpPr>
          <p:spPr bwMode="auto">
            <a:xfrm>
              <a:off x="2016"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51" name="Text Box 42"/>
            <p:cNvSpPr txBox="1">
              <a:spLocks noChangeArrowheads="1"/>
            </p:cNvSpPr>
            <p:nvPr/>
          </p:nvSpPr>
          <p:spPr bwMode="auto">
            <a:xfrm>
              <a:off x="1152"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52" name="Text Box 43"/>
            <p:cNvSpPr txBox="1">
              <a:spLocks noChangeArrowheads="1"/>
            </p:cNvSpPr>
            <p:nvPr/>
          </p:nvSpPr>
          <p:spPr bwMode="auto">
            <a:xfrm>
              <a:off x="144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53" name="Text Box 44"/>
            <p:cNvSpPr txBox="1">
              <a:spLocks noChangeArrowheads="1"/>
            </p:cNvSpPr>
            <p:nvPr/>
          </p:nvSpPr>
          <p:spPr bwMode="auto">
            <a:xfrm>
              <a:off x="2016"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graphicFrame>
        <p:nvGraphicFramePr>
          <p:cNvPr id="380" name="Object 175">
            <a:hlinkClick r:id="" action="ppaction://ole?verb=1"/>
          </p:cNvPr>
          <p:cNvGraphicFramePr>
            <a:graphicFrameLocks noChangeAspect="1"/>
          </p:cNvGraphicFramePr>
          <p:nvPr/>
        </p:nvGraphicFramePr>
        <p:xfrm>
          <a:off x="9220467" y="5605021"/>
          <a:ext cx="690563" cy="533400"/>
        </p:xfrm>
        <a:graphic>
          <a:graphicData uri="http://schemas.openxmlformats.org/presentationml/2006/ole">
            <mc:AlternateContent xmlns:mc="http://schemas.openxmlformats.org/markup-compatibility/2006">
              <mc:Choice xmlns:v="urn:schemas-microsoft-com:vml" Requires="v">
                <p:oleObj spid="_x0000_s4" name="Equation" r:id="rId5" imgW="279400" imgH="215900" progId="Equation.DSMT4">
                  <p:embed/>
                </p:oleObj>
              </mc:Choice>
              <mc:Fallback>
                <p:oleObj name="Equation" r:id="rId5" imgW="279400" imgH="215900" progId="Equation.DSMT4">
                  <p:embed/>
                  <p:pic>
                    <p:nvPicPr>
                      <p:cNvPr id="0" name="Object 175">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0467" y="5605021"/>
                        <a:ext cx="69056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 name="PA-圆角矩形 1"/>
          <p:cNvSpPr/>
          <p:nvPr>
            <p:custDataLst>
              <p:tags r:id="rId7"/>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wipe(left)">
                                      <p:cBhvr>
                                        <p:cTn id="7" dur="500"/>
                                        <p:tgtEl>
                                          <p:spTgt spid="2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box(out)">
                                      <p:cBhvr>
                                        <p:cTn id="12" dur="500"/>
                                        <p:tgtEl>
                                          <p:spTgt spid="2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7"/>
                                        </p:tgtEl>
                                        <p:attrNameLst>
                                          <p:attrName>style.visibility</p:attrName>
                                        </p:attrNameLst>
                                      </p:cBhvr>
                                      <p:to>
                                        <p:strVal val="visible"/>
                                      </p:to>
                                    </p:set>
                                    <p:animEffect transition="in" filter="dissolve">
                                      <p:cBhvr>
                                        <p:cTn id="22" dur="500"/>
                                        <p:tgtEl>
                                          <p:spTgt spid="33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297"/>
                                        </p:tgtEl>
                                        <p:attrNameLst>
                                          <p:attrName>style.visibility</p:attrName>
                                        </p:attrNameLst>
                                      </p:cBhvr>
                                      <p:to>
                                        <p:strVal val="visible"/>
                                      </p:to>
                                    </p:set>
                                    <p:animEffect transition="in" filter="box(out)">
                                      <p:cBhvr>
                                        <p:cTn id="27" dur="500"/>
                                        <p:tgtEl>
                                          <p:spTgt spid="29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dissolve">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38"/>
                                        </p:tgtEl>
                                        <p:attrNameLst>
                                          <p:attrName>style.visibility</p:attrName>
                                        </p:attrNameLst>
                                      </p:cBhvr>
                                      <p:to>
                                        <p:strVal val="visible"/>
                                      </p:to>
                                    </p:set>
                                    <p:animEffect transition="in" filter="dissolve">
                                      <p:cBhvr>
                                        <p:cTn id="37" dur="500"/>
                                        <p:tgtEl>
                                          <p:spTgt spid="3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40"/>
                                        </p:tgtEl>
                                        <p:attrNameLst>
                                          <p:attrName>style.visibility</p:attrName>
                                        </p:attrNameLst>
                                      </p:cBhvr>
                                      <p:to>
                                        <p:strVal val="visible"/>
                                      </p:to>
                                    </p:set>
                                    <p:animEffect transition="in" filter="wipe(down)">
                                      <p:cBhvr>
                                        <p:cTn id="42" dur="500"/>
                                        <p:tgtEl>
                                          <p:spTgt spid="34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3"/>
                                        </p:tgtEl>
                                        <p:attrNameLst>
                                          <p:attrName>style.visibility</p:attrName>
                                        </p:attrNameLst>
                                      </p:cBhvr>
                                      <p:to>
                                        <p:strVal val="visible"/>
                                      </p:to>
                                    </p:set>
                                    <p:animEffect transition="in" filter="dissolve">
                                      <p:cBhvr>
                                        <p:cTn id="47" dur="500"/>
                                        <p:tgtEl>
                                          <p:spTgt spid="13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80"/>
                                        </p:tgtEl>
                                        <p:attrNameLst>
                                          <p:attrName>style.visibility</p:attrName>
                                        </p:attrNameLst>
                                      </p:cBhvr>
                                      <p:to>
                                        <p:strVal val="visible"/>
                                      </p:to>
                                    </p:set>
                                    <p:animEffect transition="in" filter="dissolve">
                                      <p:cBhvr>
                                        <p:cTn id="52"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2" grpId="0" animBg="1"/>
      <p:bldP spid="131" grpId="0" animBg="1"/>
      <p:bldP spid="254"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utoShape 26"/>
          <p:cNvSpPr/>
          <p:nvPr/>
        </p:nvSpPr>
        <p:spPr bwMode="auto">
          <a:xfrm rot="5400000" flipH="1">
            <a:off x="8945331" y="4934175"/>
            <a:ext cx="408103" cy="925764"/>
          </a:xfrm>
          <a:prstGeom prst="rightBracket">
            <a:avLst>
              <a:gd name="adj" fmla="val 6775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84" name="AutoShape 26"/>
          <p:cNvSpPr/>
          <p:nvPr/>
        </p:nvSpPr>
        <p:spPr bwMode="auto">
          <a:xfrm rot="16200000" flipH="1">
            <a:off x="8927375" y="3302526"/>
            <a:ext cx="426162" cy="943621"/>
          </a:xfrm>
          <a:prstGeom prst="rightBracket">
            <a:avLst>
              <a:gd name="adj" fmla="val 6775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88" name="AutoShape 27"/>
          <p:cNvSpPr/>
          <p:nvPr/>
        </p:nvSpPr>
        <p:spPr bwMode="auto">
          <a:xfrm>
            <a:off x="5338559" y="4082668"/>
            <a:ext cx="447675" cy="1044575"/>
          </a:xfrm>
          <a:prstGeom prst="rightBracket">
            <a:avLst>
              <a:gd name="adj" fmla="val 55503"/>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89" name="AutoShape 26"/>
          <p:cNvSpPr/>
          <p:nvPr/>
        </p:nvSpPr>
        <p:spPr bwMode="auto">
          <a:xfrm flipH="1">
            <a:off x="6812380" y="4064349"/>
            <a:ext cx="408103" cy="1044575"/>
          </a:xfrm>
          <a:prstGeom prst="rightBracket">
            <a:avLst>
              <a:gd name="adj" fmla="val 6775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86" name="AutoShape 2"/>
          <p:cNvSpPr>
            <a:spLocks noChangeArrowheads="1"/>
          </p:cNvSpPr>
          <p:nvPr/>
        </p:nvSpPr>
        <p:spPr bwMode="auto">
          <a:xfrm>
            <a:off x="3403028" y="5086273"/>
            <a:ext cx="457200" cy="457200"/>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82" name="AutoShape 83"/>
          <p:cNvSpPr>
            <a:spLocks noChangeArrowheads="1"/>
          </p:cNvSpPr>
          <p:nvPr/>
        </p:nvSpPr>
        <p:spPr bwMode="auto">
          <a:xfrm rot="5423873">
            <a:off x="1987608" y="5120410"/>
            <a:ext cx="420687" cy="457200"/>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81" name="AutoShape 2"/>
          <p:cNvSpPr>
            <a:spLocks noChangeArrowheads="1"/>
          </p:cNvSpPr>
          <p:nvPr/>
        </p:nvSpPr>
        <p:spPr bwMode="auto">
          <a:xfrm rot="10800000">
            <a:off x="1973996" y="3501947"/>
            <a:ext cx="457200" cy="457200"/>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187" name="AutoShape 83"/>
          <p:cNvSpPr>
            <a:spLocks noChangeArrowheads="1"/>
          </p:cNvSpPr>
          <p:nvPr/>
        </p:nvSpPr>
        <p:spPr bwMode="auto">
          <a:xfrm rot="16200000">
            <a:off x="3416890" y="3483692"/>
            <a:ext cx="420687" cy="457200"/>
          </a:xfrm>
          <a:prstGeom prst="flowChartPunchedCard">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4" name="Text Box 86"/>
          <p:cNvSpPr txBox="1">
            <a:spLocks noChangeArrowheads="1"/>
          </p:cNvSpPr>
          <p:nvPr/>
        </p:nvSpPr>
        <p:spPr bwMode="auto">
          <a:xfrm>
            <a:off x="1154383" y="1699599"/>
            <a:ext cx="10515324" cy="894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defPPr>
              <a:defRPr lang="zh-CN"/>
            </a:defPPr>
            <a:lvl1pPr>
              <a:spcBef>
                <a:spcPct val="50000"/>
              </a:spcBef>
              <a:defRPr kumimoji="1" sz="2800" b="1">
                <a:latin typeface="+mn-ea"/>
              </a:defRPr>
            </a:lvl1pPr>
          </a:lstStyle>
          <a:p>
            <a:r>
              <a:rPr lang="en-US" altLang="zh-CN" dirty="0">
                <a:solidFill>
                  <a:schemeClr val="accent6">
                    <a:lumMod val="75000"/>
                  </a:schemeClr>
                </a:solidFill>
                <a:sym typeface="Wingdings" panose="05000000000000000000" pitchFamily="2" charset="2"/>
              </a:rPr>
              <a:t> </a:t>
            </a:r>
            <a:r>
              <a:rPr lang="zh-CN" altLang="en-US" sz="2400" dirty="0"/>
              <a:t>若四个最小项相邻并排列成一个矩形组，则可合并为一项并消去二对因子。合并后的结果中只包含公共因子。</a:t>
            </a:r>
            <a:endParaRPr lang="zh-CN" altLang="en-US" sz="2400" dirty="0"/>
          </a:p>
        </p:txBody>
      </p:sp>
      <p:grpSp>
        <p:nvGrpSpPr>
          <p:cNvPr id="50" name="Group 47"/>
          <p:cNvGrpSpPr/>
          <p:nvPr/>
        </p:nvGrpSpPr>
        <p:grpSpPr bwMode="auto">
          <a:xfrm>
            <a:off x="1211997" y="2871709"/>
            <a:ext cx="2654300" cy="2701925"/>
            <a:chOff x="624" y="1568"/>
            <a:chExt cx="1672" cy="1702"/>
          </a:xfrm>
        </p:grpSpPr>
        <p:sp>
          <p:nvSpPr>
            <p:cNvPr id="52" name="Text Box 75"/>
            <p:cNvSpPr txBox="1">
              <a:spLocks noChangeArrowheads="1"/>
            </p:cNvSpPr>
            <p:nvPr/>
          </p:nvSpPr>
          <p:spPr bwMode="auto">
            <a:xfrm>
              <a:off x="1151" y="197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nvGrpSpPr>
            <p:cNvPr id="51" name="Group 48"/>
            <p:cNvGrpSpPr/>
            <p:nvPr/>
          </p:nvGrpSpPr>
          <p:grpSpPr bwMode="auto">
            <a:xfrm>
              <a:off x="624" y="1568"/>
              <a:ext cx="1672" cy="1702"/>
              <a:chOff x="624" y="1568"/>
              <a:chExt cx="1672" cy="1702"/>
            </a:xfrm>
          </p:grpSpPr>
          <p:grpSp>
            <p:nvGrpSpPr>
              <p:cNvPr id="64" name="Group 49"/>
              <p:cNvGrpSpPr/>
              <p:nvPr/>
            </p:nvGrpSpPr>
            <p:grpSpPr bwMode="auto">
              <a:xfrm>
                <a:off x="624" y="1568"/>
                <a:ext cx="1672" cy="1702"/>
                <a:chOff x="432" y="1856"/>
                <a:chExt cx="1672" cy="1702"/>
              </a:xfrm>
            </p:grpSpPr>
            <p:sp>
              <p:nvSpPr>
                <p:cNvPr id="67" name="Rectangle 50"/>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nvGrpSpPr>
                <p:cNvPr id="68" name="Group 51"/>
                <p:cNvGrpSpPr/>
                <p:nvPr/>
              </p:nvGrpSpPr>
              <p:grpSpPr bwMode="auto">
                <a:xfrm>
                  <a:off x="432" y="1856"/>
                  <a:ext cx="1672" cy="1702"/>
                  <a:chOff x="432" y="1856"/>
                  <a:chExt cx="1672" cy="1702"/>
                </a:xfrm>
              </p:grpSpPr>
              <p:sp>
                <p:nvSpPr>
                  <p:cNvPr id="69" name="Line 52"/>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0" name="Line 53"/>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54"/>
                  <p:cNvSpPr txBox="1">
                    <a:spLocks noChangeArrowheads="1"/>
                  </p:cNvSpPr>
                  <p:nvPr/>
                </p:nvSpPr>
                <p:spPr bwMode="auto">
                  <a:xfrm>
                    <a:off x="907" y="2001"/>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72" name="Text Box 55"/>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73" name="Text Box 56"/>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CD</a:t>
                    </a:r>
                    <a:endParaRPr kumimoji="0" lang="en-US" altLang="zh-CN" sz="2400" b="1" i="0" u="none" strike="noStrike" kern="0" cap="none" spc="0" normalizeH="0" baseline="0" noProof="0">
                      <a:ln>
                        <a:noFill/>
                      </a:ln>
                      <a:solidFill>
                        <a:srgbClr val="000000"/>
                      </a:solidFill>
                      <a:effectLst/>
                      <a:uLnTx/>
                      <a:uFillTx/>
                    </a:endParaRPr>
                  </a:p>
                </p:txBody>
              </p:sp>
              <p:sp>
                <p:nvSpPr>
                  <p:cNvPr id="74" name="Text Box 57"/>
                  <p:cNvSpPr txBox="1">
                    <a:spLocks noChangeArrowheads="1"/>
                  </p:cNvSpPr>
                  <p:nvPr/>
                </p:nvSpPr>
                <p:spPr bwMode="auto">
                  <a:xfrm>
                    <a:off x="432" y="2021"/>
                    <a:ext cx="3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AB</a:t>
                    </a:r>
                    <a:endParaRPr kumimoji="0" lang="en-US" altLang="zh-CN" sz="2400" b="1" i="1" u="none" strike="noStrike" kern="0" cap="none" spc="0" normalizeH="0" baseline="0" noProof="0">
                      <a:ln>
                        <a:noFill/>
                      </a:ln>
                      <a:solidFill>
                        <a:srgbClr val="000000"/>
                      </a:solidFill>
                      <a:effectLst/>
                      <a:uLnTx/>
                      <a:uFillTx/>
                    </a:endParaRPr>
                  </a:p>
                </p:txBody>
              </p:sp>
              <p:sp>
                <p:nvSpPr>
                  <p:cNvPr id="75" name="Text Box 58"/>
                  <p:cNvSpPr txBox="1">
                    <a:spLocks noChangeArrowheads="1"/>
                  </p:cNvSpPr>
                  <p:nvPr/>
                </p:nvSpPr>
                <p:spPr bwMode="auto">
                  <a:xfrm>
                    <a:off x="1258" y="2266"/>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grpSp>
                <p:nvGrpSpPr>
                  <p:cNvPr id="76" name="Group 59"/>
                  <p:cNvGrpSpPr/>
                  <p:nvPr/>
                </p:nvGrpSpPr>
                <p:grpSpPr bwMode="auto">
                  <a:xfrm>
                    <a:off x="905" y="2248"/>
                    <a:ext cx="1189" cy="1303"/>
                    <a:chOff x="520" y="702"/>
                    <a:chExt cx="1281" cy="1403"/>
                  </a:xfrm>
                </p:grpSpPr>
                <p:sp>
                  <p:nvSpPr>
                    <p:cNvPr id="85" name="Rectangle 60"/>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86" name="Group 61"/>
                    <p:cNvGrpSpPr/>
                    <p:nvPr/>
                  </p:nvGrpSpPr>
                  <p:grpSpPr bwMode="auto">
                    <a:xfrm>
                      <a:off x="858" y="702"/>
                      <a:ext cx="645" cy="1403"/>
                      <a:chOff x="858" y="702"/>
                      <a:chExt cx="645" cy="1380"/>
                    </a:xfrm>
                  </p:grpSpPr>
                  <p:sp>
                    <p:nvSpPr>
                      <p:cNvPr id="87" name="Line 62"/>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88" name="Line 63"/>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9" name="Line 64"/>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77" name="Text Box 65"/>
                  <p:cNvSpPr txBox="1">
                    <a:spLocks noChangeArrowheads="1"/>
                  </p:cNvSpPr>
                  <p:nvPr/>
                </p:nvSpPr>
                <p:spPr bwMode="auto">
                  <a:xfrm>
                    <a:off x="1553" y="2280"/>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sp>
                <p:nvSpPr>
                  <p:cNvPr id="78" name="Line 66"/>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67"/>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Rectangle 68"/>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81" name="Rectangle 69"/>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82" name="Rectangle 70"/>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83" name="Rectangle 71"/>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84" name="Rectangle 72"/>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grpSp>
          <p:sp>
            <p:nvSpPr>
              <p:cNvPr id="65" name="Text Box 73"/>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66" name="Text Box 74"/>
              <p:cNvSpPr txBox="1">
                <a:spLocks noChangeArrowheads="1"/>
              </p:cNvSpPr>
              <p:nvPr/>
            </p:nvSpPr>
            <p:spPr bwMode="auto">
              <a:xfrm>
                <a:off x="1728"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sp>
          <p:nvSpPr>
            <p:cNvPr id="53" name="Text Box 76"/>
            <p:cNvSpPr txBox="1">
              <a:spLocks noChangeArrowheads="1"/>
            </p:cNvSpPr>
            <p:nvPr/>
          </p:nvSpPr>
          <p:spPr bwMode="auto">
            <a:xfrm>
              <a:off x="2016"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54" name="Text Box 77"/>
            <p:cNvSpPr txBox="1">
              <a:spLocks noChangeArrowheads="1"/>
            </p:cNvSpPr>
            <p:nvPr/>
          </p:nvSpPr>
          <p:spPr bwMode="auto">
            <a:xfrm>
              <a:off x="1152"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55" name="Text Box 78"/>
            <p:cNvSpPr txBox="1">
              <a:spLocks noChangeArrowheads="1"/>
            </p:cNvSpPr>
            <p:nvPr/>
          </p:nvSpPr>
          <p:spPr bwMode="auto">
            <a:xfrm>
              <a:off x="1440"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sp>
          <p:nvSpPr>
            <p:cNvPr id="56" name="Text Box 79"/>
            <p:cNvSpPr txBox="1">
              <a:spLocks noChangeArrowheads="1"/>
            </p:cNvSpPr>
            <p:nvPr/>
          </p:nvSpPr>
          <p:spPr bwMode="auto">
            <a:xfrm>
              <a:off x="1728"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57" name="Text Box 80"/>
            <p:cNvSpPr txBox="1">
              <a:spLocks noChangeArrowheads="1"/>
            </p:cNvSpPr>
            <p:nvPr/>
          </p:nvSpPr>
          <p:spPr bwMode="auto">
            <a:xfrm>
              <a:off x="2016"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58" name="Text Box 81"/>
            <p:cNvSpPr txBox="1">
              <a:spLocks noChangeArrowheads="1"/>
            </p:cNvSpPr>
            <p:nvPr/>
          </p:nvSpPr>
          <p:spPr bwMode="auto">
            <a:xfrm>
              <a:off x="115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59" name="Text Box 82"/>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60" name="Text Box 83"/>
            <p:cNvSpPr txBox="1">
              <a:spLocks noChangeArrowheads="1"/>
            </p:cNvSpPr>
            <p:nvPr/>
          </p:nvSpPr>
          <p:spPr bwMode="auto">
            <a:xfrm>
              <a:off x="2016"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61" name="Text Box 84"/>
            <p:cNvSpPr txBox="1">
              <a:spLocks noChangeArrowheads="1"/>
            </p:cNvSpPr>
            <p:nvPr/>
          </p:nvSpPr>
          <p:spPr bwMode="auto">
            <a:xfrm>
              <a:off x="1152" y="29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62" name="Text Box 85"/>
            <p:cNvSpPr txBox="1">
              <a:spLocks noChangeArrowheads="1"/>
            </p:cNvSpPr>
            <p:nvPr/>
          </p:nvSpPr>
          <p:spPr bwMode="auto">
            <a:xfrm>
              <a:off x="144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63" name="Text Box 86"/>
            <p:cNvSpPr txBox="1">
              <a:spLocks noChangeArrowheads="1"/>
            </p:cNvSpPr>
            <p:nvPr/>
          </p:nvSpPr>
          <p:spPr bwMode="auto">
            <a:xfrm>
              <a:off x="2024" y="296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grpSp>
        <p:nvGrpSpPr>
          <p:cNvPr id="92" name="Group 89"/>
          <p:cNvGrpSpPr/>
          <p:nvPr/>
        </p:nvGrpSpPr>
        <p:grpSpPr bwMode="auto">
          <a:xfrm>
            <a:off x="4592434" y="2920616"/>
            <a:ext cx="2654300" cy="2701925"/>
            <a:chOff x="624" y="1568"/>
            <a:chExt cx="1672" cy="1702"/>
          </a:xfrm>
        </p:grpSpPr>
        <p:grpSp>
          <p:nvGrpSpPr>
            <p:cNvPr id="93" name="Group 90"/>
            <p:cNvGrpSpPr/>
            <p:nvPr/>
          </p:nvGrpSpPr>
          <p:grpSpPr bwMode="auto">
            <a:xfrm>
              <a:off x="624" y="1568"/>
              <a:ext cx="1672" cy="1702"/>
              <a:chOff x="624" y="1568"/>
              <a:chExt cx="1672" cy="1702"/>
            </a:xfrm>
          </p:grpSpPr>
          <p:grpSp>
            <p:nvGrpSpPr>
              <p:cNvPr id="106" name="Group 91"/>
              <p:cNvGrpSpPr/>
              <p:nvPr/>
            </p:nvGrpSpPr>
            <p:grpSpPr bwMode="auto">
              <a:xfrm>
                <a:off x="624" y="1568"/>
                <a:ext cx="1672" cy="1702"/>
                <a:chOff x="432" y="1856"/>
                <a:chExt cx="1672" cy="1702"/>
              </a:xfrm>
            </p:grpSpPr>
            <p:sp>
              <p:nvSpPr>
                <p:cNvPr id="109" name="Rectangle 92"/>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nvGrpSpPr>
                <p:cNvPr id="110" name="Group 93"/>
                <p:cNvGrpSpPr/>
                <p:nvPr/>
              </p:nvGrpSpPr>
              <p:grpSpPr bwMode="auto">
                <a:xfrm>
                  <a:off x="432" y="1856"/>
                  <a:ext cx="1672" cy="1702"/>
                  <a:chOff x="432" y="1856"/>
                  <a:chExt cx="1672" cy="1702"/>
                </a:xfrm>
              </p:grpSpPr>
              <p:sp>
                <p:nvSpPr>
                  <p:cNvPr id="111" name="Line 94"/>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2" name="Line 95"/>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3" name="Text Box 96"/>
                  <p:cNvSpPr txBox="1">
                    <a:spLocks noChangeArrowheads="1"/>
                  </p:cNvSpPr>
                  <p:nvPr/>
                </p:nvSpPr>
                <p:spPr bwMode="auto">
                  <a:xfrm>
                    <a:off x="907" y="2001"/>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114" name="Text Box 97"/>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115" name="Text Box 98"/>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CD</a:t>
                    </a:r>
                    <a:endParaRPr kumimoji="0" lang="en-US" altLang="zh-CN" sz="2400" b="1" i="0" u="none" strike="noStrike" kern="0" cap="none" spc="0" normalizeH="0" baseline="0" noProof="0">
                      <a:ln>
                        <a:noFill/>
                      </a:ln>
                      <a:solidFill>
                        <a:srgbClr val="000000"/>
                      </a:solidFill>
                      <a:effectLst/>
                      <a:uLnTx/>
                      <a:uFillTx/>
                    </a:endParaRPr>
                  </a:p>
                </p:txBody>
              </p:sp>
              <p:sp>
                <p:nvSpPr>
                  <p:cNvPr id="116" name="Text Box 99"/>
                  <p:cNvSpPr txBox="1">
                    <a:spLocks noChangeArrowheads="1"/>
                  </p:cNvSpPr>
                  <p:nvPr/>
                </p:nvSpPr>
                <p:spPr bwMode="auto">
                  <a:xfrm>
                    <a:off x="432" y="2021"/>
                    <a:ext cx="3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AB</a:t>
                    </a:r>
                    <a:endParaRPr kumimoji="0" lang="en-US" altLang="zh-CN" sz="2400" b="1" i="1" u="none" strike="noStrike" kern="0" cap="none" spc="0" normalizeH="0" baseline="0" noProof="0">
                      <a:ln>
                        <a:noFill/>
                      </a:ln>
                      <a:solidFill>
                        <a:srgbClr val="000000"/>
                      </a:solidFill>
                      <a:effectLst/>
                      <a:uLnTx/>
                      <a:uFillTx/>
                    </a:endParaRPr>
                  </a:p>
                </p:txBody>
              </p:sp>
              <p:sp>
                <p:nvSpPr>
                  <p:cNvPr id="117" name="Text Box 100"/>
                  <p:cNvSpPr txBox="1">
                    <a:spLocks noChangeArrowheads="1"/>
                  </p:cNvSpPr>
                  <p:nvPr/>
                </p:nvSpPr>
                <p:spPr bwMode="auto">
                  <a:xfrm>
                    <a:off x="1258" y="2260"/>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grpSp>
                <p:nvGrpSpPr>
                  <p:cNvPr id="118" name="Group 101"/>
                  <p:cNvGrpSpPr/>
                  <p:nvPr/>
                </p:nvGrpSpPr>
                <p:grpSpPr bwMode="auto">
                  <a:xfrm>
                    <a:off x="905" y="2248"/>
                    <a:ext cx="1189" cy="1303"/>
                    <a:chOff x="520" y="702"/>
                    <a:chExt cx="1281" cy="1403"/>
                  </a:xfrm>
                </p:grpSpPr>
                <p:sp>
                  <p:nvSpPr>
                    <p:cNvPr id="127" name="Rectangle 102"/>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28" name="Group 103"/>
                    <p:cNvGrpSpPr/>
                    <p:nvPr/>
                  </p:nvGrpSpPr>
                  <p:grpSpPr bwMode="auto">
                    <a:xfrm>
                      <a:off x="858" y="702"/>
                      <a:ext cx="645" cy="1403"/>
                      <a:chOff x="858" y="702"/>
                      <a:chExt cx="645" cy="1380"/>
                    </a:xfrm>
                  </p:grpSpPr>
                  <p:sp>
                    <p:nvSpPr>
                      <p:cNvPr id="129" name="Line 104"/>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Line 105"/>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1" name="Line 106"/>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19" name="Text Box 107"/>
                  <p:cNvSpPr txBox="1">
                    <a:spLocks noChangeArrowheads="1"/>
                  </p:cNvSpPr>
                  <p:nvPr/>
                </p:nvSpPr>
                <p:spPr bwMode="auto">
                  <a:xfrm>
                    <a:off x="1552" y="2260"/>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sp>
                <p:nvSpPr>
                  <p:cNvPr id="120" name="Line 108"/>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1" name="Line 109"/>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2" name="Rectangle 110"/>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23" name="Rectangle 111"/>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24" name="Rectangle 112"/>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25" name="Rectangle 113"/>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26" name="Rectangle 114"/>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grpSp>
          <p:sp>
            <p:nvSpPr>
              <p:cNvPr id="107" name="Text Box 115"/>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08" name="Text Box 116"/>
              <p:cNvSpPr txBox="1">
                <a:spLocks noChangeArrowheads="1"/>
              </p:cNvSpPr>
              <p:nvPr/>
            </p:nvSpPr>
            <p:spPr bwMode="auto">
              <a:xfrm>
                <a:off x="1728"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sp>
          <p:nvSpPr>
            <p:cNvPr id="94" name="Text Box 117"/>
            <p:cNvSpPr txBox="1">
              <a:spLocks noChangeArrowheads="1"/>
            </p:cNvSpPr>
            <p:nvPr/>
          </p:nvSpPr>
          <p:spPr bwMode="auto">
            <a:xfrm>
              <a:off x="1152"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95" name="Text Box 118"/>
            <p:cNvSpPr txBox="1">
              <a:spLocks noChangeArrowheads="1"/>
            </p:cNvSpPr>
            <p:nvPr/>
          </p:nvSpPr>
          <p:spPr bwMode="auto">
            <a:xfrm>
              <a:off x="2034" y="197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96" name="Text Box 119"/>
            <p:cNvSpPr txBox="1">
              <a:spLocks noChangeArrowheads="1"/>
            </p:cNvSpPr>
            <p:nvPr/>
          </p:nvSpPr>
          <p:spPr bwMode="auto">
            <a:xfrm>
              <a:off x="1146" y="233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97" name="Text Box 120"/>
            <p:cNvSpPr txBox="1">
              <a:spLocks noChangeArrowheads="1"/>
            </p:cNvSpPr>
            <p:nvPr/>
          </p:nvSpPr>
          <p:spPr bwMode="auto">
            <a:xfrm>
              <a:off x="1440"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98" name="Text Box 121"/>
            <p:cNvSpPr txBox="1">
              <a:spLocks noChangeArrowheads="1"/>
            </p:cNvSpPr>
            <p:nvPr/>
          </p:nvSpPr>
          <p:spPr bwMode="auto">
            <a:xfrm>
              <a:off x="1728"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99" name="Text Box 122"/>
            <p:cNvSpPr txBox="1">
              <a:spLocks noChangeArrowheads="1"/>
            </p:cNvSpPr>
            <p:nvPr/>
          </p:nvSpPr>
          <p:spPr bwMode="auto">
            <a:xfrm>
              <a:off x="2039" y="234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00" name="Text Box 123"/>
            <p:cNvSpPr txBox="1">
              <a:spLocks noChangeArrowheads="1"/>
            </p:cNvSpPr>
            <p:nvPr/>
          </p:nvSpPr>
          <p:spPr bwMode="auto">
            <a:xfrm>
              <a:off x="1146" y="26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01" name="Text Box 124"/>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02" name="Text Box 125"/>
            <p:cNvSpPr txBox="1">
              <a:spLocks noChangeArrowheads="1"/>
            </p:cNvSpPr>
            <p:nvPr/>
          </p:nvSpPr>
          <p:spPr bwMode="auto">
            <a:xfrm>
              <a:off x="2042" y="26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03" name="Text Box 126"/>
            <p:cNvSpPr txBox="1">
              <a:spLocks noChangeArrowheads="1"/>
            </p:cNvSpPr>
            <p:nvPr/>
          </p:nvSpPr>
          <p:spPr bwMode="auto">
            <a:xfrm>
              <a:off x="1152"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04" name="Text Box 127"/>
            <p:cNvSpPr txBox="1">
              <a:spLocks noChangeArrowheads="1"/>
            </p:cNvSpPr>
            <p:nvPr/>
          </p:nvSpPr>
          <p:spPr bwMode="auto">
            <a:xfrm>
              <a:off x="144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05" name="Text Box 128"/>
            <p:cNvSpPr txBox="1">
              <a:spLocks noChangeArrowheads="1"/>
            </p:cNvSpPr>
            <p:nvPr/>
          </p:nvSpPr>
          <p:spPr bwMode="auto">
            <a:xfrm>
              <a:off x="2055"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grpSp>
      <p:grpSp>
        <p:nvGrpSpPr>
          <p:cNvPr id="134" name="Group 131"/>
          <p:cNvGrpSpPr/>
          <p:nvPr/>
        </p:nvGrpSpPr>
        <p:grpSpPr bwMode="auto">
          <a:xfrm>
            <a:off x="7924752" y="2920616"/>
            <a:ext cx="2654300" cy="2701925"/>
            <a:chOff x="3024" y="2112"/>
            <a:chExt cx="1672" cy="1702"/>
          </a:xfrm>
        </p:grpSpPr>
        <p:grpSp>
          <p:nvGrpSpPr>
            <p:cNvPr id="135" name="Group 132"/>
            <p:cNvGrpSpPr/>
            <p:nvPr/>
          </p:nvGrpSpPr>
          <p:grpSpPr bwMode="auto">
            <a:xfrm>
              <a:off x="3024" y="2112"/>
              <a:ext cx="1672" cy="1702"/>
              <a:chOff x="624" y="1568"/>
              <a:chExt cx="1672" cy="1702"/>
            </a:xfrm>
          </p:grpSpPr>
          <p:grpSp>
            <p:nvGrpSpPr>
              <p:cNvPr id="137" name="Group 133"/>
              <p:cNvGrpSpPr/>
              <p:nvPr/>
            </p:nvGrpSpPr>
            <p:grpSpPr bwMode="auto">
              <a:xfrm>
                <a:off x="624" y="1568"/>
                <a:ext cx="1672" cy="1702"/>
                <a:chOff x="624" y="1568"/>
                <a:chExt cx="1672" cy="1702"/>
              </a:xfrm>
            </p:grpSpPr>
            <p:grpSp>
              <p:nvGrpSpPr>
                <p:cNvPr id="150" name="Group 134"/>
                <p:cNvGrpSpPr/>
                <p:nvPr/>
              </p:nvGrpSpPr>
              <p:grpSpPr bwMode="auto">
                <a:xfrm>
                  <a:off x="624" y="1568"/>
                  <a:ext cx="1672" cy="1702"/>
                  <a:chOff x="432" y="1856"/>
                  <a:chExt cx="1672" cy="1702"/>
                </a:xfrm>
              </p:grpSpPr>
              <p:sp>
                <p:nvSpPr>
                  <p:cNvPr id="153" name="Rectangle 135"/>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nvGrpSpPr>
                  <p:cNvPr id="154" name="Group 136"/>
                  <p:cNvGrpSpPr/>
                  <p:nvPr/>
                </p:nvGrpSpPr>
                <p:grpSpPr bwMode="auto">
                  <a:xfrm>
                    <a:off x="432" y="1856"/>
                    <a:ext cx="1672" cy="1702"/>
                    <a:chOff x="432" y="1856"/>
                    <a:chExt cx="1672" cy="1702"/>
                  </a:xfrm>
                </p:grpSpPr>
                <p:sp>
                  <p:nvSpPr>
                    <p:cNvPr id="155" name="Line 137"/>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6" name="Line 138"/>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7" name="Text Box 139"/>
                    <p:cNvSpPr txBox="1">
                      <a:spLocks noChangeArrowheads="1"/>
                    </p:cNvSpPr>
                    <p:nvPr/>
                  </p:nvSpPr>
                  <p:spPr bwMode="auto">
                    <a:xfrm>
                      <a:off x="907" y="2001"/>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158" name="Text Box 140"/>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159" name="Text Box 141"/>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CD</a:t>
                      </a:r>
                      <a:endParaRPr kumimoji="0" lang="en-US" altLang="zh-CN" sz="2400" b="1" i="0" u="none" strike="noStrike" kern="0" cap="none" spc="0" normalizeH="0" baseline="0" noProof="0">
                        <a:ln>
                          <a:noFill/>
                        </a:ln>
                        <a:solidFill>
                          <a:srgbClr val="000000"/>
                        </a:solidFill>
                        <a:effectLst/>
                        <a:uLnTx/>
                        <a:uFillTx/>
                      </a:endParaRPr>
                    </a:p>
                  </p:txBody>
                </p:sp>
                <p:sp>
                  <p:nvSpPr>
                    <p:cNvPr id="160" name="Text Box 142"/>
                    <p:cNvSpPr txBox="1">
                      <a:spLocks noChangeArrowheads="1"/>
                    </p:cNvSpPr>
                    <p:nvPr/>
                  </p:nvSpPr>
                  <p:spPr bwMode="auto">
                    <a:xfrm>
                      <a:off x="432" y="2021"/>
                      <a:ext cx="3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AB</a:t>
                      </a:r>
                      <a:endParaRPr kumimoji="0" lang="en-US" altLang="zh-CN" sz="2400" b="1" i="1" u="none" strike="noStrike" kern="0" cap="none" spc="0" normalizeH="0" baseline="0" noProof="0">
                        <a:ln>
                          <a:noFill/>
                        </a:ln>
                        <a:solidFill>
                          <a:srgbClr val="000000"/>
                        </a:solidFill>
                        <a:effectLst/>
                        <a:uLnTx/>
                        <a:uFillTx/>
                      </a:endParaRPr>
                    </a:p>
                  </p:txBody>
                </p:sp>
                <p:sp>
                  <p:nvSpPr>
                    <p:cNvPr id="161" name="Text Box 143"/>
                    <p:cNvSpPr txBox="1">
                      <a:spLocks noChangeArrowheads="1"/>
                    </p:cNvSpPr>
                    <p:nvPr/>
                  </p:nvSpPr>
                  <p:spPr bwMode="auto">
                    <a:xfrm>
                      <a:off x="1260" y="2256"/>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nvGrpSpPr>
                    <p:cNvPr id="162" name="Group 144"/>
                    <p:cNvGrpSpPr/>
                    <p:nvPr/>
                  </p:nvGrpSpPr>
                  <p:grpSpPr bwMode="auto">
                    <a:xfrm>
                      <a:off x="905" y="2248"/>
                      <a:ext cx="1189" cy="1303"/>
                      <a:chOff x="520" y="702"/>
                      <a:chExt cx="1281" cy="1403"/>
                    </a:xfrm>
                  </p:grpSpPr>
                  <p:sp>
                    <p:nvSpPr>
                      <p:cNvPr id="171" name="Rectangle 145"/>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72" name="Group 146"/>
                      <p:cNvGrpSpPr/>
                      <p:nvPr/>
                    </p:nvGrpSpPr>
                    <p:grpSpPr bwMode="auto">
                      <a:xfrm>
                        <a:off x="858" y="702"/>
                        <a:ext cx="645" cy="1403"/>
                        <a:chOff x="858" y="702"/>
                        <a:chExt cx="645" cy="1380"/>
                      </a:xfrm>
                    </p:grpSpPr>
                    <p:sp>
                      <p:nvSpPr>
                        <p:cNvPr id="173" name="Line 147"/>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4" name="Line 148"/>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5" name="Line 149"/>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63" name="Text Box 150"/>
                    <p:cNvSpPr txBox="1">
                      <a:spLocks noChangeArrowheads="1"/>
                    </p:cNvSpPr>
                    <p:nvPr/>
                  </p:nvSpPr>
                  <p:spPr bwMode="auto">
                    <a:xfrm>
                      <a:off x="1565" y="2235"/>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64" name="Line 151"/>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5" name="Line 152"/>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6" name="Rectangle 153"/>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67" name="Rectangle 154"/>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68" name="Rectangle 155"/>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69" name="Rectangle 156"/>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70" name="Rectangle 157"/>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grpSp>
            </p:grpSp>
            <p:sp>
              <p:nvSpPr>
                <p:cNvPr id="151" name="Text Box 158"/>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52" name="Text Box 159"/>
                <p:cNvSpPr txBox="1">
                  <a:spLocks noChangeArrowheads="1"/>
                </p:cNvSpPr>
                <p:nvPr/>
              </p:nvSpPr>
              <p:spPr bwMode="auto">
                <a:xfrm>
                  <a:off x="1728"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sp>
            <p:nvSpPr>
              <p:cNvPr id="138" name="Text Box 160"/>
              <p:cNvSpPr txBox="1">
                <a:spLocks noChangeArrowheads="1"/>
              </p:cNvSpPr>
              <p:nvPr/>
            </p:nvSpPr>
            <p:spPr bwMode="auto">
              <a:xfrm>
                <a:off x="1152"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39" name="Text Box 161"/>
              <p:cNvSpPr txBox="1">
                <a:spLocks noChangeArrowheads="1"/>
              </p:cNvSpPr>
              <p:nvPr/>
            </p:nvSpPr>
            <p:spPr bwMode="auto">
              <a:xfrm>
                <a:off x="2016" y="195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1" i="0" u="none" strike="noStrike" kern="0" cap="none" spc="0" normalizeH="0" baseline="0" noProof="0">
                  <a:ln>
                    <a:noFill/>
                  </a:ln>
                  <a:solidFill>
                    <a:srgbClr val="009999"/>
                  </a:solidFill>
                  <a:effectLst/>
                  <a:uLnTx/>
                  <a:uFillTx/>
                </a:endParaRPr>
              </a:p>
            </p:txBody>
          </p:sp>
          <p:sp>
            <p:nvSpPr>
              <p:cNvPr id="140" name="Text Box 162"/>
              <p:cNvSpPr txBox="1">
                <a:spLocks noChangeArrowheads="1"/>
              </p:cNvSpPr>
              <p:nvPr/>
            </p:nvSpPr>
            <p:spPr bwMode="auto">
              <a:xfrm>
                <a:off x="1152"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41" name="Text Box 163"/>
              <p:cNvSpPr txBox="1">
                <a:spLocks noChangeArrowheads="1"/>
              </p:cNvSpPr>
              <p:nvPr/>
            </p:nvSpPr>
            <p:spPr bwMode="auto">
              <a:xfrm>
                <a:off x="1440"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42" name="Text Box 164"/>
              <p:cNvSpPr txBox="1">
                <a:spLocks noChangeArrowheads="1"/>
              </p:cNvSpPr>
              <p:nvPr/>
            </p:nvSpPr>
            <p:spPr bwMode="auto">
              <a:xfrm>
                <a:off x="1728"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43" name="Text Box 165"/>
              <p:cNvSpPr txBox="1">
                <a:spLocks noChangeArrowheads="1"/>
              </p:cNvSpPr>
              <p:nvPr/>
            </p:nvSpPr>
            <p:spPr bwMode="auto">
              <a:xfrm>
                <a:off x="2016"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44" name="Text Box 166"/>
              <p:cNvSpPr txBox="1">
                <a:spLocks noChangeArrowheads="1"/>
              </p:cNvSpPr>
              <p:nvPr/>
            </p:nvSpPr>
            <p:spPr bwMode="auto">
              <a:xfrm>
                <a:off x="115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45" name="Text Box 167"/>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46" name="Text Box 168"/>
              <p:cNvSpPr txBox="1">
                <a:spLocks noChangeArrowheads="1"/>
              </p:cNvSpPr>
              <p:nvPr/>
            </p:nvSpPr>
            <p:spPr bwMode="auto">
              <a:xfrm>
                <a:off x="2016"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47" name="Text Box 169"/>
              <p:cNvSpPr txBox="1">
                <a:spLocks noChangeArrowheads="1"/>
              </p:cNvSpPr>
              <p:nvPr/>
            </p:nvSpPr>
            <p:spPr bwMode="auto">
              <a:xfrm>
                <a:off x="1152"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48" name="Text Box 170"/>
              <p:cNvSpPr txBox="1">
                <a:spLocks noChangeArrowheads="1"/>
              </p:cNvSpPr>
              <p:nvPr/>
            </p:nvSpPr>
            <p:spPr bwMode="auto">
              <a:xfrm>
                <a:off x="144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49" name="Text Box 171"/>
              <p:cNvSpPr txBox="1">
                <a:spLocks noChangeArrowheads="1"/>
              </p:cNvSpPr>
              <p:nvPr/>
            </p:nvSpPr>
            <p:spPr bwMode="auto">
              <a:xfrm>
                <a:off x="2016"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sp>
          <p:nvSpPr>
            <p:cNvPr id="136" name="Rectangle 172"/>
            <p:cNvSpPr>
              <a:spLocks noChangeArrowheads="1"/>
            </p:cNvSpPr>
            <p:nvPr/>
          </p:nvSpPr>
          <p:spPr bwMode="auto">
            <a:xfrm>
              <a:off x="4416" y="24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graphicFrame>
        <p:nvGraphicFramePr>
          <p:cNvPr id="176" name="Object 176">
            <a:hlinkClick r:id="" action="ppaction://ole?verb=1"/>
          </p:cNvPr>
          <p:cNvGraphicFramePr>
            <a:graphicFrameLocks noChangeAspect="1"/>
          </p:cNvGraphicFramePr>
          <p:nvPr/>
        </p:nvGraphicFramePr>
        <p:xfrm>
          <a:off x="2472472" y="5620086"/>
          <a:ext cx="660400" cy="501650"/>
        </p:xfrm>
        <a:graphic>
          <a:graphicData uri="http://schemas.openxmlformats.org/presentationml/2006/ole">
            <mc:AlternateContent xmlns:mc="http://schemas.openxmlformats.org/markup-compatibility/2006">
              <mc:Choice xmlns:v="urn:schemas-microsoft-com:vml" Requires="v">
                <p:oleObj spid="_x0000_s2" name="" r:id="rId1" imgW="266700" imgH="203200" progId="Equation.3">
                  <p:embed/>
                </p:oleObj>
              </mc:Choice>
              <mc:Fallback>
                <p:oleObj name="" r:id="rId1" imgW="266700" imgH="203200" progId="Equation.3">
                  <p:embed/>
                  <p:pic>
                    <p:nvPicPr>
                      <p:cNvPr id="0" name="Object 176">
                        <a:hlinkClick r:id="" action="ppaction://ole?verb=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472" y="5620086"/>
                        <a:ext cx="6604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 name="Object 177">
            <a:hlinkClick r:id="" action="ppaction://ole?verb=1"/>
          </p:cNvPr>
          <p:cNvGraphicFramePr>
            <a:graphicFrameLocks noChangeAspect="1"/>
          </p:cNvGraphicFramePr>
          <p:nvPr/>
        </p:nvGraphicFramePr>
        <p:xfrm>
          <a:off x="5887200" y="5619706"/>
          <a:ext cx="658812" cy="503238"/>
        </p:xfrm>
        <a:graphic>
          <a:graphicData uri="http://schemas.openxmlformats.org/presentationml/2006/ole">
            <mc:AlternateContent xmlns:mc="http://schemas.openxmlformats.org/markup-compatibility/2006">
              <mc:Choice xmlns:v="urn:schemas-microsoft-com:vml" Requires="v">
                <p:oleObj spid="_x0000_s3" name="" r:id="rId3" imgW="266700" imgH="203200" progId="Equation.3">
                  <p:embed/>
                </p:oleObj>
              </mc:Choice>
              <mc:Fallback>
                <p:oleObj name="" r:id="rId3" imgW="266700" imgH="203200" progId="Equation.3">
                  <p:embed/>
                  <p:pic>
                    <p:nvPicPr>
                      <p:cNvPr id="0" name="Object 177">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200" y="5619706"/>
                        <a:ext cx="658812"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 name="Object 178">
            <a:hlinkClick r:id="" action="ppaction://ole?verb=1"/>
          </p:cNvPr>
          <p:cNvGraphicFramePr>
            <a:graphicFrameLocks noChangeAspect="1"/>
          </p:cNvGraphicFramePr>
          <p:nvPr/>
        </p:nvGraphicFramePr>
        <p:xfrm>
          <a:off x="9260973" y="5666992"/>
          <a:ext cx="628650" cy="534987"/>
        </p:xfrm>
        <a:graphic>
          <a:graphicData uri="http://schemas.openxmlformats.org/presentationml/2006/ole">
            <mc:AlternateContent xmlns:mc="http://schemas.openxmlformats.org/markup-compatibility/2006">
              <mc:Choice xmlns:v="urn:schemas-microsoft-com:vml" Requires="v">
                <p:oleObj spid="_x0000_s5" name="" r:id="rId5" imgW="254000" imgH="215900" progId="Equation.3">
                  <p:embed/>
                </p:oleObj>
              </mc:Choice>
              <mc:Fallback>
                <p:oleObj name="" r:id="rId5" imgW="254000" imgH="215900" progId="Equation.3">
                  <p:embed/>
                  <p:pic>
                    <p:nvPicPr>
                      <p:cNvPr id="0" name="Object 178">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0973" y="5666992"/>
                        <a:ext cx="628650"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 name="PA-圆角矩形 1"/>
          <p:cNvSpPr/>
          <p:nvPr>
            <p:custDataLst>
              <p:tags r:id="rId7"/>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ox(ou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dissolve">
                                      <p:cBhvr>
                                        <p:cTn id="12" dur="500"/>
                                        <p:tgtEl>
                                          <p:spTgt spid="18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dissolve">
                                      <p:cBhvr>
                                        <p:cTn id="15" dur="500"/>
                                        <p:tgtEl>
                                          <p:spTgt spid="18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6"/>
                                        </p:tgtEl>
                                        <p:attrNameLst>
                                          <p:attrName>style.visibility</p:attrName>
                                        </p:attrNameLst>
                                      </p:cBhvr>
                                      <p:to>
                                        <p:strVal val="visible"/>
                                      </p:to>
                                    </p:set>
                                    <p:animEffect transition="in" filter="dissolve">
                                      <p:cBhvr>
                                        <p:cTn id="18" dur="500"/>
                                        <p:tgtEl>
                                          <p:spTgt spid="18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87"/>
                                        </p:tgtEl>
                                        <p:attrNameLst>
                                          <p:attrName>style.visibility</p:attrName>
                                        </p:attrNameLst>
                                      </p:cBhvr>
                                      <p:to>
                                        <p:strVal val="visible"/>
                                      </p:to>
                                    </p:set>
                                    <p:animEffect transition="in" filter="dissolve">
                                      <p:cBhvr>
                                        <p:cTn id="21" dur="500"/>
                                        <p:tgtEl>
                                          <p:spTgt spid="18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76"/>
                                        </p:tgtEl>
                                        <p:attrNameLst>
                                          <p:attrName>style.visibility</p:attrName>
                                        </p:attrNameLst>
                                      </p:cBhvr>
                                      <p:to>
                                        <p:strVal val="visible"/>
                                      </p:to>
                                    </p:set>
                                    <p:animEffect transition="in" filter="dissolve">
                                      <p:cBhvr>
                                        <p:cTn id="26" dur="500"/>
                                        <p:tgtEl>
                                          <p:spTgt spid="176"/>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box(out)">
                                      <p:cBhvr>
                                        <p:cTn id="31" dur="500"/>
                                        <p:tgtEl>
                                          <p:spTgt spid="9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88"/>
                                        </p:tgtEl>
                                        <p:attrNameLst>
                                          <p:attrName>style.visibility</p:attrName>
                                        </p:attrNameLst>
                                      </p:cBhvr>
                                      <p:to>
                                        <p:strVal val="visible"/>
                                      </p:to>
                                    </p:set>
                                    <p:animEffect transition="in" filter="dissolve">
                                      <p:cBhvr>
                                        <p:cTn id="36" dur="500"/>
                                        <p:tgtEl>
                                          <p:spTgt spid="18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dissolve">
                                      <p:cBhvr>
                                        <p:cTn id="39" dur="500"/>
                                        <p:tgtEl>
                                          <p:spTgt spid="189"/>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77"/>
                                        </p:tgtEl>
                                        <p:attrNameLst>
                                          <p:attrName>style.visibility</p:attrName>
                                        </p:attrNameLst>
                                      </p:cBhvr>
                                      <p:to>
                                        <p:strVal val="visible"/>
                                      </p:to>
                                    </p:set>
                                    <p:animEffect transition="in" filter="dissolve">
                                      <p:cBhvr>
                                        <p:cTn id="44" dur="500"/>
                                        <p:tgtEl>
                                          <p:spTgt spid="17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34"/>
                                        </p:tgtEl>
                                        <p:attrNameLst>
                                          <p:attrName>style.visibility</p:attrName>
                                        </p:attrNameLst>
                                      </p:cBhvr>
                                      <p:to>
                                        <p:strVal val="visible"/>
                                      </p:to>
                                    </p:set>
                                    <p:animEffect transition="in" filter="blinds(horizontal)">
                                      <p:cBhvr>
                                        <p:cTn id="49" dur="500"/>
                                        <p:tgtEl>
                                          <p:spTgt spid="13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84"/>
                                        </p:tgtEl>
                                        <p:attrNameLst>
                                          <p:attrName>style.visibility</p:attrName>
                                        </p:attrNameLst>
                                      </p:cBhvr>
                                      <p:to>
                                        <p:strVal val="visible"/>
                                      </p:to>
                                    </p:set>
                                    <p:animEffect transition="in" filter="dissolve">
                                      <p:cBhvr>
                                        <p:cTn id="54" dur="500"/>
                                        <p:tgtEl>
                                          <p:spTgt spid="18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90"/>
                                        </p:tgtEl>
                                        <p:attrNameLst>
                                          <p:attrName>style.visibility</p:attrName>
                                        </p:attrNameLst>
                                      </p:cBhvr>
                                      <p:to>
                                        <p:strVal val="visible"/>
                                      </p:to>
                                    </p:set>
                                    <p:animEffect transition="in" filter="dissolve">
                                      <p:cBhvr>
                                        <p:cTn id="57" dur="500"/>
                                        <p:tgtEl>
                                          <p:spTgt spid="19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78"/>
                                        </p:tgtEl>
                                        <p:attrNameLst>
                                          <p:attrName>style.visibility</p:attrName>
                                        </p:attrNameLst>
                                      </p:cBhvr>
                                      <p:to>
                                        <p:strVal val="visible"/>
                                      </p:to>
                                    </p:set>
                                    <p:animEffect transition="in" filter="dissolve">
                                      <p:cBhvr>
                                        <p:cTn id="6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184" grpId="0" animBg="1"/>
      <p:bldP spid="188" grpId="0" animBg="1"/>
      <p:bldP spid="189" grpId="0" animBg="1"/>
      <p:bldP spid="186" grpId="0" animBg="1"/>
      <p:bldP spid="182" grpId="0" animBg="1"/>
      <p:bldP spid="181" grpId="0" animBg="1"/>
      <p:bldP spid="18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utoShape 26"/>
          <p:cNvSpPr/>
          <p:nvPr/>
        </p:nvSpPr>
        <p:spPr bwMode="auto">
          <a:xfrm flipH="1">
            <a:off x="10906190" y="4874802"/>
            <a:ext cx="496960" cy="1465772"/>
          </a:xfrm>
          <a:prstGeom prst="rightBracket">
            <a:avLst>
              <a:gd name="adj" fmla="val 6775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67" name="AutoShape 26"/>
          <p:cNvSpPr/>
          <p:nvPr/>
        </p:nvSpPr>
        <p:spPr bwMode="auto">
          <a:xfrm rot="10800000" flipH="1">
            <a:off x="9268214" y="4881844"/>
            <a:ext cx="490104" cy="1464467"/>
          </a:xfrm>
          <a:prstGeom prst="rightBracket">
            <a:avLst>
              <a:gd name="adj" fmla="val 6775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63" name="AutoShape 27"/>
          <p:cNvSpPr/>
          <p:nvPr/>
        </p:nvSpPr>
        <p:spPr bwMode="auto">
          <a:xfrm rot="16200000">
            <a:off x="7247380" y="3283645"/>
            <a:ext cx="342109" cy="2084005"/>
          </a:xfrm>
          <a:prstGeom prst="rightBracket">
            <a:avLst>
              <a:gd name="adj" fmla="val 55503"/>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64" name="AutoShape 26"/>
          <p:cNvSpPr/>
          <p:nvPr/>
        </p:nvSpPr>
        <p:spPr bwMode="auto">
          <a:xfrm rot="16200000" flipH="1">
            <a:off x="7192666" y="2188508"/>
            <a:ext cx="408103" cy="2038540"/>
          </a:xfrm>
          <a:prstGeom prst="rightBracket">
            <a:avLst>
              <a:gd name="adj" fmla="val 6775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66" name="AutoShape 51"/>
          <p:cNvSpPr>
            <a:spLocks noChangeArrowheads="1"/>
          </p:cNvSpPr>
          <p:nvPr/>
        </p:nvSpPr>
        <p:spPr bwMode="auto">
          <a:xfrm rot="16200000">
            <a:off x="4390257" y="5109383"/>
            <a:ext cx="1455585" cy="1020581"/>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165" name="AutoShape 51"/>
          <p:cNvSpPr>
            <a:spLocks noChangeArrowheads="1"/>
          </p:cNvSpPr>
          <p:nvPr/>
        </p:nvSpPr>
        <p:spPr bwMode="auto">
          <a:xfrm>
            <a:off x="1305575" y="3399387"/>
            <a:ext cx="2027237" cy="714374"/>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6" name="Text Box 4"/>
          <p:cNvSpPr txBox="1">
            <a:spLocks noChangeArrowheads="1"/>
          </p:cNvSpPr>
          <p:nvPr/>
        </p:nvSpPr>
        <p:spPr bwMode="auto">
          <a:xfrm>
            <a:off x="1005957" y="1523720"/>
            <a:ext cx="10820116" cy="894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eaLnBrk="1" hangingPunct="1">
              <a:spcBef>
                <a:spcPct val="50000"/>
              </a:spcBef>
            </a:pPr>
            <a:r>
              <a:rPr kumimoji="1" lang="en-US" altLang="zh-CN" sz="2400" b="1" dirty="0">
                <a:solidFill>
                  <a:srgbClr val="0000FF"/>
                </a:solidFill>
                <a:latin typeface="+mn-ea"/>
              </a:rPr>
              <a:t> </a:t>
            </a:r>
            <a:r>
              <a:rPr kumimoji="1" lang="en-US" altLang="zh-CN" sz="2800" b="1" dirty="0">
                <a:solidFill>
                  <a:schemeClr val="accent6">
                    <a:lumMod val="75000"/>
                  </a:schemeClr>
                </a:solidFill>
                <a:latin typeface="+mn-ea"/>
                <a:sym typeface="Wingdings" panose="05000000000000000000" pitchFamily="2" charset="2"/>
              </a:rPr>
              <a:t> </a:t>
            </a:r>
            <a:r>
              <a:rPr kumimoji="1" lang="zh-CN" altLang="en-US" sz="2400" b="1" dirty="0">
                <a:latin typeface="+mn-ea"/>
              </a:rPr>
              <a:t>若八个最小项相邻并排成一个矩形组，则可合并为一项并消去三对因子。合并后的结果中只包含公共因子。</a:t>
            </a:r>
            <a:endParaRPr kumimoji="1" lang="zh-CN" altLang="en-US" sz="2400" b="1" dirty="0">
              <a:latin typeface="+mn-ea"/>
            </a:endParaRPr>
          </a:p>
        </p:txBody>
      </p:sp>
      <p:grpSp>
        <p:nvGrpSpPr>
          <p:cNvPr id="8" name="Group 6"/>
          <p:cNvGrpSpPr/>
          <p:nvPr/>
        </p:nvGrpSpPr>
        <p:grpSpPr bwMode="auto">
          <a:xfrm>
            <a:off x="440387" y="2408786"/>
            <a:ext cx="2971800" cy="2232025"/>
            <a:chOff x="624" y="1296"/>
            <a:chExt cx="1872" cy="1406"/>
          </a:xfrm>
        </p:grpSpPr>
        <p:sp>
          <p:nvSpPr>
            <p:cNvPr id="9" name="Rectangle 7"/>
            <p:cNvSpPr>
              <a:spLocks noChangeArrowheads="1"/>
            </p:cNvSpPr>
            <p:nvPr/>
          </p:nvSpPr>
          <p:spPr bwMode="auto">
            <a:xfrm>
              <a:off x="2215" y="2147"/>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0" name="Line 8"/>
            <p:cNvSpPr>
              <a:spLocks noChangeShapeType="1"/>
            </p:cNvSpPr>
            <p:nvPr/>
          </p:nvSpPr>
          <p:spPr bwMode="auto">
            <a:xfrm flipH="1" flipV="1">
              <a:off x="915" y="1511"/>
              <a:ext cx="254" cy="16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Line 9"/>
            <p:cNvSpPr>
              <a:spLocks noChangeShapeType="1"/>
            </p:cNvSpPr>
            <p:nvPr/>
          </p:nvSpPr>
          <p:spPr bwMode="auto">
            <a:xfrm>
              <a:off x="1168" y="1909"/>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p:cNvSpPr txBox="1">
              <a:spLocks noChangeArrowheads="1"/>
            </p:cNvSpPr>
            <p:nvPr/>
          </p:nvSpPr>
          <p:spPr bwMode="auto">
            <a:xfrm>
              <a:off x="1200" y="1440"/>
              <a:ext cx="1268"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13" name="Text Box 11"/>
            <p:cNvSpPr txBox="1">
              <a:spLocks noChangeArrowheads="1"/>
            </p:cNvSpPr>
            <p:nvPr/>
          </p:nvSpPr>
          <p:spPr bwMode="auto">
            <a:xfrm>
              <a:off x="820" y="1650"/>
              <a:ext cx="388" cy="97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14" name="Text Box 12"/>
            <p:cNvSpPr txBox="1">
              <a:spLocks noChangeArrowheads="1"/>
            </p:cNvSpPr>
            <p:nvPr/>
          </p:nvSpPr>
          <p:spPr bwMode="auto">
            <a:xfrm>
              <a:off x="901" y="1296"/>
              <a:ext cx="350" cy="25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a:ln>
                    <a:noFill/>
                  </a:ln>
                  <a:solidFill>
                    <a:srgbClr val="000000"/>
                  </a:solidFill>
                  <a:effectLst/>
                  <a:uLnTx/>
                  <a:uFillTx/>
                </a:rPr>
                <a:t>CD</a:t>
              </a:r>
              <a:endParaRPr kumimoji="0" lang="en-US" altLang="zh-CN" sz="2000" b="1" i="0" u="none" strike="noStrike" kern="0" cap="none" spc="0" normalizeH="0" baseline="0" noProof="0">
                <a:ln>
                  <a:noFill/>
                </a:ln>
                <a:solidFill>
                  <a:srgbClr val="000000"/>
                </a:solidFill>
                <a:effectLst/>
                <a:uLnTx/>
                <a:uFillTx/>
              </a:endParaRPr>
            </a:p>
          </p:txBody>
        </p:sp>
        <p:sp>
          <p:nvSpPr>
            <p:cNvPr id="15" name="Text Box 13"/>
            <p:cNvSpPr txBox="1">
              <a:spLocks noChangeArrowheads="1"/>
            </p:cNvSpPr>
            <p:nvPr/>
          </p:nvSpPr>
          <p:spPr bwMode="auto">
            <a:xfrm>
              <a:off x="624" y="1519"/>
              <a:ext cx="330" cy="25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a:ln>
                    <a:noFill/>
                  </a:ln>
                  <a:solidFill>
                    <a:srgbClr val="000000"/>
                  </a:solidFill>
                  <a:effectLst/>
                  <a:uLnTx/>
                  <a:uFillTx/>
                </a:rPr>
                <a:t>AB</a:t>
              </a:r>
              <a:endParaRPr kumimoji="0" lang="en-US" altLang="zh-CN" sz="2000" b="1" i="1" u="none" strike="noStrike" kern="0" cap="none" spc="0" normalizeH="0" baseline="0" noProof="0">
                <a:ln>
                  <a:noFill/>
                </a:ln>
                <a:solidFill>
                  <a:srgbClr val="000000"/>
                </a:solidFill>
                <a:effectLst/>
                <a:uLnTx/>
                <a:uFillTx/>
              </a:endParaRPr>
            </a:p>
          </p:txBody>
        </p:sp>
        <p:sp>
          <p:nvSpPr>
            <p:cNvPr id="16" name="Text Box 14"/>
            <p:cNvSpPr txBox="1">
              <a:spLocks noChangeArrowheads="1"/>
            </p:cNvSpPr>
            <p:nvPr/>
          </p:nvSpPr>
          <p:spPr bwMode="auto">
            <a:xfrm>
              <a:off x="1549" y="1663"/>
              <a:ext cx="26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nvGrpSpPr>
            <p:cNvPr id="17" name="Group 15"/>
            <p:cNvGrpSpPr/>
            <p:nvPr/>
          </p:nvGrpSpPr>
          <p:grpSpPr bwMode="auto">
            <a:xfrm>
              <a:off x="1154" y="1672"/>
              <a:ext cx="1331" cy="932"/>
              <a:chOff x="520" y="702"/>
              <a:chExt cx="1281" cy="1403"/>
            </a:xfrm>
          </p:grpSpPr>
          <p:sp>
            <p:nvSpPr>
              <p:cNvPr id="40" name="Rectangle 16"/>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41" name="Group 17"/>
              <p:cNvGrpSpPr/>
              <p:nvPr/>
            </p:nvGrpSpPr>
            <p:grpSpPr bwMode="auto">
              <a:xfrm>
                <a:off x="858" y="702"/>
                <a:ext cx="645" cy="1403"/>
                <a:chOff x="858" y="702"/>
                <a:chExt cx="645" cy="1380"/>
              </a:xfrm>
            </p:grpSpPr>
            <p:sp>
              <p:nvSpPr>
                <p:cNvPr id="42" name="Line 18"/>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 name="Line 19"/>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Line 20"/>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8" name="Text Box 21"/>
            <p:cNvSpPr txBox="1">
              <a:spLocks noChangeArrowheads="1"/>
            </p:cNvSpPr>
            <p:nvPr/>
          </p:nvSpPr>
          <p:spPr bwMode="auto">
            <a:xfrm>
              <a:off x="1893" y="1663"/>
              <a:ext cx="264"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9" name="Line 22"/>
            <p:cNvSpPr>
              <a:spLocks noChangeShapeType="1"/>
            </p:cNvSpPr>
            <p:nvPr/>
          </p:nvSpPr>
          <p:spPr bwMode="auto">
            <a:xfrm>
              <a:off x="1168" y="2145"/>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23"/>
            <p:cNvSpPr>
              <a:spLocks noChangeShapeType="1"/>
            </p:cNvSpPr>
            <p:nvPr/>
          </p:nvSpPr>
          <p:spPr bwMode="auto">
            <a:xfrm>
              <a:off x="1168" y="2381"/>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Rectangle 24"/>
            <p:cNvSpPr>
              <a:spLocks noChangeArrowheads="1"/>
            </p:cNvSpPr>
            <p:nvPr/>
          </p:nvSpPr>
          <p:spPr bwMode="auto">
            <a:xfrm>
              <a:off x="1532" y="2375"/>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2" name="Rectangle 25"/>
            <p:cNvSpPr>
              <a:spLocks noChangeArrowheads="1"/>
            </p:cNvSpPr>
            <p:nvPr/>
          </p:nvSpPr>
          <p:spPr bwMode="auto">
            <a:xfrm>
              <a:off x="1890" y="2375"/>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3" name="Rectangle 26"/>
            <p:cNvSpPr>
              <a:spLocks noChangeArrowheads="1"/>
            </p:cNvSpPr>
            <p:nvPr/>
          </p:nvSpPr>
          <p:spPr bwMode="auto">
            <a:xfrm>
              <a:off x="1221" y="1903"/>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4" name="Rectangle 27"/>
            <p:cNvSpPr>
              <a:spLocks noChangeArrowheads="1"/>
            </p:cNvSpPr>
            <p:nvPr/>
          </p:nvSpPr>
          <p:spPr bwMode="auto">
            <a:xfrm>
              <a:off x="2215" y="1910"/>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5" name="Rectangle 28"/>
            <p:cNvSpPr>
              <a:spLocks noChangeArrowheads="1"/>
            </p:cNvSpPr>
            <p:nvPr/>
          </p:nvSpPr>
          <p:spPr bwMode="auto">
            <a:xfrm>
              <a:off x="1232" y="2146"/>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26" name="Text Box 29"/>
            <p:cNvSpPr txBox="1">
              <a:spLocks noChangeArrowheads="1"/>
            </p:cNvSpPr>
            <p:nvPr/>
          </p:nvSpPr>
          <p:spPr bwMode="auto">
            <a:xfrm>
              <a:off x="1860" y="215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7" name="Text Box 30"/>
            <p:cNvSpPr txBox="1">
              <a:spLocks noChangeArrowheads="1"/>
            </p:cNvSpPr>
            <p:nvPr/>
          </p:nvSpPr>
          <p:spPr bwMode="auto">
            <a:xfrm>
              <a:off x="1860" y="23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8" name="Text Box 31"/>
            <p:cNvSpPr txBox="1">
              <a:spLocks noChangeArrowheads="1"/>
            </p:cNvSpPr>
            <p:nvPr/>
          </p:nvSpPr>
          <p:spPr bwMode="auto">
            <a:xfrm>
              <a:off x="1215" y="165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sp>
          <p:nvSpPr>
            <p:cNvPr id="29" name="Text Box 32"/>
            <p:cNvSpPr txBox="1">
              <a:spLocks noChangeArrowheads="1"/>
            </p:cNvSpPr>
            <p:nvPr/>
          </p:nvSpPr>
          <p:spPr bwMode="auto">
            <a:xfrm>
              <a:off x="2189" y="165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sp>
          <p:nvSpPr>
            <p:cNvPr id="30" name="Text Box 33"/>
            <p:cNvSpPr txBox="1">
              <a:spLocks noChangeArrowheads="1"/>
            </p:cNvSpPr>
            <p:nvPr/>
          </p:nvSpPr>
          <p:spPr bwMode="auto">
            <a:xfrm>
              <a:off x="1215"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1" name="Text Box 34"/>
            <p:cNvSpPr txBox="1">
              <a:spLocks noChangeArrowheads="1"/>
            </p:cNvSpPr>
            <p:nvPr/>
          </p:nvSpPr>
          <p:spPr bwMode="auto">
            <a:xfrm>
              <a:off x="1538"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2" name="Text Box 35"/>
            <p:cNvSpPr txBox="1">
              <a:spLocks noChangeArrowheads="1"/>
            </p:cNvSpPr>
            <p:nvPr/>
          </p:nvSpPr>
          <p:spPr bwMode="auto">
            <a:xfrm>
              <a:off x="1860"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3" name="Text Box 36"/>
            <p:cNvSpPr txBox="1">
              <a:spLocks noChangeArrowheads="1"/>
            </p:cNvSpPr>
            <p:nvPr/>
          </p:nvSpPr>
          <p:spPr bwMode="auto">
            <a:xfrm>
              <a:off x="2183" y="1918"/>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4" name="Text Box 37"/>
            <p:cNvSpPr txBox="1">
              <a:spLocks noChangeArrowheads="1"/>
            </p:cNvSpPr>
            <p:nvPr/>
          </p:nvSpPr>
          <p:spPr bwMode="auto">
            <a:xfrm>
              <a:off x="1215" y="2159"/>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5" name="Text Box 38"/>
            <p:cNvSpPr txBox="1">
              <a:spLocks noChangeArrowheads="1"/>
            </p:cNvSpPr>
            <p:nvPr/>
          </p:nvSpPr>
          <p:spPr bwMode="auto">
            <a:xfrm>
              <a:off x="1538" y="2159"/>
              <a:ext cx="2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6" name="Text Box 39"/>
            <p:cNvSpPr txBox="1">
              <a:spLocks noChangeArrowheads="1"/>
            </p:cNvSpPr>
            <p:nvPr/>
          </p:nvSpPr>
          <p:spPr bwMode="auto">
            <a:xfrm>
              <a:off x="2183" y="2159"/>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7" name="Text Box 40"/>
            <p:cNvSpPr txBox="1">
              <a:spLocks noChangeArrowheads="1"/>
            </p:cNvSpPr>
            <p:nvPr/>
          </p:nvSpPr>
          <p:spPr bwMode="auto">
            <a:xfrm>
              <a:off x="1215" y="23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8" name="Text Box 41"/>
            <p:cNvSpPr txBox="1">
              <a:spLocks noChangeArrowheads="1"/>
            </p:cNvSpPr>
            <p:nvPr/>
          </p:nvSpPr>
          <p:spPr bwMode="auto">
            <a:xfrm>
              <a:off x="1538" y="23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39" name="Text Box 42"/>
            <p:cNvSpPr txBox="1">
              <a:spLocks noChangeArrowheads="1"/>
            </p:cNvSpPr>
            <p:nvPr/>
          </p:nvSpPr>
          <p:spPr bwMode="auto">
            <a:xfrm>
              <a:off x="2183" y="23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grpSp>
        <p:nvGrpSpPr>
          <p:cNvPr id="46" name="Group 44"/>
          <p:cNvGrpSpPr/>
          <p:nvPr/>
        </p:nvGrpSpPr>
        <p:grpSpPr bwMode="auto">
          <a:xfrm>
            <a:off x="3194701" y="4278410"/>
            <a:ext cx="2971800" cy="2232025"/>
            <a:chOff x="624" y="1296"/>
            <a:chExt cx="1872" cy="1406"/>
          </a:xfrm>
        </p:grpSpPr>
        <p:sp>
          <p:nvSpPr>
            <p:cNvPr id="47" name="Rectangle 45"/>
            <p:cNvSpPr>
              <a:spLocks noChangeArrowheads="1"/>
            </p:cNvSpPr>
            <p:nvPr/>
          </p:nvSpPr>
          <p:spPr bwMode="auto">
            <a:xfrm>
              <a:off x="2215" y="2147"/>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48" name="Line 46"/>
            <p:cNvSpPr>
              <a:spLocks noChangeShapeType="1"/>
            </p:cNvSpPr>
            <p:nvPr/>
          </p:nvSpPr>
          <p:spPr bwMode="auto">
            <a:xfrm flipH="1" flipV="1">
              <a:off x="915" y="1511"/>
              <a:ext cx="254" cy="16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 name="Line 47"/>
            <p:cNvSpPr>
              <a:spLocks noChangeShapeType="1"/>
            </p:cNvSpPr>
            <p:nvPr/>
          </p:nvSpPr>
          <p:spPr bwMode="auto">
            <a:xfrm>
              <a:off x="1168" y="1909"/>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48"/>
            <p:cNvSpPr txBox="1">
              <a:spLocks noChangeArrowheads="1"/>
            </p:cNvSpPr>
            <p:nvPr/>
          </p:nvSpPr>
          <p:spPr bwMode="auto">
            <a:xfrm>
              <a:off x="1200" y="1440"/>
              <a:ext cx="1268"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51" name="Text Box 49"/>
            <p:cNvSpPr txBox="1">
              <a:spLocks noChangeArrowheads="1"/>
            </p:cNvSpPr>
            <p:nvPr/>
          </p:nvSpPr>
          <p:spPr bwMode="auto">
            <a:xfrm>
              <a:off x="820" y="1650"/>
              <a:ext cx="388" cy="97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52" name="Text Box 50"/>
            <p:cNvSpPr txBox="1">
              <a:spLocks noChangeArrowheads="1"/>
            </p:cNvSpPr>
            <p:nvPr/>
          </p:nvSpPr>
          <p:spPr bwMode="auto">
            <a:xfrm>
              <a:off x="901" y="1296"/>
              <a:ext cx="350" cy="25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a:ln>
                    <a:noFill/>
                  </a:ln>
                  <a:solidFill>
                    <a:srgbClr val="000000"/>
                  </a:solidFill>
                  <a:effectLst/>
                  <a:uLnTx/>
                  <a:uFillTx/>
                </a:rPr>
                <a:t>CD</a:t>
              </a:r>
              <a:endParaRPr kumimoji="0" lang="en-US" altLang="zh-CN" sz="2000" b="1" i="0" u="none" strike="noStrike" kern="0" cap="none" spc="0" normalizeH="0" baseline="0" noProof="0">
                <a:ln>
                  <a:noFill/>
                </a:ln>
                <a:solidFill>
                  <a:srgbClr val="000000"/>
                </a:solidFill>
                <a:effectLst/>
                <a:uLnTx/>
                <a:uFillTx/>
              </a:endParaRPr>
            </a:p>
          </p:txBody>
        </p:sp>
        <p:sp>
          <p:nvSpPr>
            <p:cNvPr id="53" name="Text Box 51"/>
            <p:cNvSpPr txBox="1">
              <a:spLocks noChangeArrowheads="1"/>
            </p:cNvSpPr>
            <p:nvPr/>
          </p:nvSpPr>
          <p:spPr bwMode="auto">
            <a:xfrm>
              <a:off x="624" y="1519"/>
              <a:ext cx="330" cy="25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a:ln>
                    <a:noFill/>
                  </a:ln>
                  <a:solidFill>
                    <a:srgbClr val="000000"/>
                  </a:solidFill>
                  <a:effectLst/>
                  <a:uLnTx/>
                  <a:uFillTx/>
                </a:rPr>
                <a:t>AB</a:t>
              </a:r>
              <a:endParaRPr kumimoji="0" lang="en-US" altLang="zh-CN" sz="2000" b="1" i="1" u="none" strike="noStrike" kern="0" cap="none" spc="0" normalizeH="0" baseline="0" noProof="0">
                <a:ln>
                  <a:noFill/>
                </a:ln>
                <a:solidFill>
                  <a:srgbClr val="000000"/>
                </a:solidFill>
                <a:effectLst/>
                <a:uLnTx/>
                <a:uFillTx/>
              </a:endParaRPr>
            </a:p>
          </p:txBody>
        </p:sp>
        <p:sp>
          <p:nvSpPr>
            <p:cNvPr id="54" name="Text Box 52"/>
            <p:cNvSpPr txBox="1">
              <a:spLocks noChangeArrowheads="1"/>
            </p:cNvSpPr>
            <p:nvPr/>
          </p:nvSpPr>
          <p:spPr bwMode="auto">
            <a:xfrm>
              <a:off x="1549" y="1663"/>
              <a:ext cx="26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nvGrpSpPr>
            <p:cNvPr id="55" name="Group 53"/>
            <p:cNvGrpSpPr/>
            <p:nvPr/>
          </p:nvGrpSpPr>
          <p:grpSpPr bwMode="auto">
            <a:xfrm>
              <a:off x="1154" y="1672"/>
              <a:ext cx="1331" cy="932"/>
              <a:chOff x="520" y="702"/>
              <a:chExt cx="1281" cy="1403"/>
            </a:xfrm>
          </p:grpSpPr>
          <p:sp>
            <p:nvSpPr>
              <p:cNvPr id="78" name="Rectangle 54"/>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79" name="Group 55"/>
              <p:cNvGrpSpPr/>
              <p:nvPr/>
            </p:nvGrpSpPr>
            <p:grpSpPr bwMode="auto">
              <a:xfrm>
                <a:off x="858" y="702"/>
                <a:ext cx="645" cy="1403"/>
                <a:chOff x="858" y="702"/>
                <a:chExt cx="645" cy="1380"/>
              </a:xfrm>
            </p:grpSpPr>
            <p:sp>
              <p:nvSpPr>
                <p:cNvPr id="80" name="Line 56"/>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Line 57"/>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2" name="Line 58"/>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56" name="Text Box 59"/>
            <p:cNvSpPr txBox="1">
              <a:spLocks noChangeArrowheads="1"/>
            </p:cNvSpPr>
            <p:nvPr/>
          </p:nvSpPr>
          <p:spPr bwMode="auto">
            <a:xfrm>
              <a:off x="1893" y="1663"/>
              <a:ext cx="264"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57" name="Line 60"/>
            <p:cNvSpPr>
              <a:spLocks noChangeShapeType="1"/>
            </p:cNvSpPr>
            <p:nvPr/>
          </p:nvSpPr>
          <p:spPr bwMode="auto">
            <a:xfrm>
              <a:off x="1168" y="2145"/>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61"/>
            <p:cNvSpPr>
              <a:spLocks noChangeShapeType="1"/>
            </p:cNvSpPr>
            <p:nvPr/>
          </p:nvSpPr>
          <p:spPr bwMode="auto">
            <a:xfrm>
              <a:off x="1168" y="2381"/>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Rectangle 62"/>
            <p:cNvSpPr>
              <a:spLocks noChangeArrowheads="1"/>
            </p:cNvSpPr>
            <p:nvPr/>
          </p:nvSpPr>
          <p:spPr bwMode="auto">
            <a:xfrm>
              <a:off x="1532" y="2375"/>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60" name="Rectangle 63"/>
            <p:cNvSpPr>
              <a:spLocks noChangeArrowheads="1"/>
            </p:cNvSpPr>
            <p:nvPr/>
          </p:nvSpPr>
          <p:spPr bwMode="auto">
            <a:xfrm>
              <a:off x="1890" y="2375"/>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61" name="Rectangle 64"/>
            <p:cNvSpPr>
              <a:spLocks noChangeArrowheads="1"/>
            </p:cNvSpPr>
            <p:nvPr/>
          </p:nvSpPr>
          <p:spPr bwMode="auto">
            <a:xfrm>
              <a:off x="1221" y="1903"/>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62" name="Rectangle 65"/>
            <p:cNvSpPr>
              <a:spLocks noChangeArrowheads="1"/>
            </p:cNvSpPr>
            <p:nvPr/>
          </p:nvSpPr>
          <p:spPr bwMode="auto">
            <a:xfrm>
              <a:off x="2215" y="1910"/>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63" name="Rectangle 66"/>
            <p:cNvSpPr>
              <a:spLocks noChangeArrowheads="1"/>
            </p:cNvSpPr>
            <p:nvPr/>
          </p:nvSpPr>
          <p:spPr bwMode="auto">
            <a:xfrm>
              <a:off x="1232" y="2146"/>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64" name="Text Box 67"/>
            <p:cNvSpPr txBox="1">
              <a:spLocks noChangeArrowheads="1"/>
            </p:cNvSpPr>
            <p:nvPr/>
          </p:nvSpPr>
          <p:spPr bwMode="auto">
            <a:xfrm>
              <a:off x="1860" y="215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65" name="Text Box 68"/>
            <p:cNvSpPr txBox="1">
              <a:spLocks noChangeArrowheads="1"/>
            </p:cNvSpPr>
            <p:nvPr/>
          </p:nvSpPr>
          <p:spPr bwMode="auto">
            <a:xfrm>
              <a:off x="1860" y="23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66" name="Text Box 69"/>
            <p:cNvSpPr txBox="1">
              <a:spLocks noChangeArrowheads="1"/>
            </p:cNvSpPr>
            <p:nvPr/>
          </p:nvSpPr>
          <p:spPr bwMode="auto">
            <a:xfrm>
              <a:off x="1215" y="167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67" name="Text Box 70"/>
            <p:cNvSpPr txBox="1">
              <a:spLocks noChangeArrowheads="1"/>
            </p:cNvSpPr>
            <p:nvPr/>
          </p:nvSpPr>
          <p:spPr bwMode="auto">
            <a:xfrm>
              <a:off x="2183" y="167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68" name="Text Box 71"/>
            <p:cNvSpPr txBox="1">
              <a:spLocks noChangeArrowheads="1"/>
            </p:cNvSpPr>
            <p:nvPr/>
          </p:nvSpPr>
          <p:spPr bwMode="auto">
            <a:xfrm>
              <a:off x="1215"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69" name="Text Box 72"/>
            <p:cNvSpPr txBox="1">
              <a:spLocks noChangeArrowheads="1"/>
            </p:cNvSpPr>
            <p:nvPr/>
          </p:nvSpPr>
          <p:spPr bwMode="auto">
            <a:xfrm>
              <a:off x="1538"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70" name="Text Box 73"/>
            <p:cNvSpPr txBox="1">
              <a:spLocks noChangeArrowheads="1"/>
            </p:cNvSpPr>
            <p:nvPr/>
          </p:nvSpPr>
          <p:spPr bwMode="auto">
            <a:xfrm>
              <a:off x="1860"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71" name="Text Box 74"/>
            <p:cNvSpPr txBox="1">
              <a:spLocks noChangeArrowheads="1"/>
            </p:cNvSpPr>
            <p:nvPr/>
          </p:nvSpPr>
          <p:spPr bwMode="auto">
            <a:xfrm>
              <a:off x="2183" y="1918"/>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72" name="Text Box 75"/>
            <p:cNvSpPr txBox="1">
              <a:spLocks noChangeArrowheads="1"/>
            </p:cNvSpPr>
            <p:nvPr/>
          </p:nvSpPr>
          <p:spPr bwMode="auto">
            <a:xfrm>
              <a:off x="1215" y="2159"/>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73" name="Text Box 76"/>
            <p:cNvSpPr txBox="1">
              <a:spLocks noChangeArrowheads="1"/>
            </p:cNvSpPr>
            <p:nvPr/>
          </p:nvSpPr>
          <p:spPr bwMode="auto">
            <a:xfrm>
              <a:off x="1538" y="2159"/>
              <a:ext cx="2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74" name="Text Box 77"/>
            <p:cNvSpPr txBox="1">
              <a:spLocks noChangeArrowheads="1"/>
            </p:cNvSpPr>
            <p:nvPr/>
          </p:nvSpPr>
          <p:spPr bwMode="auto">
            <a:xfrm>
              <a:off x="2183" y="2159"/>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75" name="Text Box 78"/>
            <p:cNvSpPr txBox="1">
              <a:spLocks noChangeArrowheads="1"/>
            </p:cNvSpPr>
            <p:nvPr/>
          </p:nvSpPr>
          <p:spPr bwMode="auto">
            <a:xfrm>
              <a:off x="1215" y="23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76" name="Text Box 79"/>
            <p:cNvSpPr txBox="1">
              <a:spLocks noChangeArrowheads="1"/>
            </p:cNvSpPr>
            <p:nvPr/>
          </p:nvSpPr>
          <p:spPr bwMode="auto">
            <a:xfrm>
              <a:off x="1538" y="23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77" name="Text Box 80"/>
            <p:cNvSpPr txBox="1">
              <a:spLocks noChangeArrowheads="1"/>
            </p:cNvSpPr>
            <p:nvPr/>
          </p:nvSpPr>
          <p:spPr bwMode="auto">
            <a:xfrm>
              <a:off x="2183" y="23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grpSp>
        <p:nvGrpSpPr>
          <p:cNvPr id="84" name="Group 82"/>
          <p:cNvGrpSpPr/>
          <p:nvPr/>
        </p:nvGrpSpPr>
        <p:grpSpPr bwMode="auto">
          <a:xfrm>
            <a:off x="5506100" y="2423416"/>
            <a:ext cx="2971800" cy="2232025"/>
            <a:chOff x="624" y="1296"/>
            <a:chExt cx="1872" cy="1406"/>
          </a:xfrm>
        </p:grpSpPr>
        <p:sp>
          <p:nvSpPr>
            <p:cNvPr id="85" name="Rectangle 83"/>
            <p:cNvSpPr>
              <a:spLocks noChangeArrowheads="1"/>
            </p:cNvSpPr>
            <p:nvPr/>
          </p:nvSpPr>
          <p:spPr bwMode="auto">
            <a:xfrm>
              <a:off x="2215" y="2147"/>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86" name="Line 84"/>
            <p:cNvSpPr>
              <a:spLocks noChangeShapeType="1"/>
            </p:cNvSpPr>
            <p:nvPr/>
          </p:nvSpPr>
          <p:spPr bwMode="auto">
            <a:xfrm flipH="1" flipV="1">
              <a:off x="915" y="1511"/>
              <a:ext cx="254" cy="16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Line 85"/>
            <p:cNvSpPr>
              <a:spLocks noChangeShapeType="1"/>
            </p:cNvSpPr>
            <p:nvPr/>
          </p:nvSpPr>
          <p:spPr bwMode="auto">
            <a:xfrm>
              <a:off x="1168" y="1909"/>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8" name="Text Box 86"/>
            <p:cNvSpPr txBox="1">
              <a:spLocks noChangeArrowheads="1"/>
            </p:cNvSpPr>
            <p:nvPr/>
          </p:nvSpPr>
          <p:spPr bwMode="auto">
            <a:xfrm>
              <a:off x="1200" y="1440"/>
              <a:ext cx="1268"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89" name="Text Box 87"/>
            <p:cNvSpPr txBox="1">
              <a:spLocks noChangeArrowheads="1"/>
            </p:cNvSpPr>
            <p:nvPr/>
          </p:nvSpPr>
          <p:spPr bwMode="auto">
            <a:xfrm>
              <a:off x="820" y="1650"/>
              <a:ext cx="388" cy="97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90" name="Text Box 88"/>
            <p:cNvSpPr txBox="1">
              <a:spLocks noChangeArrowheads="1"/>
            </p:cNvSpPr>
            <p:nvPr/>
          </p:nvSpPr>
          <p:spPr bwMode="auto">
            <a:xfrm>
              <a:off x="901" y="1296"/>
              <a:ext cx="350" cy="25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a:ln>
                    <a:noFill/>
                  </a:ln>
                  <a:solidFill>
                    <a:srgbClr val="000000"/>
                  </a:solidFill>
                  <a:effectLst/>
                  <a:uLnTx/>
                  <a:uFillTx/>
                </a:rPr>
                <a:t>CD</a:t>
              </a:r>
              <a:endParaRPr kumimoji="0" lang="en-US" altLang="zh-CN" sz="2000" b="1" i="0" u="none" strike="noStrike" kern="0" cap="none" spc="0" normalizeH="0" baseline="0" noProof="0">
                <a:ln>
                  <a:noFill/>
                </a:ln>
                <a:solidFill>
                  <a:srgbClr val="000000"/>
                </a:solidFill>
                <a:effectLst/>
                <a:uLnTx/>
                <a:uFillTx/>
              </a:endParaRPr>
            </a:p>
          </p:txBody>
        </p:sp>
        <p:sp>
          <p:nvSpPr>
            <p:cNvPr id="91" name="Text Box 89"/>
            <p:cNvSpPr txBox="1">
              <a:spLocks noChangeArrowheads="1"/>
            </p:cNvSpPr>
            <p:nvPr/>
          </p:nvSpPr>
          <p:spPr bwMode="auto">
            <a:xfrm>
              <a:off x="624" y="1519"/>
              <a:ext cx="330" cy="25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a:ln>
                    <a:noFill/>
                  </a:ln>
                  <a:solidFill>
                    <a:srgbClr val="000000"/>
                  </a:solidFill>
                  <a:effectLst/>
                  <a:uLnTx/>
                  <a:uFillTx/>
                </a:rPr>
                <a:t>AB</a:t>
              </a:r>
              <a:endParaRPr kumimoji="0" lang="en-US" altLang="zh-CN" sz="2000" b="1" i="1" u="none" strike="noStrike" kern="0" cap="none" spc="0" normalizeH="0" baseline="0" noProof="0">
                <a:ln>
                  <a:noFill/>
                </a:ln>
                <a:solidFill>
                  <a:srgbClr val="000000"/>
                </a:solidFill>
                <a:effectLst/>
                <a:uLnTx/>
                <a:uFillTx/>
              </a:endParaRPr>
            </a:p>
          </p:txBody>
        </p:sp>
        <p:sp>
          <p:nvSpPr>
            <p:cNvPr id="92" name="Text Box 90"/>
            <p:cNvSpPr txBox="1">
              <a:spLocks noChangeArrowheads="1"/>
            </p:cNvSpPr>
            <p:nvPr/>
          </p:nvSpPr>
          <p:spPr bwMode="auto">
            <a:xfrm>
              <a:off x="1549" y="1663"/>
              <a:ext cx="26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nvGrpSpPr>
            <p:cNvPr id="93" name="Group 91"/>
            <p:cNvGrpSpPr/>
            <p:nvPr/>
          </p:nvGrpSpPr>
          <p:grpSpPr bwMode="auto">
            <a:xfrm>
              <a:off x="1154" y="1672"/>
              <a:ext cx="1331" cy="932"/>
              <a:chOff x="520" y="702"/>
              <a:chExt cx="1281" cy="1403"/>
            </a:xfrm>
          </p:grpSpPr>
          <p:sp>
            <p:nvSpPr>
              <p:cNvPr id="116" name="Rectangle 92"/>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17" name="Group 93"/>
              <p:cNvGrpSpPr/>
              <p:nvPr/>
            </p:nvGrpSpPr>
            <p:grpSpPr bwMode="auto">
              <a:xfrm>
                <a:off x="858" y="702"/>
                <a:ext cx="645" cy="1403"/>
                <a:chOff x="858" y="702"/>
                <a:chExt cx="645" cy="1380"/>
              </a:xfrm>
            </p:grpSpPr>
            <p:sp>
              <p:nvSpPr>
                <p:cNvPr id="118" name="Line 94"/>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9" name="Line 95"/>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0" name="Line 96"/>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94" name="Text Box 97"/>
            <p:cNvSpPr txBox="1">
              <a:spLocks noChangeArrowheads="1"/>
            </p:cNvSpPr>
            <p:nvPr/>
          </p:nvSpPr>
          <p:spPr bwMode="auto">
            <a:xfrm>
              <a:off x="1893" y="1663"/>
              <a:ext cx="264"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95" name="Line 98"/>
            <p:cNvSpPr>
              <a:spLocks noChangeShapeType="1"/>
            </p:cNvSpPr>
            <p:nvPr/>
          </p:nvSpPr>
          <p:spPr bwMode="auto">
            <a:xfrm>
              <a:off x="1168" y="2145"/>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6" name="Line 99"/>
            <p:cNvSpPr>
              <a:spLocks noChangeShapeType="1"/>
            </p:cNvSpPr>
            <p:nvPr/>
          </p:nvSpPr>
          <p:spPr bwMode="auto">
            <a:xfrm>
              <a:off x="1168" y="2381"/>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7" name="Rectangle 100"/>
            <p:cNvSpPr>
              <a:spLocks noChangeArrowheads="1"/>
            </p:cNvSpPr>
            <p:nvPr/>
          </p:nvSpPr>
          <p:spPr bwMode="auto">
            <a:xfrm>
              <a:off x="1532" y="2375"/>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98" name="Rectangle 101"/>
            <p:cNvSpPr>
              <a:spLocks noChangeArrowheads="1"/>
            </p:cNvSpPr>
            <p:nvPr/>
          </p:nvSpPr>
          <p:spPr bwMode="auto">
            <a:xfrm>
              <a:off x="1890" y="2375"/>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99" name="Rectangle 102"/>
            <p:cNvSpPr>
              <a:spLocks noChangeArrowheads="1"/>
            </p:cNvSpPr>
            <p:nvPr/>
          </p:nvSpPr>
          <p:spPr bwMode="auto">
            <a:xfrm>
              <a:off x="1221" y="1903"/>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00" name="Rectangle 103"/>
            <p:cNvSpPr>
              <a:spLocks noChangeArrowheads="1"/>
            </p:cNvSpPr>
            <p:nvPr/>
          </p:nvSpPr>
          <p:spPr bwMode="auto">
            <a:xfrm>
              <a:off x="2215" y="1910"/>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01" name="Rectangle 104"/>
            <p:cNvSpPr>
              <a:spLocks noChangeArrowheads="1"/>
            </p:cNvSpPr>
            <p:nvPr/>
          </p:nvSpPr>
          <p:spPr bwMode="auto">
            <a:xfrm>
              <a:off x="1232" y="2146"/>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02" name="Text Box 105"/>
            <p:cNvSpPr txBox="1">
              <a:spLocks noChangeArrowheads="1"/>
            </p:cNvSpPr>
            <p:nvPr/>
          </p:nvSpPr>
          <p:spPr bwMode="auto">
            <a:xfrm>
              <a:off x="1860" y="215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03" name="Text Box 106"/>
            <p:cNvSpPr txBox="1">
              <a:spLocks noChangeArrowheads="1"/>
            </p:cNvSpPr>
            <p:nvPr/>
          </p:nvSpPr>
          <p:spPr bwMode="auto">
            <a:xfrm>
              <a:off x="1883" y="23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04" name="Text Box 107"/>
            <p:cNvSpPr txBox="1">
              <a:spLocks noChangeArrowheads="1"/>
            </p:cNvSpPr>
            <p:nvPr/>
          </p:nvSpPr>
          <p:spPr bwMode="auto">
            <a:xfrm>
              <a:off x="1215" y="165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05" name="Text Box 108"/>
            <p:cNvSpPr txBox="1">
              <a:spLocks noChangeArrowheads="1"/>
            </p:cNvSpPr>
            <p:nvPr/>
          </p:nvSpPr>
          <p:spPr bwMode="auto">
            <a:xfrm>
              <a:off x="2200" y="165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06" name="Text Box 109"/>
            <p:cNvSpPr txBox="1">
              <a:spLocks noChangeArrowheads="1"/>
            </p:cNvSpPr>
            <p:nvPr/>
          </p:nvSpPr>
          <p:spPr bwMode="auto">
            <a:xfrm>
              <a:off x="1215"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07" name="Text Box 110"/>
            <p:cNvSpPr txBox="1">
              <a:spLocks noChangeArrowheads="1"/>
            </p:cNvSpPr>
            <p:nvPr/>
          </p:nvSpPr>
          <p:spPr bwMode="auto">
            <a:xfrm>
              <a:off x="1538"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08" name="Text Box 111"/>
            <p:cNvSpPr txBox="1">
              <a:spLocks noChangeArrowheads="1"/>
            </p:cNvSpPr>
            <p:nvPr/>
          </p:nvSpPr>
          <p:spPr bwMode="auto">
            <a:xfrm>
              <a:off x="1860"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09" name="Text Box 112"/>
            <p:cNvSpPr txBox="1">
              <a:spLocks noChangeArrowheads="1"/>
            </p:cNvSpPr>
            <p:nvPr/>
          </p:nvSpPr>
          <p:spPr bwMode="auto">
            <a:xfrm>
              <a:off x="2212" y="1918"/>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10" name="Text Box 113"/>
            <p:cNvSpPr txBox="1">
              <a:spLocks noChangeArrowheads="1"/>
            </p:cNvSpPr>
            <p:nvPr/>
          </p:nvSpPr>
          <p:spPr bwMode="auto">
            <a:xfrm>
              <a:off x="1215" y="2159"/>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11" name="Text Box 114"/>
            <p:cNvSpPr txBox="1">
              <a:spLocks noChangeArrowheads="1"/>
            </p:cNvSpPr>
            <p:nvPr/>
          </p:nvSpPr>
          <p:spPr bwMode="auto">
            <a:xfrm>
              <a:off x="1538" y="2159"/>
              <a:ext cx="2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12" name="Text Box 115"/>
            <p:cNvSpPr txBox="1">
              <a:spLocks noChangeArrowheads="1"/>
            </p:cNvSpPr>
            <p:nvPr/>
          </p:nvSpPr>
          <p:spPr bwMode="auto">
            <a:xfrm>
              <a:off x="2212" y="2159"/>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sp>
          <p:nvSpPr>
            <p:cNvPr id="113" name="Text Box 116"/>
            <p:cNvSpPr txBox="1">
              <a:spLocks noChangeArrowheads="1"/>
            </p:cNvSpPr>
            <p:nvPr/>
          </p:nvSpPr>
          <p:spPr bwMode="auto">
            <a:xfrm>
              <a:off x="1215" y="235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14" name="Text Box 117"/>
            <p:cNvSpPr txBox="1">
              <a:spLocks noChangeArrowheads="1"/>
            </p:cNvSpPr>
            <p:nvPr/>
          </p:nvSpPr>
          <p:spPr bwMode="auto">
            <a:xfrm>
              <a:off x="1543" y="235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15" name="Text Box 118"/>
            <p:cNvSpPr txBox="1">
              <a:spLocks noChangeArrowheads="1"/>
            </p:cNvSpPr>
            <p:nvPr/>
          </p:nvSpPr>
          <p:spPr bwMode="auto">
            <a:xfrm>
              <a:off x="2222" y="235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grpSp>
        <p:nvGrpSpPr>
          <p:cNvPr id="122" name="Group 120"/>
          <p:cNvGrpSpPr/>
          <p:nvPr/>
        </p:nvGrpSpPr>
        <p:grpSpPr bwMode="auto">
          <a:xfrm>
            <a:off x="8415988" y="4267288"/>
            <a:ext cx="2971800" cy="2232025"/>
            <a:chOff x="624" y="1296"/>
            <a:chExt cx="1872" cy="1406"/>
          </a:xfrm>
        </p:grpSpPr>
        <p:sp>
          <p:nvSpPr>
            <p:cNvPr id="123" name="Rectangle 121"/>
            <p:cNvSpPr>
              <a:spLocks noChangeArrowheads="1"/>
            </p:cNvSpPr>
            <p:nvPr/>
          </p:nvSpPr>
          <p:spPr bwMode="auto">
            <a:xfrm>
              <a:off x="2215" y="2147"/>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24" name="Line 122"/>
            <p:cNvSpPr>
              <a:spLocks noChangeShapeType="1"/>
            </p:cNvSpPr>
            <p:nvPr/>
          </p:nvSpPr>
          <p:spPr bwMode="auto">
            <a:xfrm flipH="1" flipV="1">
              <a:off x="915" y="1511"/>
              <a:ext cx="254" cy="16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5" name="Line 123"/>
            <p:cNvSpPr>
              <a:spLocks noChangeShapeType="1"/>
            </p:cNvSpPr>
            <p:nvPr/>
          </p:nvSpPr>
          <p:spPr bwMode="auto">
            <a:xfrm>
              <a:off x="1168" y="1909"/>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6" name="Text Box 124"/>
            <p:cNvSpPr txBox="1">
              <a:spLocks noChangeArrowheads="1"/>
            </p:cNvSpPr>
            <p:nvPr/>
          </p:nvSpPr>
          <p:spPr bwMode="auto">
            <a:xfrm>
              <a:off x="1200" y="1440"/>
              <a:ext cx="1268"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00   01  11   10</a:t>
              </a:r>
              <a:endParaRPr kumimoji="0" lang="en-US" altLang="zh-CN" sz="2400" b="1" i="0" u="none" strike="noStrike" kern="0" cap="none" spc="0" normalizeH="0" baseline="0" noProof="0">
                <a:ln>
                  <a:noFill/>
                </a:ln>
                <a:solidFill>
                  <a:srgbClr val="000000"/>
                </a:solidFill>
                <a:effectLst/>
                <a:uLnTx/>
                <a:uFillTx/>
              </a:endParaRPr>
            </a:p>
          </p:txBody>
        </p:sp>
        <p:sp>
          <p:nvSpPr>
            <p:cNvPr id="127" name="Text Box 125"/>
            <p:cNvSpPr txBox="1">
              <a:spLocks noChangeArrowheads="1"/>
            </p:cNvSpPr>
            <p:nvPr/>
          </p:nvSpPr>
          <p:spPr bwMode="auto">
            <a:xfrm>
              <a:off x="820" y="1650"/>
              <a:ext cx="388" cy="97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0001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11</a:t>
              </a:r>
              <a:endParaRPr kumimoji="0" lang="en-US" altLang="zh-CN" sz="24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10</a:t>
              </a:r>
              <a:endParaRPr kumimoji="0" lang="en-US" altLang="zh-CN" sz="2400" b="1" i="0" u="none" strike="noStrike" kern="0" cap="none" spc="0" normalizeH="0" baseline="0" noProof="0">
                <a:ln>
                  <a:noFill/>
                </a:ln>
                <a:solidFill>
                  <a:srgbClr val="000000"/>
                </a:solidFill>
                <a:effectLst/>
                <a:uLnTx/>
                <a:uFillTx/>
              </a:endParaRPr>
            </a:p>
          </p:txBody>
        </p:sp>
        <p:sp>
          <p:nvSpPr>
            <p:cNvPr id="128" name="Text Box 126"/>
            <p:cNvSpPr txBox="1">
              <a:spLocks noChangeArrowheads="1"/>
            </p:cNvSpPr>
            <p:nvPr/>
          </p:nvSpPr>
          <p:spPr bwMode="auto">
            <a:xfrm>
              <a:off x="901" y="1296"/>
              <a:ext cx="350" cy="25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a:ln>
                    <a:noFill/>
                  </a:ln>
                  <a:solidFill>
                    <a:srgbClr val="000000"/>
                  </a:solidFill>
                  <a:effectLst/>
                  <a:uLnTx/>
                  <a:uFillTx/>
                </a:rPr>
                <a:t>CD</a:t>
              </a:r>
              <a:endParaRPr kumimoji="0" lang="en-US" altLang="zh-CN" sz="2000" b="1" i="0" u="none" strike="noStrike" kern="0" cap="none" spc="0" normalizeH="0" baseline="0" noProof="0">
                <a:ln>
                  <a:noFill/>
                </a:ln>
                <a:solidFill>
                  <a:srgbClr val="000000"/>
                </a:solidFill>
                <a:effectLst/>
                <a:uLnTx/>
                <a:uFillTx/>
              </a:endParaRPr>
            </a:p>
          </p:txBody>
        </p:sp>
        <p:sp>
          <p:nvSpPr>
            <p:cNvPr id="129" name="Text Box 127"/>
            <p:cNvSpPr txBox="1">
              <a:spLocks noChangeArrowheads="1"/>
            </p:cNvSpPr>
            <p:nvPr/>
          </p:nvSpPr>
          <p:spPr bwMode="auto">
            <a:xfrm>
              <a:off x="624" y="1519"/>
              <a:ext cx="330" cy="25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a:ln>
                    <a:noFill/>
                  </a:ln>
                  <a:solidFill>
                    <a:srgbClr val="000000"/>
                  </a:solidFill>
                  <a:effectLst/>
                  <a:uLnTx/>
                  <a:uFillTx/>
                </a:rPr>
                <a:t>AB</a:t>
              </a:r>
              <a:endParaRPr kumimoji="0" lang="en-US" altLang="zh-CN" sz="2000" b="1" i="1" u="none" strike="noStrike" kern="0" cap="none" spc="0" normalizeH="0" baseline="0" noProof="0">
                <a:ln>
                  <a:noFill/>
                </a:ln>
                <a:solidFill>
                  <a:srgbClr val="000000"/>
                </a:solidFill>
                <a:effectLst/>
                <a:uLnTx/>
                <a:uFillTx/>
              </a:endParaRPr>
            </a:p>
          </p:txBody>
        </p:sp>
        <p:sp>
          <p:nvSpPr>
            <p:cNvPr id="130" name="Text Box 128"/>
            <p:cNvSpPr txBox="1">
              <a:spLocks noChangeArrowheads="1"/>
            </p:cNvSpPr>
            <p:nvPr/>
          </p:nvSpPr>
          <p:spPr bwMode="auto">
            <a:xfrm>
              <a:off x="1549" y="1663"/>
              <a:ext cx="26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nvGrpSpPr>
            <p:cNvPr id="131" name="Group 129"/>
            <p:cNvGrpSpPr/>
            <p:nvPr/>
          </p:nvGrpSpPr>
          <p:grpSpPr bwMode="auto">
            <a:xfrm>
              <a:off x="1154" y="1672"/>
              <a:ext cx="1331" cy="932"/>
              <a:chOff x="520" y="702"/>
              <a:chExt cx="1281" cy="1403"/>
            </a:xfrm>
          </p:grpSpPr>
          <p:sp>
            <p:nvSpPr>
              <p:cNvPr id="154" name="Rectangle 130"/>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55" name="Group 131"/>
              <p:cNvGrpSpPr/>
              <p:nvPr/>
            </p:nvGrpSpPr>
            <p:grpSpPr bwMode="auto">
              <a:xfrm>
                <a:off x="858" y="702"/>
                <a:ext cx="645" cy="1403"/>
                <a:chOff x="858" y="702"/>
                <a:chExt cx="645" cy="1380"/>
              </a:xfrm>
            </p:grpSpPr>
            <p:sp>
              <p:nvSpPr>
                <p:cNvPr id="156" name="Line 132"/>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7" name="Line 133"/>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8" name="Line 134"/>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132" name="Text Box 135"/>
            <p:cNvSpPr txBox="1">
              <a:spLocks noChangeArrowheads="1"/>
            </p:cNvSpPr>
            <p:nvPr/>
          </p:nvSpPr>
          <p:spPr bwMode="auto">
            <a:xfrm>
              <a:off x="1893" y="1663"/>
              <a:ext cx="264"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33" name="Line 136"/>
            <p:cNvSpPr>
              <a:spLocks noChangeShapeType="1"/>
            </p:cNvSpPr>
            <p:nvPr/>
          </p:nvSpPr>
          <p:spPr bwMode="auto">
            <a:xfrm>
              <a:off x="1168" y="2145"/>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4" name="Line 137"/>
            <p:cNvSpPr>
              <a:spLocks noChangeShapeType="1"/>
            </p:cNvSpPr>
            <p:nvPr/>
          </p:nvSpPr>
          <p:spPr bwMode="auto">
            <a:xfrm>
              <a:off x="1168" y="2381"/>
              <a:ext cx="132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5" name="Rectangle 138"/>
            <p:cNvSpPr>
              <a:spLocks noChangeArrowheads="1"/>
            </p:cNvSpPr>
            <p:nvPr/>
          </p:nvSpPr>
          <p:spPr bwMode="auto">
            <a:xfrm>
              <a:off x="1532" y="2375"/>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36" name="Rectangle 139"/>
            <p:cNvSpPr>
              <a:spLocks noChangeArrowheads="1"/>
            </p:cNvSpPr>
            <p:nvPr/>
          </p:nvSpPr>
          <p:spPr bwMode="auto">
            <a:xfrm>
              <a:off x="1890" y="2375"/>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37" name="Rectangle 140"/>
            <p:cNvSpPr>
              <a:spLocks noChangeArrowheads="1"/>
            </p:cNvSpPr>
            <p:nvPr/>
          </p:nvSpPr>
          <p:spPr bwMode="auto">
            <a:xfrm>
              <a:off x="1221" y="1903"/>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38" name="Rectangle 141"/>
            <p:cNvSpPr>
              <a:spLocks noChangeArrowheads="1"/>
            </p:cNvSpPr>
            <p:nvPr/>
          </p:nvSpPr>
          <p:spPr bwMode="auto">
            <a:xfrm>
              <a:off x="2215" y="1910"/>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39" name="Rectangle 142"/>
            <p:cNvSpPr>
              <a:spLocks noChangeArrowheads="1"/>
            </p:cNvSpPr>
            <p:nvPr/>
          </p:nvSpPr>
          <p:spPr bwMode="auto">
            <a:xfrm>
              <a:off x="1232" y="2146"/>
              <a:ext cx="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rgbClr val="000000"/>
                </a:solidFill>
                <a:effectLst/>
                <a:uLnTx/>
                <a:uFillTx/>
              </a:endParaRPr>
            </a:p>
          </p:txBody>
        </p:sp>
        <p:sp>
          <p:nvSpPr>
            <p:cNvPr id="140" name="Text Box 143"/>
            <p:cNvSpPr txBox="1">
              <a:spLocks noChangeArrowheads="1"/>
            </p:cNvSpPr>
            <p:nvPr/>
          </p:nvSpPr>
          <p:spPr bwMode="auto">
            <a:xfrm>
              <a:off x="1888" y="216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41" name="Text Box 144"/>
            <p:cNvSpPr txBox="1">
              <a:spLocks noChangeArrowheads="1"/>
            </p:cNvSpPr>
            <p:nvPr/>
          </p:nvSpPr>
          <p:spPr bwMode="auto">
            <a:xfrm>
              <a:off x="1892" y="235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sp>
          <p:nvSpPr>
            <p:cNvPr id="142" name="Text Box 145"/>
            <p:cNvSpPr txBox="1">
              <a:spLocks noChangeArrowheads="1"/>
            </p:cNvSpPr>
            <p:nvPr/>
          </p:nvSpPr>
          <p:spPr bwMode="auto">
            <a:xfrm>
              <a:off x="1215" y="166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43" name="Text Box 146"/>
            <p:cNvSpPr txBox="1">
              <a:spLocks noChangeArrowheads="1"/>
            </p:cNvSpPr>
            <p:nvPr/>
          </p:nvSpPr>
          <p:spPr bwMode="auto">
            <a:xfrm>
              <a:off x="2211" y="166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44" name="Text Box 147"/>
            <p:cNvSpPr txBox="1">
              <a:spLocks noChangeArrowheads="1"/>
            </p:cNvSpPr>
            <p:nvPr/>
          </p:nvSpPr>
          <p:spPr bwMode="auto">
            <a:xfrm>
              <a:off x="1215"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45" name="Text Box 148"/>
            <p:cNvSpPr txBox="1">
              <a:spLocks noChangeArrowheads="1"/>
            </p:cNvSpPr>
            <p:nvPr/>
          </p:nvSpPr>
          <p:spPr bwMode="auto">
            <a:xfrm>
              <a:off x="1538" y="191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46" name="Text Box 149"/>
            <p:cNvSpPr txBox="1">
              <a:spLocks noChangeArrowheads="1"/>
            </p:cNvSpPr>
            <p:nvPr/>
          </p:nvSpPr>
          <p:spPr bwMode="auto">
            <a:xfrm>
              <a:off x="1894" y="191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sp>
          <p:nvSpPr>
            <p:cNvPr id="147" name="Text Box 150"/>
            <p:cNvSpPr txBox="1">
              <a:spLocks noChangeArrowheads="1"/>
            </p:cNvSpPr>
            <p:nvPr/>
          </p:nvSpPr>
          <p:spPr bwMode="auto">
            <a:xfrm>
              <a:off x="2222" y="1910"/>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48" name="Text Box 151"/>
            <p:cNvSpPr txBox="1">
              <a:spLocks noChangeArrowheads="1"/>
            </p:cNvSpPr>
            <p:nvPr/>
          </p:nvSpPr>
          <p:spPr bwMode="auto">
            <a:xfrm>
              <a:off x="1215" y="2159"/>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49" name="Text Box 152"/>
            <p:cNvSpPr txBox="1">
              <a:spLocks noChangeArrowheads="1"/>
            </p:cNvSpPr>
            <p:nvPr/>
          </p:nvSpPr>
          <p:spPr bwMode="auto">
            <a:xfrm>
              <a:off x="1538" y="2159"/>
              <a:ext cx="2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50" name="Text Box 153"/>
            <p:cNvSpPr txBox="1">
              <a:spLocks noChangeArrowheads="1"/>
            </p:cNvSpPr>
            <p:nvPr/>
          </p:nvSpPr>
          <p:spPr bwMode="auto">
            <a:xfrm>
              <a:off x="2227" y="2165"/>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51" name="Text Box 154"/>
            <p:cNvSpPr txBox="1">
              <a:spLocks noChangeArrowheads="1"/>
            </p:cNvSpPr>
            <p:nvPr/>
          </p:nvSpPr>
          <p:spPr bwMode="auto">
            <a:xfrm>
              <a:off x="1226" y="23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52" name="Text Box 155"/>
            <p:cNvSpPr txBox="1">
              <a:spLocks noChangeArrowheads="1"/>
            </p:cNvSpPr>
            <p:nvPr/>
          </p:nvSpPr>
          <p:spPr bwMode="auto">
            <a:xfrm>
              <a:off x="1549" y="23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53" name="Text Box 156"/>
            <p:cNvSpPr txBox="1">
              <a:spLocks noChangeArrowheads="1"/>
            </p:cNvSpPr>
            <p:nvPr/>
          </p:nvSpPr>
          <p:spPr bwMode="auto">
            <a:xfrm>
              <a:off x="2232" y="23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sp>
        <p:nvSpPr>
          <p:cNvPr id="159" name="Text Box 159"/>
          <p:cNvSpPr txBox="1">
            <a:spLocks noChangeArrowheads="1"/>
          </p:cNvSpPr>
          <p:nvPr/>
        </p:nvSpPr>
        <p:spPr bwMode="auto">
          <a:xfrm>
            <a:off x="3467750" y="3469020"/>
            <a:ext cx="800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800" i="1" dirty="0">
                <a:solidFill>
                  <a:schemeClr val="tx1"/>
                </a:solidFill>
                <a:latin typeface="Times New Roman" panose="02020603050405020304" pitchFamily="18" charset="0"/>
              </a:rPr>
              <a:t>B</a:t>
            </a:r>
            <a:endParaRPr lang="zh-CN" altLang="en-US" sz="2800" i="1" dirty="0">
              <a:solidFill>
                <a:schemeClr val="tx1"/>
              </a:solidFill>
              <a:latin typeface="Times New Roman" panose="02020603050405020304" pitchFamily="18" charset="0"/>
            </a:endParaRPr>
          </a:p>
        </p:txBody>
      </p:sp>
      <p:sp>
        <p:nvSpPr>
          <p:cNvPr id="160" name="Text Box 160"/>
          <p:cNvSpPr txBox="1">
            <a:spLocks noChangeArrowheads="1"/>
          </p:cNvSpPr>
          <p:nvPr/>
        </p:nvSpPr>
        <p:spPr bwMode="auto">
          <a:xfrm>
            <a:off x="2843571" y="5289523"/>
            <a:ext cx="800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800" i="1" dirty="0">
                <a:solidFill>
                  <a:schemeClr val="tx1"/>
                </a:solidFill>
                <a:latin typeface="Times New Roman" panose="02020603050405020304" pitchFamily="18" charset="0"/>
              </a:rPr>
              <a:t>D</a:t>
            </a:r>
            <a:endParaRPr lang="zh-CN" altLang="en-US" sz="2800" i="1" dirty="0">
              <a:solidFill>
                <a:schemeClr val="tx1"/>
              </a:solidFill>
              <a:latin typeface="Times New Roman" panose="02020603050405020304" pitchFamily="18" charset="0"/>
            </a:endParaRPr>
          </a:p>
        </p:txBody>
      </p:sp>
      <p:graphicFrame>
        <p:nvGraphicFramePr>
          <p:cNvPr id="161" name="Object 161">
            <a:hlinkClick r:id="" action="ppaction://ole?verb=1"/>
          </p:cNvPr>
          <p:cNvGraphicFramePr>
            <a:graphicFrameLocks noChangeAspect="1"/>
          </p:cNvGraphicFramePr>
          <p:nvPr/>
        </p:nvGraphicFramePr>
        <p:xfrm>
          <a:off x="8711261" y="3441971"/>
          <a:ext cx="382588" cy="509587"/>
        </p:xfrm>
        <a:graphic>
          <a:graphicData uri="http://schemas.openxmlformats.org/presentationml/2006/ole">
            <mc:AlternateContent xmlns:mc="http://schemas.openxmlformats.org/markup-compatibility/2006">
              <mc:Choice xmlns:v="urn:schemas-microsoft-com:vml" Requires="v">
                <p:oleObj spid="_x0000_s2" name="" r:id="rId1" imgW="152400" imgH="203200" progId="Equation.KSEE3">
                  <p:embed/>
                </p:oleObj>
              </mc:Choice>
              <mc:Fallback>
                <p:oleObj name="" r:id="rId1" imgW="152400" imgH="203200" progId="Equation.KSEE3">
                  <p:embed/>
                  <p:pic>
                    <p:nvPicPr>
                      <p:cNvPr id="0" name="Object 161">
                        <a:hlinkClick r:id="" action="ppaction://ole?verb=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1261" y="3441971"/>
                        <a:ext cx="38258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 name="Object 162">
            <a:hlinkClick r:id="" action="ppaction://ole?verb=1"/>
          </p:cNvPr>
          <p:cNvGraphicFramePr>
            <a:graphicFrameLocks noChangeAspect="1"/>
          </p:cNvGraphicFramePr>
          <p:nvPr/>
        </p:nvGraphicFramePr>
        <p:xfrm>
          <a:off x="7822849" y="5304743"/>
          <a:ext cx="412750" cy="508000"/>
        </p:xfrm>
        <a:graphic>
          <a:graphicData uri="http://schemas.openxmlformats.org/presentationml/2006/ole">
            <mc:AlternateContent xmlns:mc="http://schemas.openxmlformats.org/markup-compatibility/2006">
              <mc:Choice xmlns:v="urn:schemas-microsoft-com:vml" Requires="v">
                <p:oleObj spid="_x0000_s3" name="" r:id="rId3" imgW="165100" imgH="203200" progId="Equation.3">
                  <p:embed/>
                </p:oleObj>
              </mc:Choice>
              <mc:Fallback>
                <p:oleObj name="" r:id="rId3" imgW="165100" imgH="203200" progId="Equation.3">
                  <p:embed/>
                  <p:pic>
                    <p:nvPicPr>
                      <p:cNvPr id="0" name="Object 162">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2849" y="5304743"/>
                        <a:ext cx="41275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 name="PA-圆角矩形 1"/>
          <p:cNvSpPr/>
          <p:nvPr>
            <p:custDataLst>
              <p:tags r:id="rId5"/>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Rectangle 2"/>
          <p:cNvSpPr txBox="1">
            <a:spLocks noChangeArrowheads="1"/>
          </p:cNvSpPr>
          <p:nvPr/>
        </p:nvSpPr>
        <p:spPr>
          <a:xfrm>
            <a:off x="0" y="554538"/>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dissolve">
                                      <p:cBhvr>
                                        <p:cTn id="17" dur="500"/>
                                        <p:tgtEl>
                                          <p:spTgt spid="16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59"/>
                                        </p:tgtEl>
                                        <p:attrNameLst>
                                          <p:attrName>style.visibility</p:attrName>
                                        </p:attrNameLst>
                                      </p:cBhvr>
                                      <p:to>
                                        <p:strVal val="visible"/>
                                      </p:to>
                                    </p:set>
                                    <p:anim calcmode="lin" valueType="num">
                                      <p:cBhvr additive="base">
                                        <p:cTn id="22" dur="500" fill="hold"/>
                                        <p:tgtEl>
                                          <p:spTgt spid="159"/>
                                        </p:tgtEl>
                                        <p:attrNameLst>
                                          <p:attrName>ppt_x</p:attrName>
                                        </p:attrNameLst>
                                      </p:cBhvr>
                                      <p:tavLst>
                                        <p:tav tm="0">
                                          <p:val>
                                            <p:strVal val="0-#ppt_w/2"/>
                                          </p:val>
                                        </p:tav>
                                        <p:tav tm="100000">
                                          <p:val>
                                            <p:strVal val="#ppt_x"/>
                                          </p:val>
                                        </p:tav>
                                      </p:tavLst>
                                    </p:anim>
                                    <p:anim calcmode="lin" valueType="num">
                                      <p:cBhvr additive="base">
                                        <p:cTn id="23" dur="500" fill="hold"/>
                                        <p:tgtEl>
                                          <p:spTgt spid="15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0-#ppt_w/2"/>
                                          </p:val>
                                        </p:tav>
                                        <p:tav tm="100000">
                                          <p:val>
                                            <p:strVal val="#ppt_x"/>
                                          </p:val>
                                        </p:tav>
                                      </p:tavLst>
                                    </p:anim>
                                    <p:anim calcmode="lin" valueType="num">
                                      <p:cBhvr additive="base">
                                        <p:cTn id="29"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66"/>
                                        </p:tgtEl>
                                        <p:attrNameLst>
                                          <p:attrName>style.visibility</p:attrName>
                                        </p:attrNameLst>
                                      </p:cBhvr>
                                      <p:to>
                                        <p:strVal val="visible"/>
                                      </p:to>
                                    </p:set>
                                    <p:animEffect transition="in" filter="dissolve">
                                      <p:cBhvr>
                                        <p:cTn id="34" dur="500"/>
                                        <p:tgtEl>
                                          <p:spTgt spid="16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60"/>
                                        </p:tgtEl>
                                        <p:attrNameLst>
                                          <p:attrName>style.visibility</p:attrName>
                                        </p:attrNameLst>
                                      </p:cBhvr>
                                      <p:to>
                                        <p:strVal val="visible"/>
                                      </p:to>
                                    </p:set>
                                    <p:anim calcmode="lin" valueType="num">
                                      <p:cBhvr additive="base">
                                        <p:cTn id="39" dur="500" fill="hold"/>
                                        <p:tgtEl>
                                          <p:spTgt spid="160"/>
                                        </p:tgtEl>
                                        <p:attrNameLst>
                                          <p:attrName>ppt_x</p:attrName>
                                        </p:attrNameLst>
                                      </p:cBhvr>
                                      <p:tavLst>
                                        <p:tav tm="0">
                                          <p:val>
                                            <p:strVal val="1+#ppt_w/2"/>
                                          </p:val>
                                        </p:tav>
                                        <p:tav tm="100000">
                                          <p:val>
                                            <p:strVal val="#ppt_x"/>
                                          </p:val>
                                        </p:tav>
                                      </p:tavLst>
                                    </p:anim>
                                    <p:anim calcmode="lin" valueType="num">
                                      <p:cBhvr additive="base">
                                        <p:cTn id="40" dur="500" fill="hold"/>
                                        <p:tgtEl>
                                          <p:spTgt spid="16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 presetClass="entr" presetSubtype="32" fill="hold" nodeType="click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box(out)">
                                      <p:cBhvr>
                                        <p:cTn id="45" dur="500"/>
                                        <p:tgtEl>
                                          <p:spTgt spid="8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63"/>
                                        </p:tgtEl>
                                        <p:attrNameLst>
                                          <p:attrName>style.visibility</p:attrName>
                                        </p:attrNameLst>
                                      </p:cBhvr>
                                      <p:to>
                                        <p:strVal val="visible"/>
                                      </p:to>
                                    </p:set>
                                    <p:animEffect transition="in" filter="dissolve">
                                      <p:cBhvr>
                                        <p:cTn id="50" dur="500"/>
                                        <p:tgtEl>
                                          <p:spTgt spid="163"/>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visible"/>
                                      </p:to>
                                    </p:set>
                                    <p:animEffect transition="in" filter="dissolve">
                                      <p:cBhvr>
                                        <p:cTn id="53" dur="500"/>
                                        <p:tgtEl>
                                          <p:spTgt spid="16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61"/>
                                        </p:tgtEl>
                                        <p:attrNameLst>
                                          <p:attrName>style.visibility</p:attrName>
                                        </p:attrNameLst>
                                      </p:cBhvr>
                                      <p:to>
                                        <p:strVal val="visible"/>
                                      </p:to>
                                    </p:set>
                                    <p:anim calcmode="lin" valueType="num">
                                      <p:cBhvr additive="base">
                                        <p:cTn id="58" dur="500" fill="hold"/>
                                        <p:tgtEl>
                                          <p:spTgt spid="161"/>
                                        </p:tgtEl>
                                        <p:attrNameLst>
                                          <p:attrName>ppt_x</p:attrName>
                                        </p:attrNameLst>
                                      </p:cBhvr>
                                      <p:tavLst>
                                        <p:tav tm="0">
                                          <p:val>
                                            <p:strVal val="#ppt_x"/>
                                          </p:val>
                                        </p:tav>
                                        <p:tav tm="100000">
                                          <p:val>
                                            <p:strVal val="#ppt_x"/>
                                          </p:val>
                                        </p:tav>
                                      </p:tavLst>
                                    </p:anim>
                                    <p:anim calcmode="lin" valueType="num">
                                      <p:cBhvr additive="base">
                                        <p:cTn id="59"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122"/>
                                        </p:tgtEl>
                                        <p:attrNameLst>
                                          <p:attrName>style.visibility</p:attrName>
                                        </p:attrNameLst>
                                      </p:cBhvr>
                                      <p:to>
                                        <p:strVal val="visible"/>
                                      </p:to>
                                    </p:set>
                                    <p:anim calcmode="lin" valueType="num">
                                      <p:cBhvr additive="base">
                                        <p:cTn id="64" dur="500" fill="hold"/>
                                        <p:tgtEl>
                                          <p:spTgt spid="122"/>
                                        </p:tgtEl>
                                        <p:attrNameLst>
                                          <p:attrName>ppt_x</p:attrName>
                                        </p:attrNameLst>
                                      </p:cBhvr>
                                      <p:tavLst>
                                        <p:tav tm="0">
                                          <p:val>
                                            <p:strVal val="0-#ppt_w/2"/>
                                          </p:val>
                                        </p:tav>
                                        <p:tav tm="100000">
                                          <p:val>
                                            <p:strVal val="#ppt_x"/>
                                          </p:val>
                                        </p:tav>
                                      </p:tavLst>
                                    </p:anim>
                                    <p:anim calcmode="lin" valueType="num">
                                      <p:cBhvr additive="base">
                                        <p:cTn id="65" dur="5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67"/>
                                        </p:tgtEl>
                                        <p:attrNameLst>
                                          <p:attrName>style.visibility</p:attrName>
                                        </p:attrNameLst>
                                      </p:cBhvr>
                                      <p:to>
                                        <p:strVal val="visible"/>
                                      </p:to>
                                    </p:set>
                                    <p:animEffect transition="in" filter="dissolve">
                                      <p:cBhvr>
                                        <p:cTn id="70" dur="500"/>
                                        <p:tgtEl>
                                          <p:spTgt spid="16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68"/>
                                        </p:tgtEl>
                                        <p:attrNameLst>
                                          <p:attrName>style.visibility</p:attrName>
                                        </p:attrNameLst>
                                      </p:cBhvr>
                                      <p:to>
                                        <p:strVal val="visible"/>
                                      </p:to>
                                    </p:set>
                                    <p:animEffect transition="in" filter="dissolve">
                                      <p:cBhvr>
                                        <p:cTn id="73" dur="500"/>
                                        <p:tgtEl>
                                          <p:spTgt spid="168"/>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62"/>
                                        </p:tgtEl>
                                        <p:attrNameLst>
                                          <p:attrName>style.visibility</p:attrName>
                                        </p:attrNameLst>
                                      </p:cBhvr>
                                      <p:to>
                                        <p:strVal val="visible"/>
                                      </p:to>
                                    </p:set>
                                    <p:anim calcmode="lin" valueType="num">
                                      <p:cBhvr additive="base">
                                        <p:cTn id="78" dur="500" fill="hold"/>
                                        <p:tgtEl>
                                          <p:spTgt spid="162"/>
                                        </p:tgtEl>
                                        <p:attrNameLst>
                                          <p:attrName>ppt_x</p:attrName>
                                        </p:attrNameLst>
                                      </p:cBhvr>
                                      <p:tavLst>
                                        <p:tav tm="0">
                                          <p:val>
                                            <p:strVal val="#ppt_x"/>
                                          </p:val>
                                        </p:tav>
                                        <p:tav tm="100000">
                                          <p:val>
                                            <p:strVal val="#ppt_x"/>
                                          </p:val>
                                        </p:tav>
                                      </p:tavLst>
                                    </p:anim>
                                    <p:anim calcmode="lin" valueType="num">
                                      <p:cBhvr additive="base">
                                        <p:cTn id="79"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7" grpId="0" animBg="1"/>
      <p:bldP spid="163" grpId="0" animBg="1"/>
      <p:bldP spid="164" grpId="0" animBg="1"/>
      <p:bldP spid="166" grpId="0" animBg="1"/>
      <p:bldP spid="165" grpId="0" animBg="1"/>
      <p:bldP spid="6" grpId="0"/>
      <p:bldP spid="159" grpId="0" bldLvl="0" autoUpdateAnimBg="0"/>
      <p:bldP spid="160" grpId="0" bldLvl="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2949" name="Rectangle 3"/>
          <p:cNvSpPr>
            <a:spLocks noChangeArrowheads="1"/>
          </p:cNvSpPr>
          <p:nvPr/>
        </p:nvSpPr>
        <p:spPr bwMode="auto">
          <a:xfrm>
            <a:off x="1447922" y="3548206"/>
            <a:ext cx="9677234"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marL="0" indent="0">
              <a:buNone/>
            </a:pPr>
            <a:r>
              <a:rPr lang="zh-CN" altLang="zh-CN" sz="2400" b="1" dirty="0">
                <a:solidFill>
                  <a:schemeClr val="tx1"/>
                </a:solidFill>
              </a:rPr>
              <a:t>步骤：</a:t>
            </a:r>
            <a:endParaRPr lang="zh-CN" altLang="zh-CN" sz="2400" b="1" dirty="0">
              <a:solidFill>
                <a:schemeClr val="tx1"/>
              </a:solidFill>
            </a:endParaRPr>
          </a:p>
          <a:p>
            <a:pPr marL="0" indent="0">
              <a:buNone/>
            </a:pPr>
            <a:r>
              <a:rPr lang="en-US" altLang="zh-CN" sz="2400" b="1" dirty="0">
                <a:solidFill>
                  <a:schemeClr val="tx1"/>
                </a:solidFill>
              </a:rPr>
              <a:t>1</a:t>
            </a:r>
            <a:r>
              <a:rPr lang="zh-CN" altLang="zh-CN" sz="2400" b="1" dirty="0">
                <a:solidFill>
                  <a:schemeClr val="tx1"/>
                </a:solidFill>
              </a:rPr>
              <a:t>）画出逻辑函数的卡诺图，即填卡诺图；</a:t>
            </a:r>
            <a:endParaRPr lang="zh-CN" altLang="zh-CN" sz="2400" b="1" dirty="0">
              <a:solidFill>
                <a:schemeClr val="tx1"/>
              </a:solidFill>
            </a:endParaRPr>
          </a:p>
          <a:p>
            <a:pPr marL="0" indent="0">
              <a:buNone/>
            </a:pPr>
            <a:r>
              <a:rPr lang="en-US" altLang="zh-CN" sz="2400" b="1" dirty="0">
                <a:solidFill>
                  <a:schemeClr val="tx1"/>
                </a:solidFill>
              </a:rPr>
              <a:t>2</a:t>
            </a:r>
            <a:r>
              <a:rPr lang="zh-CN" altLang="zh-CN" sz="2400" b="1" dirty="0">
                <a:solidFill>
                  <a:schemeClr val="tx1"/>
                </a:solidFill>
              </a:rPr>
              <a:t>）画卡诺圈合并</a:t>
            </a:r>
            <a:r>
              <a:rPr lang="zh-CN" altLang="zh-CN" sz="2400" b="1" dirty="0">
                <a:solidFill>
                  <a:srgbClr val="0000FF"/>
                </a:solidFill>
              </a:rPr>
              <a:t>最小项</a:t>
            </a:r>
            <a:r>
              <a:rPr lang="zh-CN" altLang="zh-CN" sz="2400" b="1" dirty="0">
                <a:solidFill>
                  <a:schemeClr val="tx1"/>
                </a:solidFill>
              </a:rPr>
              <a:t>。</a:t>
            </a:r>
            <a:endParaRPr lang="zh-CN" altLang="zh-CN" sz="2400" b="1" dirty="0">
              <a:solidFill>
                <a:schemeClr val="tx1"/>
              </a:solidFill>
            </a:endParaRPr>
          </a:p>
          <a:p>
            <a:pPr marL="0" indent="0">
              <a:buNone/>
            </a:pPr>
            <a:r>
              <a:rPr lang="en-US" altLang="zh-CN" sz="2400" b="1" dirty="0">
                <a:solidFill>
                  <a:schemeClr val="tx1"/>
                </a:solidFill>
              </a:rPr>
              <a:t>3</a:t>
            </a:r>
            <a:r>
              <a:rPr lang="zh-CN" altLang="zh-CN" sz="2400" b="1" dirty="0">
                <a:solidFill>
                  <a:schemeClr val="tx1"/>
                </a:solidFill>
              </a:rPr>
              <a:t>）写出最简表达式。每个圈写成一个最简</a:t>
            </a:r>
            <a:r>
              <a:rPr lang="zh-CN" altLang="zh-CN" sz="2400" b="1" dirty="0">
                <a:solidFill>
                  <a:srgbClr val="0000FF"/>
                </a:solidFill>
              </a:rPr>
              <a:t>与项</a:t>
            </a:r>
            <a:r>
              <a:rPr lang="zh-CN" altLang="zh-CN" sz="2400" b="1" dirty="0">
                <a:solidFill>
                  <a:schemeClr val="tx1"/>
                </a:solidFill>
              </a:rPr>
              <a:t>，并将它们</a:t>
            </a:r>
            <a:r>
              <a:rPr lang="zh-CN" altLang="zh-CN" sz="2400" b="1" dirty="0">
                <a:solidFill>
                  <a:srgbClr val="0000FF"/>
                </a:solidFill>
              </a:rPr>
              <a:t>相或</a:t>
            </a:r>
            <a:r>
              <a:rPr lang="zh-CN" altLang="zh-CN" sz="2400" b="1" dirty="0">
                <a:solidFill>
                  <a:schemeClr val="tx1"/>
                </a:solidFill>
              </a:rPr>
              <a:t>，便得到</a:t>
            </a:r>
            <a:r>
              <a:rPr lang="zh-CN" altLang="zh-CN" sz="2400" b="1" dirty="0">
                <a:solidFill>
                  <a:srgbClr val="0000FF"/>
                </a:solidFill>
              </a:rPr>
              <a:t>最简与或式</a:t>
            </a:r>
            <a:r>
              <a:rPr lang="zh-CN" altLang="zh-CN" sz="2400" b="1" dirty="0">
                <a:solidFill>
                  <a:schemeClr val="tx1"/>
                </a:solidFill>
              </a:rPr>
              <a:t>。</a:t>
            </a:r>
            <a:endParaRPr lang="zh-CN" altLang="zh-CN" sz="2400" b="1" dirty="0">
              <a:solidFill>
                <a:schemeClr val="tx1"/>
              </a:solidFill>
            </a:endParaRPr>
          </a:p>
        </p:txBody>
      </p:sp>
      <p:sp>
        <p:nvSpPr>
          <p:cNvPr id="10" name="Text Box 3"/>
          <p:cNvSpPr txBox="1">
            <a:spLocks noChangeArrowheads="1"/>
          </p:cNvSpPr>
          <p:nvPr/>
        </p:nvSpPr>
        <p:spPr bwMode="auto">
          <a:xfrm>
            <a:off x="1106566" y="2582383"/>
            <a:ext cx="10722223"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en-US" sz="2400" b="1" dirty="0">
                <a:solidFill>
                  <a:schemeClr val="accent6">
                    <a:lumMod val="75000"/>
                  </a:schemeClr>
                </a:solidFill>
              </a:rPr>
              <a:t>① </a:t>
            </a:r>
            <a:r>
              <a:rPr lang="zh-CN" altLang="zh-CN" sz="2400" b="1" dirty="0">
                <a:solidFill>
                  <a:schemeClr val="accent6">
                    <a:lumMod val="75000"/>
                  </a:schemeClr>
                </a:solidFill>
              </a:rPr>
              <a:t>圈</a:t>
            </a:r>
            <a:r>
              <a:rPr lang="en-US" altLang="zh-CN" sz="2400" b="1" dirty="0">
                <a:solidFill>
                  <a:schemeClr val="accent6">
                    <a:lumMod val="75000"/>
                  </a:schemeClr>
                </a:solidFill>
              </a:rPr>
              <a:t>1</a:t>
            </a:r>
            <a:r>
              <a:rPr lang="zh-CN" altLang="zh-CN" sz="2400" b="1" dirty="0">
                <a:solidFill>
                  <a:schemeClr val="accent6">
                    <a:lumMod val="75000"/>
                  </a:schemeClr>
                </a:solidFill>
              </a:rPr>
              <a:t>法</a:t>
            </a:r>
            <a:r>
              <a:rPr lang="en-US" altLang="zh-CN" sz="2400" b="1" dirty="0">
                <a:solidFill>
                  <a:schemeClr val="accent6">
                    <a:lumMod val="75000"/>
                  </a:schemeClr>
                </a:solidFill>
              </a:rPr>
              <a:t>:</a:t>
            </a:r>
            <a:endParaRPr lang="en-US" altLang="zh-CN" sz="2400" b="1" dirty="0">
              <a:solidFill>
                <a:schemeClr val="accent6">
                  <a:lumMod val="75000"/>
                </a:schemeClr>
              </a:solidFill>
            </a:endParaRPr>
          </a:p>
          <a:p>
            <a:pPr>
              <a:buNone/>
            </a:pPr>
            <a:r>
              <a:rPr lang="en-US" altLang="zh-CN" sz="2400" b="1" dirty="0">
                <a:solidFill>
                  <a:schemeClr val="tx1"/>
                </a:solidFill>
              </a:rPr>
              <a:t>       </a:t>
            </a:r>
            <a:r>
              <a:rPr lang="zh-CN" altLang="zh-CN" sz="2400" b="1" dirty="0">
                <a:solidFill>
                  <a:schemeClr val="tx1"/>
                </a:solidFill>
              </a:rPr>
              <a:t>对卡诺图中填“</a:t>
            </a:r>
            <a:r>
              <a:rPr lang="en-US" altLang="zh-CN" sz="2400" b="1" dirty="0">
                <a:solidFill>
                  <a:schemeClr val="tx1"/>
                </a:solidFill>
              </a:rPr>
              <a:t>1</a:t>
            </a:r>
            <a:r>
              <a:rPr lang="zh-CN" altLang="zh-CN" sz="2400" b="1" dirty="0">
                <a:solidFill>
                  <a:schemeClr val="tx1"/>
                </a:solidFill>
              </a:rPr>
              <a:t>”的相邻方格进行画圈合并，求最简与或式。</a:t>
            </a:r>
            <a:endParaRPr lang="zh-CN" altLang="zh-CN" sz="2400" b="1" dirty="0">
              <a:solidFill>
                <a:schemeClr val="tx1"/>
              </a:solidFill>
            </a:endParaRPr>
          </a:p>
        </p:txBody>
      </p:sp>
      <p:sp>
        <p:nvSpPr>
          <p:cNvPr id="11" name="PA-圆角矩形 1"/>
          <p:cNvSpPr/>
          <p:nvPr>
            <p:custDataLst>
              <p:tags r:id="rId2"/>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3" name="Text Box 3"/>
          <p:cNvSpPr txBox="1">
            <a:spLocks noChangeArrowheads="1"/>
          </p:cNvSpPr>
          <p:nvPr/>
        </p:nvSpPr>
        <p:spPr bwMode="auto">
          <a:xfrm>
            <a:off x="1117776" y="148275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卡诺图化简法</a:t>
            </a:r>
            <a:endParaRPr lang="zh-CN" altLang="en-US" dirty="0"/>
          </a:p>
        </p:txBody>
      </p:sp>
      <p:sp>
        <p:nvSpPr>
          <p:cNvPr id="2" name="Text Box 3"/>
          <p:cNvSpPr txBox="1">
            <a:spLocks noChangeArrowheads="1"/>
          </p:cNvSpPr>
          <p:nvPr/>
        </p:nvSpPr>
        <p:spPr bwMode="auto">
          <a:xfrm>
            <a:off x="1295526" y="2076456"/>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zh-CN" sz="2400" b="1" dirty="0">
                <a:solidFill>
                  <a:schemeClr val="tx1"/>
                </a:solidFill>
              </a:rPr>
              <a:t>用卡诺图化简逻辑函数</a:t>
            </a:r>
            <a:endParaRPr lang="zh-CN" altLang="en-US" sz="2400" dirty="0">
              <a:solidFill>
                <a:schemeClr val="tx1"/>
              </a:solidFill>
              <a:latin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2949">
                                            <p:txEl>
                                              <p:pRg st="0" end="0"/>
                                            </p:txEl>
                                          </p:spTgt>
                                        </p:tgtEl>
                                        <p:attrNameLst>
                                          <p:attrName>style.visibility</p:attrName>
                                        </p:attrNameLst>
                                      </p:cBhvr>
                                      <p:to>
                                        <p:strVal val="visible"/>
                                      </p:to>
                                    </p:set>
                                    <p:animEffect transition="in" filter="fade">
                                      <p:cBhvr>
                                        <p:cTn id="18" dur="1000"/>
                                        <p:tgtEl>
                                          <p:spTgt spid="82949">
                                            <p:txEl>
                                              <p:pRg st="0" end="0"/>
                                            </p:txEl>
                                          </p:spTgt>
                                        </p:tgtEl>
                                      </p:cBhvr>
                                    </p:animEffect>
                                    <p:anim calcmode="lin" valueType="num">
                                      <p:cBhvr>
                                        <p:cTn id="19" dur="1000" fill="hold"/>
                                        <p:tgtEl>
                                          <p:spTgt spid="8294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82949">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 presetClass="entr" presetSubtype="8" fill="hold" grpId="0" nodeType="afterEffect">
                                  <p:stCondLst>
                                    <p:cond delay="0"/>
                                  </p:stCondLst>
                                  <p:childTnLst>
                                    <p:set>
                                      <p:cBhvr>
                                        <p:cTn id="23" dur="1" fill="hold">
                                          <p:stCondLst>
                                            <p:cond delay="0"/>
                                          </p:stCondLst>
                                        </p:cTn>
                                        <p:tgtEl>
                                          <p:spTgt spid="82949">
                                            <p:txEl>
                                              <p:pRg st="1" end="1"/>
                                            </p:txEl>
                                          </p:spTgt>
                                        </p:tgtEl>
                                        <p:attrNameLst>
                                          <p:attrName>style.visibility</p:attrName>
                                        </p:attrNameLst>
                                      </p:cBhvr>
                                      <p:to>
                                        <p:strVal val="visible"/>
                                      </p:to>
                                    </p:set>
                                    <p:anim calcmode="lin" valueType="num">
                                      <p:cBhvr additive="base">
                                        <p:cTn id="24" dur="500" fill="hold"/>
                                        <p:tgtEl>
                                          <p:spTgt spid="82949">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8294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82949">
                                            <p:txEl>
                                              <p:pRg st="2" end="2"/>
                                            </p:txEl>
                                          </p:spTgt>
                                        </p:tgtEl>
                                        <p:attrNameLst>
                                          <p:attrName>style.visibility</p:attrName>
                                        </p:attrNameLst>
                                      </p:cBhvr>
                                      <p:to>
                                        <p:strVal val="visible"/>
                                      </p:to>
                                    </p:set>
                                    <p:anim calcmode="lin" valueType="num">
                                      <p:cBhvr additive="base">
                                        <p:cTn id="30" dur="500" fill="hold"/>
                                        <p:tgtEl>
                                          <p:spTgt spid="82949">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8294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2949">
                                            <p:txEl>
                                              <p:pRg st="3" end="3"/>
                                            </p:txEl>
                                          </p:spTgt>
                                        </p:tgtEl>
                                        <p:attrNameLst>
                                          <p:attrName>style.visibility</p:attrName>
                                        </p:attrNameLst>
                                      </p:cBhvr>
                                      <p:to>
                                        <p:strVal val="visible"/>
                                      </p:to>
                                    </p:set>
                                    <p:anim calcmode="lin" valueType="num">
                                      <p:cBhvr additive="base">
                                        <p:cTn id="36" dur="500" fill="hold"/>
                                        <p:tgtEl>
                                          <p:spTgt spid="82949">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294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autoUpdateAnimBg="0" uiExpand="1" build="p"/>
      <p:bldP spid="10" grpId="0"/>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2949" name="Rectangle 3"/>
          <p:cNvSpPr>
            <a:spLocks noChangeArrowheads="1"/>
          </p:cNvSpPr>
          <p:nvPr/>
        </p:nvSpPr>
        <p:spPr bwMode="auto">
          <a:xfrm>
            <a:off x="990733" y="3212335"/>
            <a:ext cx="10667720" cy="269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lnSpc>
                <a:spcPct val="120000"/>
              </a:lnSpc>
              <a:spcBef>
                <a:spcPct val="0"/>
              </a:spcBef>
              <a:buClr>
                <a:srgbClr val="A50021"/>
              </a:buClr>
              <a:buFontTx/>
              <a:buAutoNum type="arabicParenR"/>
            </a:pPr>
            <a:r>
              <a:rPr lang="zh-CN" altLang="en-US" sz="2400" b="1" dirty="0">
                <a:solidFill>
                  <a:schemeClr val="tx1"/>
                </a:solidFill>
              </a:rPr>
              <a:t>尽量画大圈，但每个圈内只能含有</a:t>
            </a:r>
            <a:r>
              <a:rPr lang="en-US" altLang="zh-CN" sz="2400" b="1" dirty="0">
                <a:solidFill>
                  <a:schemeClr val="tx1"/>
                </a:solidFill>
              </a:rPr>
              <a:t>2</a:t>
            </a:r>
            <a:r>
              <a:rPr lang="en-US" altLang="zh-CN" sz="2400" b="1" i="1" baseline="30000" dirty="0">
                <a:solidFill>
                  <a:schemeClr val="tx1"/>
                </a:solidFill>
                <a:cs typeface="Times New Roman" panose="02020603050405020304" pitchFamily="18" charset="0"/>
              </a:rPr>
              <a:t>n</a:t>
            </a:r>
            <a:r>
              <a:rPr lang="en-US" altLang="zh-CN" sz="2400" b="1" dirty="0">
                <a:solidFill>
                  <a:schemeClr val="tx1"/>
                </a:solidFill>
                <a:cs typeface="Times New Roman" panose="02020603050405020304" pitchFamily="18" charset="0"/>
              </a:rPr>
              <a:t>(</a:t>
            </a:r>
            <a:r>
              <a:rPr lang="en-US" altLang="zh-CN" sz="2400" b="1" i="1" dirty="0">
                <a:solidFill>
                  <a:schemeClr val="tx1"/>
                </a:solidFill>
                <a:cs typeface="Times New Roman" panose="02020603050405020304" pitchFamily="18" charset="0"/>
              </a:rPr>
              <a:t>n</a:t>
            </a:r>
            <a:r>
              <a:rPr lang="en-US" altLang="zh-CN" sz="2400" b="1" dirty="0">
                <a:solidFill>
                  <a:schemeClr val="tx1"/>
                </a:solidFill>
                <a:cs typeface="Times New Roman" panose="02020603050405020304" pitchFamily="18" charset="0"/>
              </a:rPr>
              <a:t>=0,1,2,3…)</a:t>
            </a:r>
            <a:r>
              <a:rPr lang="zh-CN" altLang="en-US" sz="2400" b="1" dirty="0">
                <a:solidFill>
                  <a:schemeClr val="tx1"/>
                </a:solidFill>
              </a:rPr>
              <a:t>个相邻项。要特别注意对边相邻性和四角相邻性。</a:t>
            </a:r>
            <a:endParaRPr lang="zh-CN" altLang="en-US" sz="2400" b="1" dirty="0">
              <a:solidFill>
                <a:schemeClr val="tx1"/>
              </a:solidFill>
            </a:endParaRPr>
          </a:p>
          <a:p>
            <a:pPr>
              <a:lnSpc>
                <a:spcPct val="120000"/>
              </a:lnSpc>
              <a:spcBef>
                <a:spcPct val="0"/>
              </a:spcBef>
              <a:buClr>
                <a:srgbClr val="A50021"/>
              </a:buClr>
              <a:buFontTx/>
              <a:buAutoNum type="arabicParenR"/>
            </a:pPr>
            <a:r>
              <a:rPr lang="zh-CN" altLang="en-US" sz="2400" b="1" dirty="0">
                <a:solidFill>
                  <a:schemeClr val="tx1"/>
                </a:solidFill>
              </a:rPr>
              <a:t>卡诺图中所有取值为</a:t>
            </a:r>
            <a:r>
              <a:rPr lang="en-US" altLang="zh-CN" sz="2400" b="1" dirty="0">
                <a:solidFill>
                  <a:schemeClr val="tx1"/>
                </a:solidFill>
              </a:rPr>
              <a:t>1</a:t>
            </a:r>
            <a:r>
              <a:rPr lang="zh-CN" altLang="en-US" sz="2400" b="1" dirty="0">
                <a:solidFill>
                  <a:schemeClr val="tx1"/>
                </a:solidFill>
              </a:rPr>
              <a:t>的方格均要被圈过，即不能漏下取值为</a:t>
            </a:r>
            <a:r>
              <a:rPr lang="en-US" altLang="zh-CN" sz="2400" b="1" dirty="0">
                <a:solidFill>
                  <a:schemeClr val="tx1"/>
                </a:solidFill>
              </a:rPr>
              <a:t>1</a:t>
            </a:r>
            <a:r>
              <a:rPr lang="zh-CN" altLang="en-US" sz="2400" b="1" dirty="0">
                <a:solidFill>
                  <a:schemeClr val="tx1"/>
                </a:solidFill>
              </a:rPr>
              <a:t>的最小项。</a:t>
            </a:r>
            <a:endParaRPr lang="zh-CN" altLang="en-US" sz="2400" b="1" dirty="0">
              <a:solidFill>
                <a:schemeClr val="tx1"/>
              </a:solidFill>
            </a:endParaRPr>
          </a:p>
          <a:p>
            <a:pPr>
              <a:lnSpc>
                <a:spcPct val="120000"/>
              </a:lnSpc>
              <a:spcBef>
                <a:spcPct val="0"/>
              </a:spcBef>
              <a:buClr>
                <a:srgbClr val="A50021"/>
              </a:buClr>
              <a:buFontTx/>
              <a:buAutoNum type="arabicParenR"/>
            </a:pPr>
            <a:r>
              <a:rPr lang="zh-CN" altLang="zh-CN" sz="2400" b="1" dirty="0">
                <a:solidFill>
                  <a:schemeClr val="tx1"/>
                </a:solidFill>
              </a:rPr>
              <a:t>同一方格可以被不同的圈包围，但新增圈中一定要有新的方格，否则该圈为多余</a:t>
            </a:r>
            <a:r>
              <a:rPr lang="zh-CN" altLang="en-US" sz="2400" b="1" dirty="0">
                <a:solidFill>
                  <a:schemeClr val="tx1"/>
                </a:solidFill>
              </a:rPr>
              <a:t>。</a:t>
            </a:r>
            <a:endParaRPr lang="en-US" altLang="zh-CN" sz="2400" b="1" dirty="0">
              <a:solidFill>
                <a:schemeClr val="tx1"/>
              </a:solidFill>
            </a:endParaRPr>
          </a:p>
          <a:p>
            <a:pPr>
              <a:lnSpc>
                <a:spcPct val="120000"/>
              </a:lnSpc>
              <a:spcBef>
                <a:spcPct val="0"/>
              </a:spcBef>
              <a:buClr>
                <a:srgbClr val="A50021"/>
              </a:buClr>
              <a:buFontTx/>
              <a:buAutoNum type="arabicParenR"/>
            </a:pPr>
            <a:r>
              <a:rPr lang="zh-CN" altLang="zh-CN" sz="2400" b="1" dirty="0">
                <a:solidFill>
                  <a:schemeClr val="tx1"/>
                </a:solidFill>
              </a:rPr>
              <a:t>圈尽可能大即圈内方格数尽可能多，</a:t>
            </a:r>
            <a:r>
              <a:rPr lang="zh-CN" altLang="en-US" sz="2400" b="1" dirty="0">
                <a:solidFill>
                  <a:schemeClr val="tx1"/>
                </a:solidFill>
              </a:rPr>
              <a:t>圈的个数尽量少。</a:t>
            </a:r>
            <a:endParaRPr lang="zh-CN" altLang="en-US" sz="2400" b="1" dirty="0">
              <a:solidFill>
                <a:schemeClr val="tx1"/>
              </a:solidFill>
            </a:endParaRPr>
          </a:p>
        </p:txBody>
      </p:sp>
      <p:sp>
        <p:nvSpPr>
          <p:cNvPr id="10" name="Text Box 3"/>
          <p:cNvSpPr txBox="1">
            <a:spLocks noChangeArrowheads="1"/>
          </p:cNvSpPr>
          <p:nvPr/>
        </p:nvSpPr>
        <p:spPr bwMode="auto">
          <a:xfrm>
            <a:off x="1105200" y="2581200"/>
            <a:ext cx="107222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en-US" sz="2400" b="1" dirty="0">
                <a:solidFill>
                  <a:schemeClr val="accent6">
                    <a:lumMod val="75000"/>
                  </a:schemeClr>
                </a:solidFill>
              </a:rPr>
              <a:t>① </a:t>
            </a:r>
            <a:r>
              <a:rPr lang="zh-CN" altLang="zh-CN" sz="2400" b="1" dirty="0">
                <a:solidFill>
                  <a:schemeClr val="accent6">
                    <a:lumMod val="75000"/>
                  </a:schemeClr>
                </a:solidFill>
              </a:rPr>
              <a:t>圈</a:t>
            </a:r>
            <a:r>
              <a:rPr lang="en-US" altLang="zh-CN" sz="2400" b="1" dirty="0">
                <a:solidFill>
                  <a:schemeClr val="accent6">
                    <a:lumMod val="75000"/>
                  </a:schemeClr>
                </a:solidFill>
              </a:rPr>
              <a:t>1</a:t>
            </a:r>
            <a:r>
              <a:rPr lang="zh-CN" altLang="zh-CN" sz="2400" b="1" dirty="0">
                <a:solidFill>
                  <a:schemeClr val="accent6">
                    <a:lumMod val="75000"/>
                  </a:schemeClr>
                </a:solidFill>
              </a:rPr>
              <a:t>法</a:t>
            </a:r>
            <a:r>
              <a:rPr lang="en-US" altLang="zh-CN" sz="2400" b="1" dirty="0">
                <a:solidFill>
                  <a:schemeClr val="accent6">
                    <a:lumMod val="75000"/>
                  </a:schemeClr>
                </a:solidFill>
              </a:rPr>
              <a:t>:</a:t>
            </a:r>
            <a:r>
              <a:rPr lang="zh-CN" altLang="en-US" sz="2400" b="1" dirty="0">
                <a:solidFill>
                  <a:schemeClr val="accent6">
                    <a:lumMod val="75000"/>
                  </a:schemeClr>
                </a:solidFill>
              </a:rPr>
              <a:t>画圈原则</a:t>
            </a:r>
            <a:endParaRPr lang="zh-CN" altLang="zh-CN" sz="2400" b="1" dirty="0">
              <a:solidFill>
                <a:schemeClr val="accent6">
                  <a:lumMod val="75000"/>
                </a:schemeClr>
              </a:solidFill>
            </a:endParaRPr>
          </a:p>
        </p:txBody>
      </p:sp>
      <p:sp>
        <p:nvSpPr>
          <p:cNvPr id="11" name="PA-圆角矩形 1"/>
          <p:cNvSpPr/>
          <p:nvPr>
            <p:custDataLst>
              <p:tags r:id="rId2"/>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13" name="Text Box 3"/>
          <p:cNvSpPr txBox="1">
            <a:spLocks noChangeArrowheads="1"/>
          </p:cNvSpPr>
          <p:nvPr/>
        </p:nvSpPr>
        <p:spPr bwMode="auto">
          <a:xfrm>
            <a:off x="1117776" y="148275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卡诺图化简法</a:t>
            </a:r>
            <a:endParaRPr lang="zh-CN" altLang="en-US" dirty="0"/>
          </a:p>
        </p:txBody>
      </p:sp>
      <p:sp>
        <p:nvSpPr>
          <p:cNvPr id="14" name="Text Box 3"/>
          <p:cNvSpPr txBox="1">
            <a:spLocks noChangeArrowheads="1"/>
          </p:cNvSpPr>
          <p:nvPr/>
        </p:nvSpPr>
        <p:spPr bwMode="auto">
          <a:xfrm>
            <a:off x="1295526" y="2076456"/>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zh-CN" sz="2400" b="1" dirty="0">
                <a:solidFill>
                  <a:schemeClr val="tx1"/>
                </a:solidFill>
              </a:rPr>
              <a:t>用卡诺图化简逻辑函数</a:t>
            </a:r>
            <a:endParaRPr lang="zh-CN" altLang="en-US" sz="2400" dirty="0">
              <a:solidFill>
                <a:schemeClr val="tx1"/>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49">
                                            <p:txEl>
                                              <p:pRg st="0" end="0"/>
                                            </p:txEl>
                                          </p:spTgt>
                                        </p:tgtEl>
                                        <p:attrNameLst>
                                          <p:attrName>style.visibility</p:attrName>
                                        </p:attrNameLst>
                                      </p:cBhvr>
                                      <p:to>
                                        <p:strVal val="visible"/>
                                      </p:to>
                                    </p:set>
                                    <p:anim calcmode="lin" valueType="num">
                                      <p:cBhvr additive="base">
                                        <p:cTn id="7" dur="500" fill="hold"/>
                                        <p:tgtEl>
                                          <p:spTgt spid="8294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9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2949">
                                            <p:txEl>
                                              <p:pRg st="1" end="1"/>
                                            </p:txEl>
                                          </p:spTgt>
                                        </p:tgtEl>
                                        <p:attrNameLst>
                                          <p:attrName>style.visibility</p:attrName>
                                        </p:attrNameLst>
                                      </p:cBhvr>
                                      <p:to>
                                        <p:strVal val="visible"/>
                                      </p:to>
                                    </p:set>
                                    <p:anim calcmode="lin" valueType="num">
                                      <p:cBhvr additive="base">
                                        <p:cTn id="13" dur="500" fill="hold"/>
                                        <p:tgtEl>
                                          <p:spTgt spid="8294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294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2949">
                                            <p:txEl>
                                              <p:pRg st="2" end="2"/>
                                            </p:txEl>
                                          </p:spTgt>
                                        </p:tgtEl>
                                        <p:attrNameLst>
                                          <p:attrName>style.visibility</p:attrName>
                                        </p:attrNameLst>
                                      </p:cBhvr>
                                      <p:to>
                                        <p:strVal val="visible"/>
                                      </p:to>
                                    </p:set>
                                    <p:anim calcmode="lin" valueType="num">
                                      <p:cBhvr additive="base">
                                        <p:cTn id="19" dur="500" fill="hold"/>
                                        <p:tgtEl>
                                          <p:spTgt spid="8294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294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2949">
                                            <p:txEl>
                                              <p:pRg st="3" end="3"/>
                                            </p:txEl>
                                          </p:spTgt>
                                        </p:tgtEl>
                                        <p:attrNameLst>
                                          <p:attrName>style.visibility</p:attrName>
                                        </p:attrNameLst>
                                      </p:cBhvr>
                                      <p:to>
                                        <p:strVal val="visible"/>
                                      </p:to>
                                    </p:set>
                                    <p:anim calcmode="lin" valueType="num">
                                      <p:cBhvr additive="base">
                                        <p:cTn id="25" dur="500" fill="hold"/>
                                        <p:tgtEl>
                                          <p:spTgt spid="8294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294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autoUpdateAnimBg="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
          <p:cNvSpPr txBox="1">
            <a:spLocks noChangeArrowheads="1"/>
          </p:cNvSpPr>
          <p:nvPr/>
        </p:nvSpPr>
        <p:spPr bwMode="auto">
          <a:xfrm>
            <a:off x="1449255" y="4365231"/>
            <a:ext cx="4827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解：</a:t>
            </a:r>
            <a:r>
              <a:rPr lang="en-US" altLang="zh-CN" sz="2400" b="1" dirty="0">
                <a:solidFill>
                  <a:schemeClr val="tx1"/>
                </a:solidFill>
              </a:rPr>
              <a:t>1)</a:t>
            </a:r>
            <a:r>
              <a:rPr lang="zh-CN" altLang="zh-CN" sz="2400" b="1" dirty="0">
                <a:solidFill>
                  <a:schemeClr val="tx1"/>
                </a:solidFill>
              </a:rPr>
              <a:t>画出该逻辑函数的卡诺图</a:t>
            </a:r>
            <a:r>
              <a:rPr lang="en-US" altLang="zh-CN" sz="2400" b="1" dirty="0">
                <a:solidFill>
                  <a:schemeClr val="tx1"/>
                </a:solidFill>
              </a:rPr>
              <a:t>;</a:t>
            </a:r>
            <a:endParaRPr lang="zh-CN" altLang="en-US" sz="2400" b="1" dirty="0">
              <a:solidFill>
                <a:schemeClr val="tx1"/>
              </a:solidFill>
            </a:endParaRPr>
          </a:p>
        </p:txBody>
      </p:sp>
      <p:sp>
        <p:nvSpPr>
          <p:cNvPr id="19" name="TextBox 17"/>
          <p:cNvSpPr txBox="1">
            <a:spLocks noChangeArrowheads="1"/>
          </p:cNvSpPr>
          <p:nvPr/>
        </p:nvSpPr>
        <p:spPr bwMode="auto">
          <a:xfrm>
            <a:off x="2068161" y="4921521"/>
            <a:ext cx="4227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rPr>
              <a:t>2)</a:t>
            </a:r>
            <a:r>
              <a:rPr lang="zh-CN" altLang="zh-CN" sz="2400" b="1" dirty="0">
                <a:solidFill>
                  <a:schemeClr val="tx1"/>
                </a:solidFill>
              </a:rPr>
              <a:t>画圈</a:t>
            </a:r>
            <a:r>
              <a:rPr lang="zh-CN" altLang="en-US" sz="2400" b="1" dirty="0">
                <a:solidFill>
                  <a:schemeClr val="tx1"/>
                </a:solidFill>
              </a:rPr>
              <a:t>；</a:t>
            </a:r>
            <a:endParaRPr lang="zh-CN" altLang="en-US" sz="2400" b="1" dirty="0">
              <a:solidFill>
                <a:schemeClr val="tx1"/>
              </a:solidFill>
            </a:endParaRPr>
          </a:p>
        </p:txBody>
      </p:sp>
      <p:sp>
        <p:nvSpPr>
          <p:cNvPr id="20" name="TextBox 18"/>
          <p:cNvSpPr txBox="1">
            <a:spLocks noChangeArrowheads="1"/>
          </p:cNvSpPr>
          <p:nvPr/>
        </p:nvSpPr>
        <p:spPr bwMode="auto">
          <a:xfrm>
            <a:off x="2068073" y="5409574"/>
            <a:ext cx="3124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rPr>
              <a:t>3)</a:t>
            </a:r>
            <a:r>
              <a:rPr lang="zh-CN" altLang="zh-CN" sz="2400" b="1" dirty="0">
                <a:solidFill>
                  <a:schemeClr val="tx1"/>
                </a:solidFill>
              </a:rPr>
              <a:t>写出最简式：</a:t>
            </a:r>
            <a:endParaRPr lang="zh-CN" altLang="en-US" sz="2400" b="1" dirty="0">
              <a:solidFill>
                <a:schemeClr val="tx1"/>
              </a:solidFill>
            </a:endParaRPr>
          </a:p>
        </p:txBody>
      </p:sp>
      <p:graphicFrame>
        <p:nvGraphicFramePr>
          <p:cNvPr id="34" name="对象 33"/>
          <p:cNvGraphicFramePr>
            <a:graphicFrameLocks noChangeAspect="1"/>
          </p:cNvGraphicFramePr>
          <p:nvPr/>
        </p:nvGraphicFramePr>
        <p:xfrm>
          <a:off x="2100501" y="6021557"/>
          <a:ext cx="4144093" cy="464947"/>
        </p:xfrm>
        <a:graphic>
          <a:graphicData uri="http://schemas.openxmlformats.org/presentationml/2006/ole">
            <mc:AlternateContent xmlns:mc="http://schemas.openxmlformats.org/markup-compatibility/2006">
              <mc:Choice xmlns:v="urn:schemas-microsoft-com:vml" Requires="v">
                <p:oleObj spid="_x0000_s2" name="Equation" r:id="rId1" imgW="1993900" imgH="228600" progId="Equation.DSMT4">
                  <p:embed/>
                </p:oleObj>
              </mc:Choice>
              <mc:Fallback>
                <p:oleObj name="Equation" r:id="rId1" imgW="1993900" imgH="228600" progId="Equation.DSMT4">
                  <p:embed/>
                  <p:pic>
                    <p:nvPicPr>
                      <p:cNvPr id="0" name="对象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501" y="6021557"/>
                        <a:ext cx="4144093" cy="464947"/>
                      </a:xfrm>
                      <a:prstGeom prst="rect">
                        <a:avLst/>
                      </a:prstGeom>
                      <a:noFill/>
                    </p:spPr>
                  </p:pic>
                </p:oleObj>
              </mc:Fallback>
            </mc:AlternateContent>
          </a:graphicData>
        </a:graphic>
      </p:graphicFrame>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597" y="3737958"/>
            <a:ext cx="3670110" cy="282878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328" y="3043361"/>
            <a:ext cx="7254869" cy="1152244"/>
          </a:xfrm>
          <a:prstGeom prst="rect">
            <a:avLst/>
          </a:prstGeom>
        </p:spPr>
      </p:pic>
      <p:sp>
        <p:nvSpPr>
          <p:cNvPr id="14" name="PA-圆角矩形 1"/>
          <p:cNvSpPr/>
          <p:nvPr>
            <p:custDataLst>
              <p:tags r:id="rId5"/>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 Box 3"/>
          <p:cNvSpPr txBox="1">
            <a:spLocks noChangeArrowheads="1"/>
          </p:cNvSpPr>
          <p:nvPr/>
        </p:nvSpPr>
        <p:spPr bwMode="auto">
          <a:xfrm>
            <a:off x="1105200" y="2581200"/>
            <a:ext cx="107222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en-US" sz="2400" b="1" dirty="0">
                <a:solidFill>
                  <a:schemeClr val="accent6">
                    <a:lumMod val="75000"/>
                  </a:schemeClr>
                </a:solidFill>
              </a:rPr>
              <a:t>① </a:t>
            </a:r>
            <a:r>
              <a:rPr lang="zh-CN" altLang="zh-CN" sz="2400" b="1" dirty="0">
                <a:solidFill>
                  <a:schemeClr val="accent6">
                    <a:lumMod val="75000"/>
                  </a:schemeClr>
                </a:solidFill>
              </a:rPr>
              <a:t>圈</a:t>
            </a:r>
            <a:r>
              <a:rPr lang="en-US" altLang="zh-CN" sz="2400" b="1" dirty="0">
                <a:solidFill>
                  <a:schemeClr val="accent6">
                    <a:lumMod val="75000"/>
                  </a:schemeClr>
                </a:solidFill>
              </a:rPr>
              <a:t>1</a:t>
            </a:r>
            <a:r>
              <a:rPr lang="zh-CN" altLang="zh-CN" sz="2400" b="1" dirty="0">
                <a:solidFill>
                  <a:schemeClr val="accent6">
                    <a:lumMod val="75000"/>
                  </a:schemeClr>
                </a:solidFill>
              </a:rPr>
              <a:t>法</a:t>
            </a:r>
            <a:r>
              <a:rPr lang="en-US" altLang="zh-CN" sz="2400" b="1" dirty="0">
                <a:solidFill>
                  <a:schemeClr val="accent6">
                    <a:lumMod val="75000"/>
                  </a:schemeClr>
                </a:solidFill>
              </a:rPr>
              <a:t>:</a:t>
            </a:r>
            <a:endParaRPr lang="zh-CN" altLang="zh-CN" sz="2400" b="1" dirty="0">
              <a:solidFill>
                <a:schemeClr val="accent6">
                  <a:lumMod val="75000"/>
                </a:schemeClr>
              </a:solidFill>
            </a:endParaRPr>
          </a:p>
        </p:txBody>
      </p:sp>
      <p:sp>
        <p:nvSpPr>
          <p:cNvPr id="5" name="Text Box 3"/>
          <p:cNvSpPr txBox="1">
            <a:spLocks noChangeArrowheads="1"/>
          </p:cNvSpPr>
          <p:nvPr/>
        </p:nvSpPr>
        <p:spPr bwMode="auto">
          <a:xfrm>
            <a:off x="1117776" y="148275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卡诺图化简法</a:t>
            </a:r>
            <a:endParaRPr lang="zh-CN" altLang="en-US" dirty="0"/>
          </a:p>
        </p:txBody>
      </p:sp>
      <p:sp>
        <p:nvSpPr>
          <p:cNvPr id="6" name="Text Box 3"/>
          <p:cNvSpPr txBox="1">
            <a:spLocks noChangeArrowheads="1"/>
          </p:cNvSpPr>
          <p:nvPr/>
        </p:nvSpPr>
        <p:spPr bwMode="auto">
          <a:xfrm>
            <a:off x="1295526" y="2076456"/>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zh-CN" sz="2400" b="1" dirty="0">
                <a:solidFill>
                  <a:schemeClr val="tx1"/>
                </a:solidFill>
              </a:rPr>
              <a:t>用卡诺图化简逻辑函数</a:t>
            </a:r>
            <a:endParaRPr lang="zh-CN" altLang="en-US" sz="2400" dirty="0">
              <a:solidFill>
                <a:schemeClr val="tx1"/>
              </a:solidFill>
              <a:latin typeface="Times New Roman" panose="02020603050405020304" pitchFamily="18" charset="0"/>
            </a:endParaRPr>
          </a:p>
        </p:txBody>
      </p:sp>
      <p:sp>
        <p:nvSpPr>
          <p:cNvPr id="22"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dirty="0">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8"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 calcmode="lin" valueType="num">
                                      <p:cBhvr>
                                        <p:cTn id="32" dur="500" fill="hold"/>
                                        <p:tgtEl>
                                          <p:spTgt spid="4"/>
                                        </p:tgtEl>
                                        <p:attrNameLst>
                                          <p:attrName>style.rotation</p:attrName>
                                        </p:attrNameLst>
                                      </p:cBhvr>
                                      <p:tavLst>
                                        <p:tav tm="0">
                                          <p:val>
                                            <p:fltVal val="360"/>
                                          </p:val>
                                        </p:tav>
                                        <p:tav tm="100000">
                                          <p:val>
                                            <p:fltVal val="0"/>
                                          </p:val>
                                        </p:tav>
                                      </p:tavLst>
                                    </p:anim>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
          <p:cNvSpPr txBox="1">
            <a:spLocks noChangeArrowheads="1"/>
          </p:cNvSpPr>
          <p:nvPr/>
        </p:nvSpPr>
        <p:spPr bwMode="auto">
          <a:xfrm>
            <a:off x="1467523" y="3664946"/>
            <a:ext cx="4827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解：</a:t>
            </a:r>
            <a:r>
              <a:rPr lang="en-US" altLang="zh-CN" sz="2400" b="1" dirty="0">
                <a:solidFill>
                  <a:schemeClr val="tx1"/>
                </a:solidFill>
              </a:rPr>
              <a:t>1)</a:t>
            </a:r>
            <a:r>
              <a:rPr lang="zh-CN" altLang="zh-CN" sz="2400" b="1" dirty="0">
                <a:solidFill>
                  <a:schemeClr val="tx1"/>
                </a:solidFill>
              </a:rPr>
              <a:t>画出该逻辑函数的卡诺图</a:t>
            </a:r>
            <a:r>
              <a:rPr lang="en-US" altLang="zh-CN" sz="2400" b="1" dirty="0">
                <a:solidFill>
                  <a:schemeClr val="tx1"/>
                </a:solidFill>
              </a:rPr>
              <a:t>;</a:t>
            </a:r>
            <a:endParaRPr lang="zh-CN" altLang="en-US" sz="2400" b="1" dirty="0">
              <a:solidFill>
                <a:schemeClr val="tx1"/>
              </a:solidFill>
            </a:endParaRPr>
          </a:p>
        </p:txBody>
      </p:sp>
      <p:sp>
        <p:nvSpPr>
          <p:cNvPr id="19" name="TextBox 17"/>
          <p:cNvSpPr txBox="1">
            <a:spLocks noChangeArrowheads="1"/>
          </p:cNvSpPr>
          <p:nvPr/>
        </p:nvSpPr>
        <p:spPr bwMode="auto">
          <a:xfrm>
            <a:off x="2068161" y="4268896"/>
            <a:ext cx="4227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rPr>
              <a:t>2)</a:t>
            </a:r>
            <a:r>
              <a:rPr lang="zh-CN" altLang="zh-CN" sz="2400" b="1" dirty="0">
                <a:solidFill>
                  <a:schemeClr val="tx1"/>
                </a:solidFill>
              </a:rPr>
              <a:t>画圈化简函数</a:t>
            </a:r>
            <a:r>
              <a:rPr lang="zh-CN" altLang="en-US" sz="2400" b="1" dirty="0">
                <a:solidFill>
                  <a:schemeClr val="tx1"/>
                </a:solidFill>
              </a:rPr>
              <a:t>；</a:t>
            </a:r>
            <a:endParaRPr lang="zh-CN" altLang="en-US" sz="2400" b="1" dirty="0">
              <a:solidFill>
                <a:schemeClr val="tx1"/>
              </a:solidFill>
            </a:endParaRPr>
          </a:p>
        </p:txBody>
      </p:sp>
      <p:sp>
        <p:nvSpPr>
          <p:cNvPr id="20" name="TextBox 18"/>
          <p:cNvSpPr txBox="1">
            <a:spLocks noChangeArrowheads="1"/>
          </p:cNvSpPr>
          <p:nvPr/>
        </p:nvSpPr>
        <p:spPr bwMode="auto">
          <a:xfrm>
            <a:off x="2068161" y="4821935"/>
            <a:ext cx="3124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latin typeface="+mn-ea"/>
                <a:ea typeface="+mn-ea"/>
              </a:rPr>
              <a:t>3)</a:t>
            </a:r>
            <a:r>
              <a:rPr lang="zh-CN" altLang="zh-CN" sz="2400" b="1" dirty="0">
                <a:solidFill>
                  <a:schemeClr val="tx1"/>
                </a:solidFill>
                <a:latin typeface="+mn-ea"/>
                <a:ea typeface="+mn-ea"/>
              </a:rPr>
              <a:t>写出最简式</a:t>
            </a:r>
            <a:r>
              <a:rPr lang="zh-CN" altLang="zh-CN" sz="2400" dirty="0">
                <a:solidFill>
                  <a:schemeClr val="tx1"/>
                </a:solidFill>
                <a:latin typeface="+mn-ea"/>
                <a:ea typeface="+mn-ea"/>
              </a:rPr>
              <a:t>：</a:t>
            </a:r>
            <a:endParaRPr lang="zh-CN" altLang="en-US" sz="2400" b="1" dirty="0">
              <a:solidFill>
                <a:schemeClr val="tx1"/>
              </a:solidFill>
              <a:latin typeface="+mn-ea"/>
              <a:ea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075" y="3102612"/>
            <a:ext cx="10492125" cy="646232"/>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7626" y="4328991"/>
            <a:ext cx="3111490" cy="2012956"/>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108" y="4328991"/>
            <a:ext cx="3627003" cy="1994545"/>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681" y="5822321"/>
            <a:ext cx="3432345" cy="451143"/>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2756" y="5335469"/>
            <a:ext cx="3218967" cy="426757"/>
          </a:xfrm>
          <a:prstGeom prst="rect">
            <a:avLst/>
          </a:prstGeom>
        </p:spPr>
      </p:pic>
      <p:sp>
        <p:nvSpPr>
          <p:cNvPr id="16" name="PA-圆角矩形 1"/>
          <p:cNvSpPr/>
          <p:nvPr>
            <p:custDataLst>
              <p:tags r:id="rId6"/>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Text Box 3"/>
          <p:cNvSpPr txBox="1">
            <a:spLocks noChangeArrowheads="1"/>
          </p:cNvSpPr>
          <p:nvPr/>
        </p:nvSpPr>
        <p:spPr bwMode="auto">
          <a:xfrm>
            <a:off x="1105200" y="2581200"/>
            <a:ext cx="107222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en-US" sz="2400" b="1" dirty="0">
                <a:solidFill>
                  <a:schemeClr val="accent6">
                    <a:lumMod val="75000"/>
                  </a:schemeClr>
                </a:solidFill>
              </a:rPr>
              <a:t>① </a:t>
            </a:r>
            <a:r>
              <a:rPr lang="zh-CN" altLang="zh-CN" sz="2400" b="1" dirty="0">
                <a:solidFill>
                  <a:schemeClr val="accent6">
                    <a:lumMod val="75000"/>
                  </a:schemeClr>
                </a:solidFill>
              </a:rPr>
              <a:t>圈</a:t>
            </a:r>
            <a:r>
              <a:rPr lang="en-US" altLang="zh-CN" sz="2400" b="1" dirty="0">
                <a:solidFill>
                  <a:schemeClr val="accent6">
                    <a:lumMod val="75000"/>
                  </a:schemeClr>
                </a:solidFill>
              </a:rPr>
              <a:t>1</a:t>
            </a:r>
            <a:r>
              <a:rPr lang="zh-CN" altLang="zh-CN" sz="2400" b="1" dirty="0">
                <a:solidFill>
                  <a:schemeClr val="accent6">
                    <a:lumMod val="75000"/>
                  </a:schemeClr>
                </a:solidFill>
              </a:rPr>
              <a:t>法</a:t>
            </a:r>
            <a:r>
              <a:rPr lang="en-US" altLang="zh-CN" sz="2400" b="1" dirty="0">
                <a:solidFill>
                  <a:schemeClr val="accent6">
                    <a:lumMod val="75000"/>
                  </a:schemeClr>
                </a:solidFill>
              </a:rPr>
              <a:t>:</a:t>
            </a:r>
            <a:endParaRPr lang="zh-CN" altLang="zh-CN" sz="2400" b="1" dirty="0">
              <a:solidFill>
                <a:schemeClr val="accent6">
                  <a:lumMod val="75000"/>
                </a:schemeClr>
              </a:solidFill>
            </a:endParaRPr>
          </a:p>
        </p:txBody>
      </p:sp>
      <p:sp>
        <p:nvSpPr>
          <p:cNvPr id="4" name="Text Box 3"/>
          <p:cNvSpPr txBox="1">
            <a:spLocks noChangeArrowheads="1"/>
          </p:cNvSpPr>
          <p:nvPr/>
        </p:nvSpPr>
        <p:spPr bwMode="auto">
          <a:xfrm>
            <a:off x="1117776" y="148275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卡诺图化简法</a:t>
            </a:r>
            <a:endParaRPr lang="zh-CN" altLang="en-US" dirty="0"/>
          </a:p>
        </p:txBody>
      </p:sp>
      <p:sp>
        <p:nvSpPr>
          <p:cNvPr id="5" name="Text Box 3"/>
          <p:cNvSpPr txBox="1">
            <a:spLocks noChangeArrowheads="1"/>
          </p:cNvSpPr>
          <p:nvPr/>
        </p:nvSpPr>
        <p:spPr bwMode="auto">
          <a:xfrm>
            <a:off x="1295526" y="2076456"/>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zh-CN" sz="2400" b="1" dirty="0">
                <a:solidFill>
                  <a:schemeClr val="tx1"/>
                </a:solidFill>
              </a:rPr>
              <a:t>用卡诺图化简逻辑函数</a:t>
            </a:r>
            <a:endParaRPr lang="zh-CN" altLang="en-US" sz="2400" dirty="0">
              <a:solidFill>
                <a:schemeClr val="tx1"/>
              </a:solidFill>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 calcmode="lin" valueType="num">
                                      <p:cBhvr>
                                        <p:cTn id="27" dur="500" fill="hold"/>
                                        <p:tgtEl>
                                          <p:spTgt spid="15"/>
                                        </p:tgtEl>
                                        <p:attrNameLst>
                                          <p:attrName>style.rotation</p:attrName>
                                        </p:attrNameLst>
                                      </p:cBhvr>
                                      <p:tavLst>
                                        <p:tav tm="0">
                                          <p:val>
                                            <p:fltVal val="360"/>
                                          </p:val>
                                        </p:tav>
                                        <p:tav tm="100000">
                                          <p:val>
                                            <p:fltVal val="0"/>
                                          </p:val>
                                        </p:tav>
                                      </p:tavLst>
                                    </p:anim>
                                    <p:animEffect transition="in" filter="fade">
                                      <p:cBhvr>
                                        <p:cTn id="28" dur="500"/>
                                        <p:tgtEl>
                                          <p:spTgt spid="15"/>
                                        </p:tgtEl>
                                      </p:cBhvr>
                                    </p:animEffect>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 calcmode="lin" valueType="num">
                                      <p:cBhvr>
                                        <p:cTn id="41" dur="500" fill="hold"/>
                                        <p:tgtEl>
                                          <p:spTgt spid="6"/>
                                        </p:tgtEl>
                                        <p:attrNameLst>
                                          <p:attrName>style.rotation</p:attrName>
                                        </p:attrNameLst>
                                      </p:cBhvr>
                                      <p:tavLst>
                                        <p:tav tm="0">
                                          <p:val>
                                            <p:fltVal val="360"/>
                                          </p:val>
                                        </p:tav>
                                        <p:tav tm="100000">
                                          <p:val>
                                            <p:fltVal val="0"/>
                                          </p:val>
                                        </p:tav>
                                      </p:tavLst>
                                    </p:anim>
                                    <p:animEffect transition="in" filter="fade">
                                      <p:cBhvr>
                                        <p:cTn id="42" dur="500"/>
                                        <p:tgtEl>
                                          <p:spTgt spid="6"/>
                                        </p:tgtEl>
                                      </p:cBhvr>
                                    </p:animEffect>
                                  </p:childTnLst>
                                </p:cTn>
                              </p:par>
                            </p:childTnLst>
                          </p:cTn>
                        </p:par>
                        <p:par>
                          <p:cTn id="43" fill="hold">
                            <p:stCondLst>
                              <p:cond delay="500"/>
                            </p:stCondLst>
                            <p:childTnLst>
                              <p:par>
                                <p:cTn id="44" presetID="42" presetClass="entr" presetSubtype="0"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爆炸形 1 33"/>
          <p:cNvSpPr/>
          <p:nvPr/>
        </p:nvSpPr>
        <p:spPr>
          <a:xfrm>
            <a:off x="6498888" y="113852"/>
            <a:ext cx="3730156" cy="2609880"/>
          </a:xfrm>
          <a:prstGeom prst="irregularSeal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TextBox 10"/>
          <p:cNvSpPr txBox="1">
            <a:spLocks noChangeArrowheads="1"/>
          </p:cNvSpPr>
          <p:nvPr/>
        </p:nvSpPr>
        <p:spPr bwMode="auto">
          <a:xfrm>
            <a:off x="1467523" y="4285136"/>
            <a:ext cx="4827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解：</a:t>
            </a:r>
            <a:r>
              <a:rPr lang="en-US" altLang="zh-CN" sz="2400" b="1" dirty="0">
                <a:solidFill>
                  <a:schemeClr val="tx1"/>
                </a:solidFill>
              </a:rPr>
              <a:t>1)</a:t>
            </a:r>
            <a:r>
              <a:rPr lang="zh-CN" altLang="zh-CN" sz="2400" b="1" dirty="0">
                <a:solidFill>
                  <a:schemeClr val="tx1"/>
                </a:solidFill>
              </a:rPr>
              <a:t>画出该逻辑函数的卡诺图</a:t>
            </a:r>
            <a:r>
              <a:rPr lang="en-US" altLang="zh-CN" sz="2400" b="1" dirty="0">
                <a:solidFill>
                  <a:schemeClr val="tx1"/>
                </a:solidFill>
              </a:rPr>
              <a:t>;</a:t>
            </a:r>
            <a:endParaRPr lang="zh-CN" altLang="en-US" sz="2400" b="1" dirty="0">
              <a:solidFill>
                <a:schemeClr val="tx1"/>
              </a:solidFill>
            </a:endParaRPr>
          </a:p>
        </p:txBody>
      </p:sp>
      <p:sp>
        <p:nvSpPr>
          <p:cNvPr id="19" name="TextBox 17"/>
          <p:cNvSpPr txBox="1">
            <a:spLocks noChangeArrowheads="1"/>
          </p:cNvSpPr>
          <p:nvPr/>
        </p:nvSpPr>
        <p:spPr bwMode="auto">
          <a:xfrm>
            <a:off x="2068161" y="4765266"/>
            <a:ext cx="4227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b="1" dirty="0">
                <a:solidFill>
                  <a:schemeClr val="tx1"/>
                </a:solidFill>
              </a:rPr>
              <a:t>2)</a:t>
            </a:r>
            <a:r>
              <a:rPr lang="zh-CN" altLang="zh-CN" sz="2400" b="1" dirty="0">
                <a:solidFill>
                  <a:schemeClr val="tx1"/>
                </a:solidFill>
              </a:rPr>
              <a:t>画圈化简函数</a:t>
            </a:r>
            <a:r>
              <a:rPr lang="zh-CN" altLang="en-US" sz="2400" b="1" dirty="0">
                <a:solidFill>
                  <a:schemeClr val="tx1"/>
                </a:solidFill>
              </a:rPr>
              <a:t>；</a:t>
            </a:r>
            <a:endParaRPr lang="zh-CN" altLang="en-US" sz="2400" b="1" dirty="0">
              <a:solidFill>
                <a:schemeClr val="tx1"/>
              </a:solidFill>
            </a:endParaRPr>
          </a:p>
        </p:txBody>
      </p:sp>
      <p:sp>
        <p:nvSpPr>
          <p:cNvPr id="20" name="TextBox 18"/>
          <p:cNvSpPr txBox="1">
            <a:spLocks noChangeArrowheads="1"/>
          </p:cNvSpPr>
          <p:nvPr/>
        </p:nvSpPr>
        <p:spPr bwMode="auto">
          <a:xfrm>
            <a:off x="2068073" y="5219190"/>
            <a:ext cx="3124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3)</a:t>
            </a:r>
            <a:r>
              <a:rPr lang="zh-CN" altLang="zh-CN" dirty="0"/>
              <a:t>写出最简式：</a:t>
            </a:r>
            <a:endParaRPr lang="zh-CN" altLang="en-US" dirty="0"/>
          </a:p>
        </p:txBody>
      </p:sp>
      <p:graphicFrame>
        <p:nvGraphicFramePr>
          <p:cNvPr id="15" name="对象 14"/>
          <p:cNvGraphicFramePr>
            <a:graphicFrameLocks noChangeAspect="1"/>
          </p:cNvGraphicFramePr>
          <p:nvPr/>
        </p:nvGraphicFramePr>
        <p:xfrm>
          <a:off x="2971882" y="5787310"/>
          <a:ext cx="1931968" cy="434150"/>
        </p:xfrm>
        <a:graphic>
          <a:graphicData uri="http://schemas.openxmlformats.org/presentationml/2006/ole">
            <mc:AlternateContent xmlns:mc="http://schemas.openxmlformats.org/markup-compatibility/2006">
              <mc:Choice xmlns:v="urn:schemas-microsoft-com:vml" Requires="v">
                <p:oleObj spid="_x0000_s2" name="Equation" r:id="rId1" imgW="926465" imgH="203200" progId="Equation.DSMT4">
                  <p:embed/>
                </p:oleObj>
              </mc:Choice>
              <mc:Fallback>
                <p:oleObj name="Equation" r:id="rId1" imgW="926465" imgH="203200" progId="Equation.DSMT4">
                  <p:embed/>
                  <p:pic>
                    <p:nvPicPr>
                      <p:cNvPr id="0" name="对象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82" y="5787310"/>
                        <a:ext cx="1931968" cy="434150"/>
                      </a:xfrm>
                      <a:prstGeom prst="rect">
                        <a:avLst/>
                      </a:prstGeom>
                      <a:noFill/>
                    </p:spPr>
                  </p:pic>
                </p:oleObj>
              </mc:Fallback>
            </mc:AlternateContent>
          </a:graphicData>
        </a:graphic>
      </p:graphicFrame>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328" y="3167189"/>
            <a:ext cx="7254869" cy="1036410"/>
          </a:xfrm>
          <a:prstGeom prst="rect">
            <a:avLst/>
          </a:prstGeom>
        </p:spPr>
      </p:pic>
      <p:sp>
        <p:nvSpPr>
          <p:cNvPr id="14" name="PA-圆角矩形 1"/>
          <p:cNvSpPr/>
          <p:nvPr>
            <p:custDataLst>
              <p:tags r:id="rId4"/>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5"/>
          <a:stretch>
            <a:fillRect/>
          </a:stretch>
        </p:blipFill>
        <p:spPr>
          <a:xfrm>
            <a:off x="8016584" y="3446719"/>
            <a:ext cx="3457143" cy="3219048"/>
          </a:xfrm>
          <a:prstGeom prst="rect">
            <a:avLst/>
          </a:prstGeom>
        </p:spPr>
      </p:pic>
      <p:sp>
        <p:nvSpPr>
          <p:cNvPr id="7" name="圆角矩形 6"/>
          <p:cNvSpPr/>
          <p:nvPr/>
        </p:nvSpPr>
        <p:spPr>
          <a:xfrm>
            <a:off x="8876364" y="5940412"/>
            <a:ext cx="2264228" cy="519489"/>
          </a:xfrm>
          <a:prstGeom prst="roundRect">
            <a:avLst/>
          </a:prstGeom>
          <a:solidFill>
            <a:schemeClr val="bg1">
              <a:alpha val="0"/>
            </a:schemeClr>
          </a:solid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圆角矩形 22"/>
          <p:cNvSpPr/>
          <p:nvPr/>
        </p:nvSpPr>
        <p:spPr>
          <a:xfrm>
            <a:off x="9479685" y="5388011"/>
            <a:ext cx="1099625" cy="995916"/>
          </a:xfrm>
          <a:prstGeom prst="roundRect">
            <a:avLst/>
          </a:prstGeom>
          <a:solidFill>
            <a:schemeClr val="bg1">
              <a:alpha val="0"/>
            </a:schemeClr>
          </a:solidFill>
          <a:ln w="28575">
            <a:solidFill>
              <a:srgbClr val="0000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7" name="图片 26"/>
          <p:cNvPicPr>
            <a:picLocks noChangeAspect="1"/>
          </p:cNvPicPr>
          <p:nvPr/>
        </p:nvPicPr>
        <p:blipFill>
          <a:blip r:embed="rId6"/>
          <a:stretch>
            <a:fillRect/>
          </a:stretch>
        </p:blipFill>
        <p:spPr>
          <a:xfrm>
            <a:off x="8615034" y="5932792"/>
            <a:ext cx="730505" cy="714331"/>
          </a:xfrm>
          <a:prstGeom prst="rect">
            <a:avLst/>
          </a:prstGeom>
        </p:spPr>
      </p:pic>
      <p:pic>
        <p:nvPicPr>
          <p:cNvPr id="28" name="图片 27"/>
          <p:cNvPicPr>
            <a:picLocks noChangeAspect="1"/>
          </p:cNvPicPr>
          <p:nvPr/>
        </p:nvPicPr>
        <p:blipFill>
          <a:blip r:embed="rId6"/>
          <a:stretch>
            <a:fillRect/>
          </a:stretch>
        </p:blipFill>
        <p:spPr>
          <a:xfrm rot="5400000">
            <a:off x="8606947" y="3884129"/>
            <a:ext cx="730505" cy="714331"/>
          </a:xfrm>
          <a:prstGeom prst="rect">
            <a:avLst/>
          </a:prstGeom>
        </p:spPr>
      </p:pic>
      <p:pic>
        <p:nvPicPr>
          <p:cNvPr id="29" name="图片 28"/>
          <p:cNvPicPr>
            <a:picLocks noChangeAspect="1"/>
          </p:cNvPicPr>
          <p:nvPr/>
        </p:nvPicPr>
        <p:blipFill>
          <a:blip r:embed="rId6"/>
          <a:stretch>
            <a:fillRect/>
          </a:stretch>
        </p:blipFill>
        <p:spPr>
          <a:xfrm rot="10800000">
            <a:off x="10751308" y="3926231"/>
            <a:ext cx="730505" cy="714331"/>
          </a:xfrm>
          <a:prstGeom prst="rect">
            <a:avLst/>
          </a:prstGeom>
        </p:spPr>
      </p:pic>
      <p:pic>
        <p:nvPicPr>
          <p:cNvPr id="30" name="图片 29"/>
          <p:cNvPicPr>
            <a:picLocks noChangeAspect="1"/>
          </p:cNvPicPr>
          <p:nvPr/>
        </p:nvPicPr>
        <p:blipFill>
          <a:blip r:embed="rId6"/>
          <a:stretch>
            <a:fillRect/>
          </a:stretch>
        </p:blipFill>
        <p:spPr>
          <a:xfrm rot="16200000">
            <a:off x="10751309" y="5925579"/>
            <a:ext cx="730505" cy="714331"/>
          </a:xfrm>
          <a:prstGeom prst="rect">
            <a:avLst/>
          </a:prstGeom>
        </p:spPr>
      </p:pic>
      <p:sp>
        <p:nvSpPr>
          <p:cNvPr id="31" name="圆角矩形 30"/>
          <p:cNvSpPr/>
          <p:nvPr/>
        </p:nvSpPr>
        <p:spPr>
          <a:xfrm>
            <a:off x="8876364" y="5937442"/>
            <a:ext cx="2264228" cy="519489"/>
          </a:xfrm>
          <a:prstGeom prst="roundRect">
            <a:avLst/>
          </a:prstGeom>
          <a:solidFill>
            <a:schemeClr val="bg1">
              <a:alpha val="0"/>
            </a:schemeClr>
          </a:solidFill>
          <a:ln w="28575">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TextBox 18"/>
          <p:cNvSpPr txBox="1">
            <a:spLocks noChangeArrowheads="1"/>
          </p:cNvSpPr>
          <p:nvPr/>
        </p:nvSpPr>
        <p:spPr bwMode="auto">
          <a:xfrm>
            <a:off x="6971062" y="1020610"/>
            <a:ext cx="28960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FontTx/>
              <a:buNone/>
              <a:defRPr sz="2400" b="1">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sz="3200" dirty="0">
                <a:solidFill>
                  <a:schemeClr val="accent6">
                    <a:lumMod val="75000"/>
                  </a:schemeClr>
                </a:solidFill>
                <a:latin typeface="+mj-lt"/>
              </a:rPr>
              <a:t>Are You Sure</a:t>
            </a:r>
            <a:r>
              <a:rPr lang="zh-CN" altLang="en-US" sz="3200" dirty="0">
                <a:solidFill>
                  <a:schemeClr val="accent6">
                    <a:lumMod val="75000"/>
                  </a:schemeClr>
                </a:solidFill>
                <a:latin typeface="+mj-lt"/>
              </a:rPr>
              <a:t>？</a:t>
            </a:r>
            <a:endParaRPr lang="zh-CN" altLang="en-US" sz="3200" dirty="0">
              <a:solidFill>
                <a:schemeClr val="accent6">
                  <a:lumMod val="75000"/>
                </a:schemeClr>
              </a:solidFill>
              <a:latin typeface="+mj-lt"/>
            </a:endParaRPr>
          </a:p>
        </p:txBody>
      </p:sp>
      <p:cxnSp>
        <p:nvCxnSpPr>
          <p:cNvPr id="37" name="直接箭头连接符 36"/>
          <p:cNvCxnSpPr/>
          <p:nvPr/>
        </p:nvCxnSpPr>
        <p:spPr>
          <a:xfrm flipH="1">
            <a:off x="9312375" y="3449639"/>
            <a:ext cx="686578" cy="5261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对象 37"/>
          <p:cNvGraphicFramePr>
            <a:graphicFrameLocks noChangeAspect="1"/>
          </p:cNvGraphicFramePr>
          <p:nvPr/>
        </p:nvGraphicFramePr>
        <p:xfrm>
          <a:off x="10049085" y="3080858"/>
          <a:ext cx="530225" cy="406400"/>
        </p:xfrm>
        <a:graphic>
          <a:graphicData uri="http://schemas.openxmlformats.org/presentationml/2006/ole">
            <mc:AlternateContent xmlns:mc="http://schemas.openxmlformats.org/markup-compatibility/2006">
              <mc:Choice xmlns:v="urn:schemas-microsoft-com:vml" Requires="v">
                <p:oleObj spid="_x0000_s3" name="Equation" r:id="rId7" imgW="6096000" imgH="4572000" progId="Equation.DSMT4">
                  <p:embed/>
                </p:oleObj>
              </mc:Choice>
              <mc:Fallback>
                <p:oleObj name="Equation" r:id="rId7" imgW="6096000" imgH="4572000" progId="Equation.DSMT4">
                  <p:embed/>
                  <p:pic>
                    <p:nvPicPr>
                      <p:cNvPr id="0" name="对象 37"/>
                      <p:cNvPicPr>
                        <a:picLocks noChangeAspect="1" noChangeArrowheads="1"/>
                      </p:cNvPicPr>
                      <p:nvPr/>
                    </p:nvPicPr>
                    <p:blipFill>
                      <a:blip r:embed="rId8"/>
                      <a:srcRect/>
                      <a:stretch>
                        <a:fillRect/>
                      </a:stretch>
                    </p:blipFill>
                    <p:spPr bwMode="auto">
                      <a:xfrm>
                        <a:off x="10049085" y="3080858"/>
                        <a:ext cx="530225" cy="406400"/>
                      </a:xfrm>
                      <a:prstGeom prst="rect">
                        <a:avLst/>
                      </a:prstGeom>
                      <a:noFill/>
                    </p:spPr>
                  </p:pic>
                </p:oleObj>
              </mc:Fallback>
            </mc:AlternateContent>
          </a:graphicData>
        </a:graphic>
      </p:graphicFrame>
      <p:cxnSp>
        <p:nvCxnSpPr>
          <p:cNvPr id="40" name="直接箭头连接符 39"/>
          <p:cNvCxnSpPr/>
          <p:nvPr/>
        </p:nvCxnSpPr>
        <p:spPr>
          <a:xfrm flipV="1">
            <a:off x="8016584" y="5757497"/>
            <a:ext cx="1463101" cy="128472"/>
          </a:xfrm>
          <a:prstGeom prst="straightConnector1">
            <a:avLst/>
          </a:prstGeom>
          <a:ln w="28575">
            <a:solidFill>
              <a:srgbClr val="0000CC"/>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对象 40"/>
          <p:cNvGraphicFramePr>
            <a:graphicFrameLocks noChangeAspect="1"/>
          </p:cNvGraphicFramePr>
          <p:nvPr/>
        </p:nvGraphicFramePr>
        <p:xfrm>
          <a:off x="7425214" y="5708747"/>
          <a:ext cx="555625" cy="352425"/>
        </p:xfrm>
        <a:graphic>
          <a:graphicData uri="http://schemas.openxmlformats.org/presentationml/2006/ole">
            <mc:AlternateContent xmlns:mc="http://schemas.openxmlformats.org/markup-compatibility/2006">
              <mc:Choice xmlns:v="urn:schemas-microsoft-com:vml" Requires="v">
                <p:oleObj spid="_x0000_s5" name="Equation" r:id="rId9" imgW="6400800" imgH="3962400" progId="Equation.DSMT4">
                  <p:embed/>
                </p:oleObj>
              </mc:Choice>
              <mc:Fallback>
                <p:oleObj name="Equation" r:id="rId9" imgW="6400800" imgH="3962400" progId="Equation.DSMT4">
                  <p:embed/>
                  <p:pic>
                    <p:nvPicPr>
                      <p:cNvPr id="0" name="对象 40"/>
                      <p:cNvPicPr>
                        <a:picLocks noChangeAspect="1" noChangeArrowheads="1"/>
                      </p:cNvPicPr>
                      <p:nvPr/>
                    </p:nvPicPr>
                    <p:blipFill>
                      <a:blip r:embed="rId10"/>
                      <a:srcRect/>
                      <a:stretch>
                        <a:fillRect/>
                      </a:stretch>
                    </p:blipFill>
                    <p:spPr bwMode="auto">
                      <a:xfrm>
                        <a:off x="7425214" y="5708747"/>
                        <a:ext cx="555625" cy="352425"/>
                      </a:xfrm>
                      <a:prstGeom prst="rect">
                        <a:avLst/>
                      </a:prstGeom>
                      <a:noFill/>
                    </p:spPr>
                  </p:pic>
                </p:oleObj>
              </mc:Fallback>
            </mc:AlternateContent>
          </a:graphicData>
        </a:graphic>
      </p:graphicFrame>
      <p:sp>
        <p:nvSpPr>
          <p:cNvPr id="8" name="Text Box 3"/>
          <p:cNvSpPr txBox="1">
            <a:spLocks noChangeArrowheads="1"/>
          </p:cNvSpPr>
          <p:nvPr/>
        </p:nvSpPr>
        <p:spPr bwMode="auto">
          <a:xfrm>
            <a:off x="1117776" y="1482751"/>
            <a:ext cx="44289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kumimoji="1" sz="2800" b="1">
                <a:solidFill>
                  <a:srgbClr val="005286"/>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r>
              <a:rPr lang="en-US" altLang="zh-CN" dirty="0"/>
              <a:t>2. </a:t>
            </a:r>
            <a:r>
              <a:rPr lang="zh-CN" altLang="en-US" dirty="0"/>
              <a:t>卡诺图化简法</a:t>
            </a:r>
            <a:endParaRPr lang="zh-CN" altLang="en-US" dirty="0"/>
          </a:p>
        </p:txBody>
      </p:sp>
      <p:sp>
        <p:nvSpPr>
          <p:cNvPr id="9" name="Text Box 3"/>
          <p:cNvSpPr txBox="1">
            <a:spLocks noChangeArrowheads="1"/>
          </p:cNvSpPr>
          <p:nvPr/>
        </p:nvSpPr>
        <p:spPr bwMode="auto">
          <a:xfrm>
            <a:off x="1295526" y="2076456"/>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zh-CN" altLang="en-US" sz="2400" b="1" dirty="0">
                <a:solidFill>
                  <a:schemeClr val="tx1"/>
                </a:solidFill>
              </a:rPr>
              <a:t>（</a:t>
            </a:r>
            <a:r>
              <a:rPr lang="en-US" altLang="zh-CN" sz="2400" b="1" dirty="0">
                <a:solidFill>
                  <a:schemeClr val="tx1"/>
                </a:solidFill>
                <a:latin typeface="+mn-lt"/>
              </a:rPr>
              <a:t>4</a:t>
            </a:r>
            <a:r>
              <a:rPr lang="zh-CN" altLang="en-US" sz="2400" b="1" dirty="0">
                <a:solidFill>
                  <a:schemeClr val="tx1"/>
                </a:solidFill>
              </a:rPr>
              <a:t>）</a:t>
            </a:r>
            <a:r>
              <a:rPr lang="zh-CN" altLang="zh-CN" sz="2400" b="1" dirty="0">
                <a:solidFill>
                  <a:schemeClr val="tx1"/>
                </a:solidFill>
              </a:rPr>
              <a:t>用卡诺图化简逻辑函数</a:t>
            </a:r>
            <a:endParaRPr lang="zh-CN" altLang="en-US" sz="2400" dirty="0">
              <a:solidFill>
                <a:schemeClr val="tx1"/>
              </a:solidFill>
              <a:latin typeface="Times New Roman" panose="02020603050405020304" pitchFamily="18" charset="0"/>
            </a:endParaRPr>
          </a:p>
        </p:txBody>
      </p:sp>
      <p:sp>
        <p:nvSpPr>
          <p:cNvPr id="10" name="Text Box 3"/>
          <p:cNvSpPr txBox="1">
            <a:spLocks noChangeArrowheads="1"/>
          </p:cNvSpPr>
          <p:nvPr/>
        </p:nvSpPr>
        <p:spPr bwMode="auto">
          <a:xfrm>
            <a:off x="1105200" y="2581200"/>
            <a:ext cx="107222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buNone/>
            </a:pPr>
            <a:r>
              <a:rPr lang="zh-CN" altLang="en-US" sz="2400" b="1" dirty="0">
                <a:solidFill>
                  <a:schemeClr val="accent6">
                    <a:lumMod val="75000"/>
                  </a:schemeClr>
                </a:solidFill>
              </a:rPr>
              <a:t>① </a:t>
            </a:r>
            <a:r>
              <a:rPr lang="zh-CN" altLang="zh-CN" sz="2400" b="1" dirty="0">
                <a:solidFill>
                  <a:schemeClr val="accent6">
                    <a:lumMod val="75000"/>
                  </a:schemeClr>
                </a:solidFill>
              </a:rPr>
              <a:t>圈</a:t>
            </a:r>
            <a:r>
              <a:rPr lang="en-US" altLang="zh-CN" sz="2400" b="1" dirty="0">
                <a:solidFill>
                  <a:schemeClr val="accent6">
                    <a:lumMod val="75000"/>
                  </a:schemeClr>
                </a:solidFill>
              </a:rPr>
              <a:t>1</a:t>
            </a:r>
            <a:r>
              <a:rPr lang="zh-CN" altLang="zh-CN" sz="2400" b="1" dirty="0">
                <a:solidFill>
                  <a:schemeClr val="accent6">
                    <a:lumMod val="75000"/>
                  </a:schemeClr>
                </a:solidFill>
              </a:rPr>
              <a:t>法</a:t>
            </a:r>
            <a:r>
              <a:rPr lang="en-US" altLang="zh-CN" sz="2400" b="1" dirty="0">
                <a:solidFill>
                  <a:schemeClr val="accent6">
                    <a:lumMod val="75000"/>
                  </a:schemeClr>
                </a:solidFill>
              </a:rPr>
              <a:t>:</a:t>
            </a:r>
            <a:endParaRPr lang="zh-CN" altLang="zh-CN" sz="2400" b="1" dirty="0">
              <a:solidFill>
                <a:schemeClr val="accent6">
                  <a:lumMod val="75000"/>
                </a:schemeClr>
              </a:solidFill>
            </a:endParaRPr>
          </a:p>
        </p:txBody>
      </p:sp>
      <p:sp>
        <p:nvSpPr>
          <p:cNvPr id="11" name="灯片编号占位符 10"/>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ppt_x"/>
                                          </p:val>
                                        </p:tav>
                                        <p:tav tm="100000">
                                          <p:val>
                                            <p:strVal val="#ppt_x"/>
                                          </p:val>
                                        </p:tav>
                                      </p:tavLst>
                                    </p:anim>
                                    <p:anim calcmode="lin" valueType="num">
                                      <p:cBhvr additive="base">
                                        <p:cTn id="46" dur="500" fill="hold"/>
                                        <p:tgtEl>
                                          <p:spTgt spid="2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11" name="chimes.wav"/>
                                        </p:tgtEl>
                                      </p:cMediaNode>
                                    </p:audio>
                                  </p:subTnLst>
                                </p:cTn>
                              </p:par>
                              <p:par>
                                <p:cTn id="55" presetID="2" presetClass="entr" presetSubtype="8"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0-#ppt_w/2"/>
                                          </p:val>
                                        </p:tav>
                                        <p:tav tm="100000">
                                          <p:val>
                                            <p:strVal val="#ppt_x"/>
                                          </p:val>
                                        </p:tav>
                                      </p:tavLst>
                                    </p:anim>
                                    <p:anim calcmode="lin" valueType="num">
                                      <p:cBhvr additive="base">
                                        <p:cTn id="5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7"/>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1000"/>
                                        <p:tgtEl>
                                          <p:spTgt spid="38"/>
                                        </p:tgtEl>
                                      </p:cBhvr>
                                    </p:animEffect>
                                    <p:anim calcmode="lin" valueType="num">
                                      <p:cBhvr>
                                        <p:cTn id="70" dur="1000" fill="hold"/>
                                        <p:tgtEl>
                                          <p:spTgt spid="38"/>
                                        </p:tgtEl>
                                        <p:attrNameLst>
                                          <p:attrName>ppt_x</p:attrName>
                                        </p:attrNameLst>
                                      </p:cBhvr>
                                      <p:tavLst>
                                        <p:tav tm="0">
                                          <p:val>
                                            <p:strVal val="#ppt_x"/>
                                          </p:val>
                                        </p:tav>
                                        <p:tav tm="100000">
                                          <p:val>
                                            <p:strVal val="#ppt_x"/>
                                          </p:val>
                                        </p:tav>
                                      </p:tavLst>
                                    </p:anim>
                                    <p:anim calcmode="lin" valueType="num">
                                      <p:cBhvr>
                                        <p:cTn id="71" dur="1000" fill="hold"/>
                                        <p:tgtEl>
                                          <p:spTgt spid="38"/>
                                        </p:tgtEl>
                                        <p:attrNameLst>
                                          <p:attrName>ppt_y</p:attrName>
                                        </p:attrNameLst>
                                      </p:cBhvr>
                                      <p:tavLst>
                                        <p:tav tm="0">
                                          <p:val>
                                            <p:strVal val="#ppt_y+.1"/>
                                          </p:val>
                                        </p:tav>
                                        <p:tav tm="100000">
                                          <p:val>
                                            <p:strVal val="#ppt_y"/>
                                          </p:val>
                                        </p:tav>
                                      </p:tavLst>
                                    </p:anim>
                                  </p:childTnLst>
                                </p:cTn>
                              </p:par>
                              <p:par>
                                <p:cTn id="72" presetID="1"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1000"/>
                                        <p:tgtEl>
                                          <p:spTgt spid="41"/>
                                        </p:tgtEl>
                                      </p:cBhvr>
                                    </p:animEffect>
                                    <p:anim calcmode="lin" valueType="num">
                                      <p:cBhvr>
                                        <p:cTn id="79" dur="1000" fill="hold"/>
                                        <p:tgtEl>
                                          <p:spTgt spid="41"/>
                                        </p:tgtEl>
                                        <p:attrNameLst>
                                          <p:attrName>ppt_x</p:attrName>
                                        </p:attrNameLst>
                                      </p:cBhvr>
                                      <p:tavLst>
                                        <p:tav tm="0">
                                          <p:val>
                                            <p:strVal val="#ppt_x"/>
                                          </p:val>
                                        </p:tav>
                                        <p:tav tm="100000">
                                          <p:val>
                                            <p:strVal val="#ppt_x"/>
                                          </p:val>
                                        </p:tav>
                                      </p:tavLst>
                                    </p:anim>
                                    <p:anim calcmode="lin" valueType="num">
                                      <p:cBhvr>
                                        <p:cTn id="80" dur="1000" fill="hold"/>
                                        <p:tgtEl>
                                          <p:spTgt spid="41"/>
                                        </p:tgtEl>
                                        <p:attrNameLst>
                                          <p:attrName>ppt_y</p:attrName>
                                        </p:attrNameLst>
                                      </p:cBhvr>
                                      <p:tavLst>
                                        <p:tav tm="0">
                                          <p:val>
                                            <p:strVal val="#ppt_y+.1"/>
                                          </p:val>
                                        </p:tav>
                                        <p:tav tm="100000">
                                          <p:val>
                                            <p:strVal val="#ppt_y"/>
                                          </p:val>
                                        </p:tav>
                                      </p:tavLst>
                                    </p:anim>
                                  </p:childTnLst>
                                </p:cTn>
                              </p:par>
                              <p:par>
                                <p:cTn id="81" presetID="1"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500" fill="hold"/>
                                        <p:tgtEl>
                                          <p:spTgt spid="20"/>
                                        </p:tgtEl>
                                        <p:attrNameLst>
                                          <p:attrName>ppt_x</p:attrName>
                                        </p:attrNameLst>
                                      </p:cBhvr>
                                      <p:tavLst>
                                        <p:tav tm="0">
                                          <p:val>
                                            <p:strVal val="0-#ppt_w/2"/>
                                          </p:val>
                                        </p:tav>
                                        <p:tav tm="100000">
                                          <p:val>
                                            <p:strVal val="#ppt_x"/>
                                          </p:val>
                                        </p:tav>
                                      </p:tavLst>
                                    </p:anim>
                                    <p:anim calcmode="lin" valueType="num">
                                      <p:cBhvr additive="base">
                                        <p:cTn id="88" dur="500" fill="hold"/>
                                        <p:tgtEl>
                                          <p:spTgt spid="20"/>
                                        </p:tgtEl>
                                        <p:attrNameLst>
                                          <p:attrName>ppt_y</p:attrName>
                                        </p:attrNameLst>
                                      </p:cBhvr>
                                      <p:tavLst>
                                        <p:tav tm="0">
                                          <p:val>
                                            <p:strVal val="#ppt_y"/>
                                          </p:val>
                                        </p:tav>
                                        <p:tav tm="100000">
                                          <p:val>
                                            <p:strVal val="#ppt_y"/>
                                          </p:val>
                                        </p:tav>
                                      </p:tavLst>
                                    </p:anim>
                                  </p:childTnLst>
                                </p:cTn>
                              </p:par>
                            </p:childTnLst>
                          </p:cTn>
                        </p:par>
                        <p:par>
                          <p:cTn id="89" fill="hold">
                            <p:stCondLst>
                              <p:cond delay="500"/>
                            </p:stCondLst>
                            <p:childTnLst>
                              <p:par>
                                <p:cTn id="90" presetID="42" presetClass="entr" presetSubtype="0" fill="hold"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1000"/>
                                        <p:tgtEl>
                                          <p:spTgt spid="15"/>
                                        </p:tgtEl>
                                      </p:cBhvr>
                                    </p:animEffect>
                                    <p:anim calcmode="lin" valueType="num">
                                      <p:cBhvr>
                                        <p:cTn id="93" dur="1000" fill="hold"/>
                                        <p:tgtEl>
                                          <p:spTgt spid="15"/>
                                        </p:tgtEl>
                                        <p:attrNameLst>
                                          <p:attrName>ppt_x</p:attrName>
                                        </p:attrNameLst>
                                      </p:cBhvr>
                                      <p:tavLst>
                                        <p:tav tm="0">
                                          <p:val>
                                            <p:strVal val="#ppt_x"/>
                                          </p:val>
                                        </p:tav>
                                        <p:tav tm="100000">
                                          <p:val>
                                            <p:strVal val="#ppt_x"/>
                                          </p:val>
                                        </p:tav>
                                      </p:tavLst>
                                    </p:anim>
                                    <p:anim calcmode="lin" valueType="num">
                                      <p:cBhvr>
                                        <p:cTn id="9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3" grpId="0"/>
      <p:bldP spid="19" grpId="0"/>
      <p:bldP spid="20" grpId="0"/>
      <p:bldP spid="7" grpId="0" animBg="1"/>
      <p:bldP spid="7" grpId="1" animBg="1"/>
      <p:bldP spid="23" grpId="0" animBg="1"/>
      <p:bldP spid="31" grpId="0" animBg="1"/>
      <p:bldP spid="3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rrowheads="1"/>
          </p:cNvSpPr>
          <p:nvPr/>
        </p:nvSpPr>
        <p:spPr bwMode="auto">
          <a:xfrm>
            <a:off x="4648260" y="3463917"/>
            <a:ext cx="503238" cy="503238"/>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5" name="Text Box 3"/>
          <p:cNvSpPr txBox="1">
            <a:spLocks noChangeArrowheads="1"/>
          </p:cNvSpPr>
          <p:nvPr/>
        </p:nvSpPr>
        <p:spPr bwMode="auto">
          <a:xfrm>
            <a:off x="1416627" y="1494001"/>
            <a:ext cx="8286481" cy="107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30000"/>
              </a:lnSpc>
              <a:spcBef>
                <a:spcPct val="50000"/>
              </a:spcBef>
              <a:spcAft>
                <a:spcPts val="0"/>
              </a:spcAft>
              <a:buClrTx/>
              <a:buSzTx/>
              <a:buFontTx/>
              <a:buNone/>
              <a:defRPr/>
            </a:pPr>
            <a:r>
              <a:rPr kumimoji="1" lang="en-US" altLang="zh-CN" sz="2400" b="1" i="0" u="none" strike="noStrike" kern="0" cap="none" spc="0" normalizeH="0" baseline="0" noProof="0" dirty="0">
                <a:ln>
                  <a:noFill/>
                </a:ln>
                <a:effectLst/>
                <a:uLnTx/>
                <a:uFillTx/>
                <a:ea typeface="宋体" panose="02010600030101010101" pitchFamily="2" charset="-122"/>
              </a:rPr>
              <a:t>【</a:t>
            </a:r>
            <a:r>
              <a:rPr kumimoji="1" lang="zh-CN" altLang="en-US" sz="2400" b="1" kern="0" dirty="0">
                <a:ea typeface="宋体" panose="02010600030101010101" pitchFamily="2" charset="-122"/>
              </a:rPr>
              <a:t>例</a:t>
            </a:r>
            <a:r>
              <a:rPr kumimoji="1" lang="en-US" altLang="zh-CN" sz="2400" b="1" i="0" u="none" strike="noStrike" kern="0" cap="none" spc="0" normalizeH="0" baseline="0" noProof="0" dirty="0">
                <a:ln>
                  <a:noFill/>
                </a:ln>
                <a:effectLst/>
                <a:uLnTx/>
                <a:uFillTx/>
                <a:ea typeface="宋体" panose="02010600030101010101" pitchFamily="2" charset="-122"/>
              </a:rPr>
              <a:t>】</a:t>
            </a:r>
            <a:r>
              <a:rPr kumimoji="1" lang="zh-CN" altLang="en-US" sz="2400" b="1" i="0" u="none" strike="noStrike" kern="0" cap="none" spc="0" normalizeH="0" baseline="0" noProof="0" dirty="0">
                <a:ln>
                  <a:noFill/>
                </a:ln>
                <a:effectLst/>
                <a:uLnTx/>
                <a:uFillTx/>
                <a:ea typeface="宋体" panose="02010600030101010101" pitchFamily="2" charset="-122"/>
              </a:rPr>
              <a:t>用卡诺图化简逻辑函数</a:t>
            </a:r>
            <a:br>
              <a:rPr kumimoji="1" lang="zh-CN" altLang="en-US" sz="2800" b="1" i="0" u="none" strike="noStrike" kern="0" cap="none" spc="0" normalizeH="0" baseline="0" noProof="0" dirty="0">
                <a:ln>
                  <a:noFill/>
                </a:ln>
                <a:solidFill>
                  <a:srgbClr val="000000"/>
                </a:solidFill>
                <a:effectLst/>
                <a:uLnTx/>
                <a:uFillTx/>
                <a:ea typeface="楷体_GB2312" panose="02010609030101010101" pitchFamily="49" charset="-122"/>
              </a:rPr>
            </a:br>
            <a:r>
              <a:rPr kumimoji="1" lang="zh-CN" altLang="en-US" sz="2800" b="1" i="0" u="none" strike="noStrike" kern="0" cap="none" spc="0" normalizeH="0" baseline="0" noProof="0" dirty="0">
                <a:ln>
                  <a:noFill/>
                </a:ln>
                <a:solidFill>
                  <a:srgbClr val="000000"/>
                </a:solidFill>
                <a:effectLst/>
                <a:uLnTx/>
                <a:uFillTx/>
              </a:rPr>
              <a:t>  </a:t>
            </a:r>
            <a:r>
              <a:rPr kumimoji="1" lang="en-US" altLang="zh-CN" sz="2400" b="1" i="1" u="none" strike="noStrike" kern="0" cap="none" spc="0" normalizeH="0" baseline="0" noProof="0" dirty="0">
                <a:ln>
                  <a:noFill/>
                </a:ln>
                <a:solidFill>
                  <a:srgbClr val="000000"/>
                </a:solidFill>
                <a:effectLst/>
                <a:uLnTx/>
                <a:uFillTx/>
              </a:rPr>
              <a:t>F</a:t>
            </a:r>
            <a:r>
              <a:rPr kumimoji="1" lang="en-US" altLang="zh-CN" sz="2400" b="1" i="0" u="none" strike="noStrike" kern="0" cap="none" spc="0" normalizeH="0" baseline="0" noProof="0" dirty="0">
                <a:ln>
                  <a:noFill/>
                </a:ln>
                <a:solidFill>
                  <a:srgbClr val="000000"/>
                </a:solidFill>
                <a:effectLst/>
                <a:uLnTx/>
                <a:uFillTx/>
              </a:rPr>
              <a:t>(</a:t>
            </a:r>
            <a:r>
              <a:rPr kumimoji="1" lang="en-US" altLang="zh-CN" sz="2400" b="1" i="1" u="none" strike="noStrike" kern="0" cap="none" spc="0" normalizeH="0" baseline="0" noProof="0" dirty="0">
                <a:ln>
                  <a:noFill/>
                </a:ln>
                <a:solidFill>
                  <a:srgbClr val="000000"/>
                </a:solidFill>
                <a:effectLst/>
                <a:uLnTx/>
                <a:uFillTx/>
              </a:rPr>
              <a:t>A, B, C, D</a:t>
            </a:r>
            <a:r>
              <a:rPr kumimoji="1" lang="en-US" altLang="zh-CN" sz="2400" b="1" i="0" u="none" strike="noStrike" kern="0" cap="none" spc="0" normalizeH="0" baseline="0" noProof="0" dirty="0">
                <a:ln>
                  <a:noFill/>
                </a:ln>
                <a:solidFill>
                  <a:srgbClr val="000000"/>
                </a:solidFill>
                <a:effectLst/>
                <a:uLnTx/>
                <a:uFillTx/>
              </a:rPr>
              <a:t>)=</a:t>
            </a:r>
            <a:r>
              <a:rPr kumimoji="1" lang="en-US" altLang="zh-CN" sz="2400" b="1" i="0" u="none" strike="noStrike" kern="0" cap="none" spc="0" normalizeH="0" baseline="0" noProof="0" dirty="0">
                <a:ln>
                  <a:noFill/>
                </a:ln>
                <a:solidFill>
                  <a:srgbClr val="000000"/>
                </a:solidFill>
                <a:effectLst/>
                <a:uLnTx/>
                <a:uFillTx/>
                <a:sym typeface="Symbol" panose="05050102010706020507" pitchFamily="18" charset="2"/>
              </a:rPr>
              <a:t>m(0, 3, 5, 6, 7, 10, 11, 13, 15)</a:t>
            </a:r>
            <a:endParaRPr kumimoji="1" lang="en-US" altLang="zh-CN" sz="2400" b="1" i="0" u="none" strike="noStrike" kern="0" cap="none" spc="0" normalizeH="0" baseline="0" noProof="0" dirty="0">
              <a:ln>
                <a:noFill/>
              </a:ln>
              <a:solidFill>
                <a:srgbClr val="000000"/>
              </a:solidFill>
              <a:effectLst/>
              <a:uLnTx/>
              <a:uFillTx/>
            </a:endParaRPr>
          </a:p>
        </p:txBody>
      </p:sp>
      <p:sp>
        <p:nvSpPr>
          <p:cNvPr id="6" name="Text Box 4"/>
          <p:cNvSpPr txBox="1">
            <a:spLocks noChangeArrowheads="1"/>
          </p:cNvSpPr>
          <p:nvPr/>
        </p:nvSpPr>
        <p:spPr bwMode="auto">
          <a:xfrm>
            <a:off x="2370198" y="2990842"/>
            <a:ext cx="800219" cy="461665"/>
          </a:xfrm>
          <a:prstGeom prst="rect">
            <a:avLst/>
          </a:prstGeom>
          <a:noFill/>
          <a:ln>
            <a:noFill/>
          </a:ln>
          <a:effectLst/>
          <a:extLst>
            <a:ext uri="{909E8E84-426E-40DD-AFC4-6F175D3DCCD1}">
              <a14:hiddenFill xmlns:a14="http://schemas.microsoft.com/office/drawing/2010/main">
                <a:solidFill>
                  <a:srgbClr val="CCFFFF">
                    <a:alpha val="50000"/>
                  </a:srgbClr>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dirty="0">
                <a:latin typeface="宋体" panose="02010600030101010101" pitchFamily="2" charset="-122"/>
                <a:ea typeface="宋体" panose="02010600030101010101" pitchFamily="2" charset="-122"/>
              </a:rPr>
              <a:t>解：</a:t>
            </a:r>
            <a:endParaRPr kumimoji="1" lang="zh-CN" altLang="en-US" sz="2400" b="1" dirty="0">
              <a:latin typeface="宋体" panose="02010600030101010101" pitchFamily="2" charset="-122"/>
              <a:ea typeface="宋体" panose="02010600030101010101" pitchFamily="2" charset="-122"/>
            </a:endParaRPr>
          </a:p>
        </p:txBody>
      </p:sp>
      <p:sp>
        <p:nvSpPr>
          <p:cNvPr id="7" name="AutoShape 5"/>
          <p:cNvSpPr>
            <a:spLocks noChangeArrowheads="1"/>
          </p:cNvSpPr>
          <p:nvPr/>
        </p:nvSpPr>
        <p:spPr bwMode="auto">
          <a:xfrm>
            <a:off x="5159435" y="3997317"/>
            <a:ext cx="1089025" cy="1138238"/>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5715060" y="3463917"/>
            <a:ext cx="457200" cy="2133600"/>
          </a:xfrm>
          <a:prstGeom prst="roundRect">
            <a:avLst>
              <a:gd name="adj" fmla="val 10269"/>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1" name="Object 9"/>
              <p:cNvSpPr txBox="1"/>
              <p:nvPr/>
            </p:nvSpPr>
            <p:spPr bwMode="auto">
              <a:xfrm>
                <a:off x="2362200" y="5902325"/>
                <a:ext cx="8500067" cy="615950"/>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r>
                        <m:rPr>
                          <m:sty m:val="p"/>
                        </m:rPr>
                        <a:rPr kumimoji="1" lang="zh-CN" altLang="en-US" sz="2400" b="1" i="1" kern="0">
                          <a:solidFill>
                            <a:srgbClr val="000000"/>
                          </a:solidFill>
                          <a:latin typeface="Cambria Math" panose="02040503050406030204" pitchFamily="18" charset="0"/>
                        </a:rPr>
                        <m:t>F</m:t>
                      </m:r>
                      <m:r>
                        <a:rPr kumimoji="1" lang="zh-CN" altLang="en-US" sz="2400" b="1" i="1" kern="0">
                          <a:solidFill>
                            <a:srgbClr val="000000"/>
                          </a:solidFill>
                          <a:latin typeface="Cambria Math" panose="02040503050406030204" pitchFamily="18" charset="0"/>
                        </a:rPr>
                        <m:t>=(</m:t>
                      </m:r>
                      <m:r>
                        <m:rPr>
                          <m:sty m:val="p"/>
                        </m:rPr>
                        <a:rPr kumimoji="1" lang="zh-CN" altLang="en-US" sz="2400" b="1" i="1" kern="0">
                          <a:solidFill>
                            <a:srgbClr val="000000"/>
                          </a:solidFill>
                          <a:latin typeface="Cambria Math" panose="02040503050406030204" pitchFamily="18" charset="0"/>
                        </a:rPr>
                        <m:t>A</m:t>
                      </m:r>
                      <m:r>
                        <a:rPr kumimoji="1" lang="zh-CN" altLang="en-US" sz="2400" b="1" i="1" kern="0">
                          <a:solidFill>
                            <a:srgbClr val="000000"/>
                          </a:solidFill>
                          <a:latin typeface="Cambria Math" panose="02040503050406030204" pitchFamily="18" charset="0"/>
                        </a:rPr>
                        <m:t>,</m:t>
                      </m:r>
                      <m:r>
                        <m:rPr>
                          <m:sty m:val="p"/>
                        </m:rPr>
                        <a:rPr kumimoji="1" lang="zh-CN" altLang="en-US" sz="2400" b="1" i="1" kern="0">
                          <a:solidFill>
                            <a:srgbClr val="000000"/>
                          </a:solidFill>
                          <a:latin typeface="Cambria Math" panose="02040503050406030204" pitchFamily="18" charset="0"/>
                        </a:rPr>
                        <m:t>B</m:t>
                      </m:r>
                      <m:r>
                        <a:rPr kumimoji="1" lang="zh-CN" altLang="en-US" sz="2400" b="1" i="1" kern="0">
                          <a:solidFill>
                            <a:srgbClr val="000000"/>
                          </a:solidFill>
                          <a:latin typeface="Cambria Math" panose="02040503050406030204" pitchFamily="18" charset="0"/>
                        </a:rPr>
                        <m:t>,</m:t>
                      </m:r>
                      <m:r>
                        <m:rPr>
                          <m:sty m:val="p"/>
                        </m:rPr>
                        <a:rPr kumimoji="1" lang="zh-CN" altLang="en-US" sz="2400" b="1" i="1" kern="0">
                          <a:solidFill>
                            <a:srgbClr val="000000"/>
                          </a:solidFill>
                          <a:latin typeface="Cambria Math" panose="02040503050406030204" pitchFamily="18" charset="0"/>
                        </a:rPr>
                        <m:t>C</m:t>
                      </m:r>
                      <m:r>
                        <a:rPr kumimoji="1" lang="zh-CN" altLang="en-US" sz="2400" b="1" i="1" kern="0">
                          <a:solidFill>
                            <a:srgbClr val="000000"/>
                          </a:solidFill>
                          <a:latin typeface="Cambria Math" panose="02040503050406030204" pitchFamily="18" charset="0"/>
                        </a:rPr>
                        <m:t>,</m:t>
                      </m:r>
                      <m:r>
                        <m:rPr>
                          <m:sty m:val="p"/>
                        </m:rPr>
                        <a:rPr kumimoji="1" lang="zh-CN" altLang="en-US" sz="2400" b="1" i="1" kern="0">
                          <a:solidFill>
                            <a:srgbClr val="000000"/>
                          </a:solidFill>
                          <a:latin typeface="Cambria Math" panose="02040503050406030204" pitchFamily="18" charset="0"/>
                        </a:rPr>
                        <m:t>D</m:t>
                      </m:r>
                      <m:r>
                        <a:rPr kumimoji="1" lang="zh-CN" altLang="en-US" sz="2400" b="1" i="1" kern="0">
                          <a:solidFill>
                            <a:srgbClr val="000000"/>
                          </a:solidFill>
                          <a:latin typeface="Cambria Math" panose="02040503050406030204" pitchFamily="18" charset="0"/>
                        </a:rPr>
                        <m:t>)=</m:t>
                      </m:r>
                      <m:bar>
                        <m:barPr>
                          <m:pos m:val="top"/>
                          <m:ctrlPr>
                            <a:rPr kumimoji="1" lang="zh-CN" altLang="en-US" sz="2400" b="1" i="1" kern="0">
                              <a:solidFill>
                                <a:srgbClr val="000000"/>
                              </a:solidFill>
                              <a:latin typeface="Cambria Math" panose="02040503050406030204" pitchFamily="18" charset="0"/>
                            </a:rPr>
                          </m:ctrlPr>
                        </m:barPr>
                        <m:e>
                          <m:r>
                            <m:rPr>
                              <m:sty m:val="p"/>
                            </m:rPr>
                            <a:rPr kumimoji="1" lang="zh-CN" altLang="en-US" sz="2400" b="1" i="1" kern="0">
                              <a:solidFill>
                                <a:srgbClr val="000000"/>
                              </a:solidFill>
                              <a:latin typeface="Cambria Math" panose="02040503050406030204" pitchFamily="18" charset="0"/>
                            </a:rPr>
                            <m:t>A</m:t>
                          </m:r>
                        </m:e>
                      </m:bar>
                      <m:r>
                        <a:rPr kumimoji="1" lang="zh-CN" altLang="en-US" sz="2400" b="1" i="1" kern="0">
                          <a:solidFill>
                            <a:srgbClr val="000000"/>
                          </a:solidFill>
                          <a:latin typeface="Cambria Math" panose="02040503050406030204" pitchFamily="18" charset="0"/>
                        </a:rPr>
                        <m:t> </m:t>
                      </m:r>
                      <m:bar>
                        <m:barPr>
                          <m:pos m:val="top"/>
                          <m:ctrlPr>
                            <a:rPr kumimoji="1" lang="zh-CN" altLang="en-US" sz="2400" b="1" i="1" kern="0">
                              <a:solidFill>
                                <a:srgbClr val="000000"/>
                              </a:solidFill>
                              <a:latin typeface="Cambria Math" panose="02040503050406030204" pitchFamily="18" charset="0"/>
                            </a:rPr>
                          </m:ctrlPr>
                        </m:barPr>
                        <m:e>
                          <m:r>
                            <m:rPr>
                              <m:sty m:val="p"/>
                            </m:rPr>
                            <a:rPr kumimoji="1" lang="zh-CN" altLang="en-US" sz="2400" b="1" i="1" kern="0">
                              <a:solidFill>
                                <a:srgbClr val="000000"/>
                              </a:solidFill>
                              <a:latin typeface="Cambria Math" panose="02040503050406030204" pitchFamily="18" charset="0"/>
                            </a:rPr>
                            <m:t>B</m:t>
                          </m:r>
                        </m:e>
                      </m:bar>
                      <m:r>
                        <a:rPr kumimoji="1" lang="zh-CN" altLang="en-US" sz="2400" b="1" i="1" kern="0">
                          <a:solidFill>
                            <a:srgbClr val="000000"/>
                          </a:solidFill>
                          <a:latin typeface="Cambria Math" panose="02040503050406030204" pitchFamily="18" charset="0"/>
                        </a:rPr>
                        <m:t> </m:t>
                      </m:r>
                      <m:bar>
                        <m:barPr>
                          <m:pos m:val="top"/>
                          <m:ctrlPr>
                            <a:rPr kumimoji="1" lang="zh-CN" altLang="en-US" sz="2400" b="1" i="1" kern="0">
                              <a:solidFill>
                                <a:srgbClr val="000000"/>
                              </a:solidFill>
                              <a:latin typeface="Cambria Math" panose="02040503050406030204" pitchFamily="18" charset="0"/>
                            </a:rPr>
                          </m:ctrlPr>
                        </m:barPr>
                        <m:e>
                          <m:r>
                            <m:rPr>
                              <m:sty m:val="p"/>
                            </m:rPr>
                            <a:rPr kumimoji="1" lang="zh-CN" altLang="en-US" sz="2400" b="1" i="1" kern="0">
                              <a:solidFill>
                                <a:srgbClr val="000000"/>
                              </a:solidFill>
                              <a:latin typeface="Cambria Math" panose="02040503050406030204" pitchFamily="18" charset="0"/>
                            </a:rPr>
                            <m:t>C</m:t>
                          </m:r>
                        </m:e>
                      </m:bar>
                      <m:r>
                        <a:rPr kumimoji="1" lang="zh-CN" altLang="en-US" sz="2400" b="1" i="1" kern="0">
                          <a:solidFill>
                            <a:srgbClr val="000000"/>
                          </a:solidFill>
                          <a:latin typeface="Cambria Math" panose="02040503050406030204" pitchFamily="18" charset="0"/>
                        </a:rPr>
                        <m:t> </m:t>
                      </m:r>
                      <m:bar>
                        <m:barPr>
                          <m:pos m:val="top"/>
                          <m:ctrlPr>
                            <a:rPr kumimoji="1" lang="zh-CN" altLang="en-US" sz="2400" b="1" i="1" kern="0">
                              <a:solidFill>
                                <a:srgbClr val="000000"/>
                              </a:solidFill>
                              <a:latin typeface="Cambria Math" panose="02040503050406030204" pitchFamily="18" charset="0"/>
                            </a:rPr>
                          </m:ctrlPr>
                        </m:barPr>
                        <m:e>
                          <m:r>
                            <m:rPr>
                              <m:sty m:val="p"/>
                            </m:rPr>
                            <a:rPr kumimoji="1" lang="zh-CN" altLang="en-US" sz="2400" b="1" i="1" kern="0">
                              <a:solidFill>
                                <a:srgbClr val="000000"/>
                              </a:solidFill>
                              <a:latin typeface="Cambria Math" panose="02040503050406030204" pitchFamily="18" charset="0"/>
                            </a:rPr>
                            <m:t>D</m:t>
                          </m:r>
                        </m:e>
                      </m:bar>
                      <m:r>
                        <a:rPr kumimoji="1" lang="zh-CN" altLang="en-US" sz="2400" b="1" i="1" kern="0">
                          <a:solidFill>
                            <a:srgbClr val="000000"/>
                          </a:solidFill>
                          <a:latin typeface="Cambria Math" panose="02040503050406030204" pitchFamily="18" charset="0"/>
                        </a:rPr>
                        <m:t>+</m:t>
                      </m:r>
                      <m:r>
                        <m:rPr>
                          <m:sty m:val="p"/>
                        </m:rPr>
                        <a:rPr kumimoji="1" lang="zh-CN" altLang="en-US" sz="2400" b="1" i="1" kern="0">
                          <a:solidFill>
                            <a:srgbClr val="000000"/>
                          </a:solidFill>
                          <a:latin typeface="Cambria Math" panose="02040503050406030204" pitchFamily="18" charset="0"/>
                        </a:rPr>
                        <m:t>BD</m:t>
                      </m:r>
                      <m:r>
                        <a:rPr kumimoji="1" lang="zh-CN" altLang="en-US" sz="2400" b="1" i="1" kern="0">
                          <a:solidFill>
                            <a:srgbClr val="000000"/>
                          </a:solidFill>
                          <a:latin typeface="Cambria Math" panose="02040503050406030204" pitchFamily="18" charset="0"/>
                        </a:rPr>
                        <m:t>+</m:t>
                      </m:r>
                      <m:r>
                        <m:rPr>
                          <m:sty m:val="p"/>
                        </m:rPr>
                        <a:rPr kumimoji="1" lang="zh-CN" altLang="en-US" sz="2400" b="1" i="1" kern="0">
                          <a:solidFill>
                            <a:srgbClr val="000000"/>
                          </a:solidFill>
                          <a:latin typeface="Cambria Math" panose="02040503050406030204" pitchFamily="18" charset="0"/>
                        </a:rPr>
                        <m:t>CD</m:t>
                      </m:r>
                      <m:r>
                        <a:rPr kumimoji="1" lang="zh-CN" altLang="en-US" sz="2400" b="1" i="1" kern="0">
                          <a:solidFill>
                            <a:srgbClr val="000000"/>
                          </a:solidFill>
                          <a:latin typeface="Cambria Math" panose="02040503050406030204" pitchFamily="18" charset="0"/>
                        </a:rPr>
                        <m:t>+</m:t>
                      </m:r>
                      <m:bar>
                        <m:barPr>
                          <m:pos m:val="top"/>
                          <m:ctrlPr>
                            <a:rPr kumimoji="1" lang="zh-CN" altLang="en-US" sz="2400" b="1" i="1" kern="0">
                              <a:solidFill>
                                <a:srgbClr val="000000"/>
                              </a:solidFill>
                              <a:latin typeface="Cambria Math" panose="02040503050406030204" pitchFamily="18" charset="0"/>
                            </a:rPr>
                          </m:ctrlPr>
                        </m:barPr>
                        <m:e>
                          <m:r>
                            <m:rPr>
                              <m:sty m:val="p"/>
                            </m:rPr>
                            <a:rPr kumimoji="1" lang="zh-CN" altLang="en-US" sz="2400" b="1" i="1" kern="0">
                              <a:solidFill>
                                <a:srgbClr val="000000"/>
                              </a:solidFill>
                              <a:latin typeface="Cambria Math" panose="02040503050406030204" pitchFamily="18" charset="0"/>
                            </a:rPr>
                            <m:t>A</m:t>
                          </m:r>
                        </m:e>
                      </m:bar>
                      <m:r>
                        <m:rPr>
                          <m:sty m:val="p"/>
                        </m:rPr>
                        <a:rPr kumimoji="1" lang="zh-CN" altLang="en-US" sz="2400" b="1" i="1" kern="0">
                          <a:solidFill>
                            <a:srgbClr val="000000"/>
                          </a:solidFill>
                          <a:latin typeface="Cambria Math" panose="02040503050406030204" pitchFamily="18" charset="0"/>
                        </a:rPr>
                        <m:t>BC</m:t>
                      </m:r>
                      <m:r>
                        <a:rPr kumimoji="1" lang="zh-CN" altLang="en-US" sz="2400" b="1" i="1" kern="0">
                          <a:solidFill>
                            <a:srgbClr val="000000"/>
                          </a:solidFill>
                          <a:latin typeface="Cambria Math" panose="02040503050406030204" pitchFamily="18" charset="0"/>
                        </a:rPr>
                        <m:t>+</m:t>
                      </m:r>
                      <m:r>
                        <m:rPr>
                          <m:sty m:val="p"/>
                        </m:rPr>
                        <a:rPr kumimoji="1" lang="zh-CN" altLang="en-US" sz="2400" b="1" i="1" kern="0">
                          <a:solidFill>
                            <a:srgbClr val="000000"/>
                          </a:solidFill>
                          <a:latin typeface="Cambria Math" panose="02040503050406030204" pitchFamily="18" charset="0"/>
                        </a:rPr>
                        <m:t>A</m:t>
                      </m:r>
                      <m:bar>
                        <m:barPr>
                          <m:pos m:val="top"/>
                          <m:ctrlPr>
                            <a:rPr kumimoji="1" lang="zh-CN" altLang="en-US" sz="2400" b="1" i="1" kern="0">
                              <a:solidFill>
                                <a:srgbClr val="000000"/>
                              </a:solidFill>
                              <a:latin typeface="Cambria Math" panose="02040503050406030204" pitchFamily="18" charset="0"/>
                            </a:rPr>
                          </m:ctrlPr>
                        </m:barPr>
                        <m:e>
                          <m:r>
                            <m:rPr>
                              <m:sty m:val="p"/>
                            </m:rPr>
                            <a:rPr kumimoji="1" lang="zh-CN" altLang="en-US" sz="2400" b="1" i="1" kern="0">
                              <a:solidFill>
                                <a:srgbClr val="000000"/>
                              </a:solidFill>
                              <a:latin typeface="Cambria Math" panose="02040503050406030204" pitchFamily="18" charset="0"/>
                            </a:rPr>
                            <m:t>B</m:t>
                          </m:r>
                        </m:e>
                      </m:bar>
                      <m:r>
                        <m:rPr>
                          <m:sty m:val="p"/>
                        </m:rPr>
                        <a:rPr kumimoji="1" lang="zh-CN" altLang="en-US" sz="2400" b="1" i="1" kern="0">
                          <a:solidFill>
                            <a:srgbClr val="000000"/>
                          </a:solidFill>
                          <a:latin typeface="Cambria Math" panose="02040503050406030204" pitchFamily="18" charset="0"/>
                        </a:rPr>
                        <m:t>C</m:t>
                      </m:r>
                    </m:oMath>
                  </m:oMathPara>
                </a14:m>
                <a:endParaRPr kumimoji="1" lang="zh-CN" altLang="en-US" sz="2400" b="1" i="1" kern="0" dirty="0">
                  <a:solidFill>
                    <a:srgbClr val="000000"/>
                  </a:solidFill>
                </a:endParaRPr>
              </a:p>
            </p:txBody>
          </p:sp>
        </mc:Choice>
        <mc:Fallback>
          <p:sp>
            <p:nvSpPr>
              <p:cNvPr id="11" name="Object 9"/>
              <p:cNvSpPr txBox="1">
                <a:spLocks noRot="1" noChangeAspect="1" noMove="1" noResize="1" noEditPoints="1" noAdjustHandles="1" noChangeArrowheads="1" noChangeShapeType="1" noTextEdit="1"/>
              </p:cNvSpPr>
              <p:nvPr/>
            </p:nvSpPr>
            <p:spPr bwMode="auto">
              <a:xfrm>
                <a:off x="2362200" y="5902325"/>
                <a:ext cx="8500067" cy="615950"/>
              </a:xfrm>
              <a:prstGeom prst="rect">
                <a:avLst/>
              </a:prstGeom>
              <a:blipFill rotWithShape="1">
                <a:blip r:embed="rId1"/>
                <a:stretch>
                  <a:fillRect r="7"/>
                </a:stretch>
              </a:blipFill>
              <a:ln>
                <a:noFill/>
              </a:ln>
              <a:effectLst/>
            </p:spPr>
            <p:txBody>
              <a:bodyPr/>
              <a:lstStyle/>
              <a:p>
                <a:r>
                  <a:rPr lang="zh-CN" altLang="en-US">
                    <a:noFill/>
                  </a:rPr>
                  <a:t> </a:t>
                </a:r>
              </a:p>
            </p:txBody>
          </p:sp>
        </mc:Fallback>
      </mc:AlternateContent>
      <p:sp>
        <p:nvSpPr>
          <p:cNvPr id="54" name="PA-圆角矩形 1"/>
          <p:cNvSpPr/>
          <p:nvPr>
            <p:custDataLst>
              <p:tags r:id="rId2"/>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57" name="AutoShape 2"/>
          <p:cNvSpPr>
            <a:spLocks noChangeArrowheads="1"/>
          </p:cNvSpPr>
          <p:nvPr/>
        </p:nvSpPr>
        <p:spPr bwMode="auto">
          <a:xfrm>
            <a:off x="5718600" y="4079427"/>
            <a:ext cx="964334" cy="503238"/>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58" name="AutoShape 2"/>
          <p:cNvSpPr>
            <a:spLocks noChangeArrowheads="1"/>
          </p:cNvSpPr>
          <p:nvPr/>
        </p:nvSpPr>
        <p:spPr bwMode="auto">
          <a:xfrm>
            <a:off x="5687530" y="5208424"/>
            <a:ext cx="1002395" cy="503238"/>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grpSp>
        <p:nvGrpSpPr>
          <p:cNvPr id="12" name="Group 10"/>
          <p:cNvGrpSpPr/>
          <p:nvPr/>
        </p:nvGrpSpPr>
        <p:grpSpPr bwMode="auto">
          <a:xfrm>
            <a:off x="3798093" y="2748731"/>
            <a:ext cx="2919413" cy="2959100"/>
            <a:chOff x="3024" y="2112"/>
            <a:chExt cx="1672" cy="1695"/>
          </a:xfrm>
        </p:grpSpPr>
        <p:grpSp>
          <p:nvGrpSpPr>
            <p:cNvPr id="13" name="Group 11"/>
            <p:cNvGrpSpPr/>
            <p:nvPr/>
          </p:nvGrpSpPr>
          <p:grpSpPr bwMode="auto">
            <a:xfrm>
              <a:off x="3024" y="2112"/>
              <a:ext cx="1672" cy="1695"/>
              <a:chOff x="624" y="1568"/>
              <a:chExt cx="1672" cy="1695"/>
            </a:xfrm>
          </p:grpSpPr>
          <p:grpSp>
            <p:nvGrpSpPr>
              <p:cNvPr id="15" name="Group 12"/>
              <p:cNvGrpSpPr/>
              <p:nvPr/>
            </p:nvGrpSpPr>
            <p:grpSpPr bwMode="auto">
              <a:xfrm>
                <a:off x="624" y="1568"/>
                <a:ext cx="1672" cy="1695"/>
                <a:chOff x="624" y="1568"/>
                <a:chExt cx="1672" cy="1695"/>
              </a:xfrm>
            </p:grpSpPr>
            <p:grpSp>
              <p:nvGrpSpPr>
                <p:cNvPr id="28" name="Group 13"/>
                <p:cNvGrpSpPr/>
                <p:nvPr/>
              </p:nvGrpSpPr>
              <p:grpSpPr bwMode="auto">
                <a:xfrm>
                  <a:off x="624" y="1568"/>
                  <a:ext cx="1672" cy="1695"/>
                  <a:chOff x="432" y="1856"/>
                  <a:chExt cx="1672" cy="1695"/>
                </a:xfrm>
              </p:grpSpPr>
              <p:sp>
                <p:nvSpPr>
                  <p:cNvPr id="31" name="Rectangle 14"/>
                  <p:cNvSpPr>
                    <a:spLocks noChangeArrowheads="1"/>
                  </p:cNvSpPr>
                  <p:nvPr/>
                </p:nvSpPr>
                <p:spPr bwMode="auto">
                  <a:xfrm>
                    <a:off x="1855" y="2941"/>
                    <a:ext cx="10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1" i="0" u="none" strike="noStrike" kern="0" cap="none" spc="0" normalizeH="0" baseline="0" noProof="0">
                      <a:ln>
                        <a:noFill/>
                      </a:ln>
                      <a:solidFill>
                        <a:srgbClr val="000000"/>
                      </a:solidFill>
                      <a:effectLst/>
                      <a:uLnTx/>
                      <a:uFillTx/>
                    </a:endParaRPr>
                  </a:p>
                </p:txBody>
              </p:sp>
              <p:grpSp>
                <p:nvGrpSpPr>
                  <p:cNvPr id="32" name="Group 15"/>
                  <p:cNvGrpSpPr/>
                  <p:nvPr/>
                </p:nvGrpSpPr>
                <p:grpSpPr bwMode="auto">
                  <a:xfrm>
                    <a:off x="432" y="1856"/>
                    <a:ext cx="1672" cy="1695"/>
                    <a:chOff x="432" y="1856"/>
                    <a:chExt cx="1672" cy="1695"/>
                  </a:xfrm>
                </p:grpSpPr>
                <p:sp>
                  <p:nvSpPr>
                    <p:cNvPr id="33" name="Line 16"/>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4" name="Line 17"/>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18"/>
                    <p:cNvSpPr txBox="1">
                      <a:spLocks noChangeArrowheads="1"/>
                    </p:cNvSpPr>
                    <p:nvPr/>
                  </p:nvSpPr>
                  <p:spPr bwMode="auto">
                    <a:xfrm>
                      <a:off x="907" y="2001"/>
                      <a:ext cx="1152" cy="26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 00   01  11  10</a:t>
                      </a:r>
                      <a:endParaRPr kumimoji="0" lang="en-US" altLang="zh-CN" sz="2400" b="1" i="0" u="none" strike="noStrike" kern="0" cap="none" spc="0" normalizeH="0" baseline="0" noProof="0" dirty="0">
                        <a:ln>
                          <a:noFill/>
                        </a:ln>
                        <a:solidFill>
                          <a:srgbClr val="000000"/>
                        </a:solidFill>
                        <a:effectLst/>
                        <a:uLnTx/>
                        <a:uFillTx/>
                      </a:endParaRPr>
                    </a:p>
                  </p:txBody>
                </p:sp>
                <p:sp>
                  <p:nvSpPr>
                    <p:cNvPr id="36" name="Text Box 19"/>
                    <p:cNvSpPr txBox="1">
                      <a:spLocks noChangeArrowheads="1"/>
                    </p:cNvSpPr>
                    <p:nvPr/>
                  </p:nvSpPr>
                  <p:spPr bwMode="auto">
                    <a:xfrm>
                      <a:off x="607" y="2217"/>
                      <a:ext cx="347" cy="130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0001</a:t>
                      </a:r>
                      <a:endParaRPr kumimoji="0" lang="en-US" altLang="zh-CN" sz="2400" b="1"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5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11</a:t>
                      </a:r>
                      <a:endParaRPr kumimoji="0" lang="en-US" altLang="zh-CN" sz="2400" b="1"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5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10</a:t>
                      </a:r>
                      <a:endParaRPr kumimoji="0" lang="en-US" altLang="zh-CN" sz="2400" b="1" i="0" u="none" strike="noStrike" kern="0" cap="none" spc="0" normalizeH="0" baseline="0" noProof="0" dirty="0">
                        <a:ln>
                          <a:noFill/>
                        </a:ln>
                        <a:solidFill>
                          <a:srgbClr val="000000"/>
                        </a:solidFill>
                        <a:effectLst/>
                        <a:uLnTx/>
                        <a:uFillTx/>
                      </a:endParaRPr>
                    </a:p>
                  </p:txBody>
                </p:sp>
                <p:sp>
                  <p:nvSpPr>
                    <p:cNvPr id="37" name="Text Box 20"/>
                    <p:cNvSpPr txBox="1">
                      <a:spLocks noChangeArrowheads="1"/>
                    </p:cNvSpPr>
                    <p:nvPr/>
                  </p:nvSpPr>
                  <p:spPr bwMode="auto">
                    <a:xfrm>
                      <a:off x="679" y="1856"/>
                      <a:ext cx="349" cy="26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a:ln>
                            <a:noFill/>
                          </a:ln>
                          <a:solidFill>
                            <a:srgbClr val="000000"/>
                          </a:solidFill>
                          <a:effectLst/>
                          <a:uLnTx/>
                          <a:uFillTx/>
                        </a:rPr>
                        <a:t>CD</a:t>
                      </a:r>
                      <a:endParaRPr kumimoji="0" lang="en-US" altLang="zh-CN" sz="2400" b="1" i="0" u="none" strike="noStrike" kern="0" cap="none" spc="0" normalizeH="0" baseline="0" noProof="0">
                        <a:ln>
                          <a:noFill/>
                        </a:ln>
                        <a:solidFill>
                          <a:srgbClr val="000000"/>
                        </a:solidFill>
                        <a:effectLst/>
                        <a:uLnTx/>
                        <a:uFillTx/>
                      </a:endParaRPr>
                    </a:p>
                  </p:txBody>
                </p:sp>
                <p:sp>
                  <p:nvSpPr>
                    <p:cNvPr id="38" name="Text Box 21"/>
                    <p:cNvSpPr txBox="1">
                      <a:spLocks noChangeArrowheads="1"/>
                    </p:cNvSpPr>
                    <p:nvPr/>
                  </p:nvSpPr>
                  <p:spPr bwMode="auto">
                    <a:xfrm>
                      <a:off x="432" y="2021"/>
                      <a:ext cx="338" cy="26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srgbClr val="000000"/>
                          </a:solidFill>
                          <a:effectLst/>
                          <a:uLnTx/>
                          <a:uFillTx/>
                        </a:rPr>
                        <a:t>AB</a:t>
                      </a:r>
                      <a:endParaRPr kumimoji="0" lang="en-US" altLang="zh-CN" sz="2400" b="1" i="1" u="none" strike="noStrike" kern="0" cap="none" spc="0" normalizeH="0" baseline="0" noProof="0" dirty="0">
                        <a:ln>
                          <a:noFill/>
                        </a:ln>
                        <a:solidFill>
                          <a:srgbClr val="000000"/>
                        </a:solidFill>
                        <a:effectLst/>
                        <a:uLnTx/>
                        <a:uFillTx/>
                      </a:endParaRPr>
                    </a:p>
                  </p:txBody>
                </p:sp>
                <p:sp>
                  <p:nvSpPr>
                    <p:cNvPr id="39" name="Text Box 22"/>
                    <p:cNvSpPr txBox="1">
                      <a:spLocks noChangeArrowheads="1"/>
                    </p:cNvSpPr>
                    <p:nvPr/>
                  </p:nvSpPr>
                  <p:spPr bwMode="auto">
                    <a:xfrm>
                      <a:off x="1258" y="2256"/>
                      <a:ext cx="235" cy="26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0</a:t>
                      </a:r>
                      <a:endParaRPr kumimoji="0" lang="en-US" altLang="zh-CN" sz="2400" b="1" i="0" u="none" strike="noStrike" kern="0" cap="none" spc="0" normalizeH="0" baseline="0" noProof="0" dirty="0">
                        <a:ln>
                          <a:noFill/>
                        </a:ln>
                        <a:solidFill>
                          <a:srgbClr val="000000"/>
                        </a:solidFill>
                        <a:effectLst/>
                        <a:uLnTx/>
                        <a:uFillTx/>
                      </a:endParaRPr>
                    </a:p>
                  </p:txBody>
                </p:sp>
                <p:grpSp>
                  <p:nvGrpSpPr>
                    <p:cNvPr id="40" name="Group 23"/>
                    <p:cNvGrpSpPr/>
                    <p:nvPr/>
                  </p:nvGrpSpPr>
                  <p:grpSpPr bwMode="auto">
                    <a:xfrm>
                      <a:off x="905" y="2248"/>
                      <a:ext cx="1189" cy="1303"/>
                      <a:chOff x="520" y="702"/>
                      <a:chExt cx="1281" cy="1403"/>
                    </a:xfrm>
                  </p:grpSpPr>
                  <p:sp>
                    <p:nvSpPr>
                      <p:cNvPr id="49" name="Rectangle 24"/>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50" name="Group 25"/>
                      <p:cNvGrpSpPr/>
                      <p:nvPr/>
                    </p:nvGrpSpPr>
                    <p:grpSpPr bwMode="auto">
                      <a:xfrm>
                        <a:off x="858" y="702"/>
                        <a:ext cx="645" cy="1403"/>
                        <a:chOff x="858" y="702"/>
                        <a:chExt cx="645" cy="1380"/>
                      </a:xfrm>
                    </p:grpSpPr>
                    <p:sp>
                      <p:nvSpPr>
                        <p:cNvPr id="51" name="Line 26"/>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 name="Line 27"/>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Line 28"/>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41" name="Text Box 29"/>
                    <p:cNvSpPr txBox="1">
                      <a:spLocks noChangeArrowheads="1"/>
                    </p:cNvSpPr>
                    <p:nvPr/>
                  </p:nvSpPr>
                  <p:spPr bwMode="auto">
                    <a:xfrm>
                      <a:off x="1535" y="2256"/>
                      <a:ext cx="236" cy="26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6600"/>
                          </a:solidFill>
                          <a:effectLst/>
                          <a:uLnTx/>
                          <a:uFillTx/>
                        </a:rPr>
                        <a:t>1</a:t>
                      </a:r>
                      <a:endParaRPr kumimoji="0" lang="en-US" altLang="zh-CN" sz="2400" b="1" i="0" u="none" strike="noStrike" kern="0" cap="none" spc="0" normalizeH="0" baseline="0" noProof="0" dirty="0">
                        <a:ln>
                          <a:noFill/>
                        </a:ln>
                        <a:solidFill>
                          <a:srgbClr val="006600"/>
                        </a:solidFill>
                        <a:effectLst/>
                        <a:uLnTx/>
                        <a:uFillTx/>
                      </a:endParaRPr>
                    </a:p>
                  </p:txBody>
                </p:sp>
                <p:sp>
                  <p:nvSpPr>
                    <p:cNvPr id="42" name="Line 30"/>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 name="Line 31"/>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Rectangle 32"/>
                    <p:cNvSpPr>
                      <a:spLocks noChangeArrowheads="1"/>
                    </p:cNvSpPr>
                    <p:nvPr/>
                  </p:nvSpPr>
                  <p:spPr bwMode="auto">
                    <a:xfrm>
                      <a:off x="1245" y="3261"/>
                      <a:ext cx="10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1" i="0" u="none" strike="noStrike" kern="0" cap="none" spc="0" normalizeH="0" baseline="0" noProof="0">
                        <a:ln>
                          <a:noFill/>
                        </a:ln>
                        <a:solidFill>
                          <a:srgbClr val="000000"/>
                        </a:solidFill>
                        <a:effectLst/>
                        <a:uLnTx/>
                        <a:uFillTx/>
                      </a:endParaRPr>
                    </a:p>
                  </p:txBody>
                </p:sp>
                <p:sp>
                  <p:nvSpPr>
                    <p:cNvPr id="45" name="Rectangle 33"/>
                    <p:cNvSpPr>
                      <a:spLocks noChangeArrowheads="1"/>
                    </p:cNvSpPr>
                    <p:nvPr/>
                  </p:nvSpPr>
                  <p:spPr bwMode="auto">
                    <a:xfrm>
                      <a:off x="1566" y="3260"/>
                      <a:ext cx="10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1" i="0" u="none" strike="noStrike" kern="0" cap="none" spc="0" normalizeH="0" baseline="0" noProof="0">
                        <a:ln>
                          <a:noFill/>
                        </a:ln>
                        <a:solidFill>
                          <a:srgbClr val="000000"/>
                        </a:solidFill>
                        <a:effectLst/>
                        <a:uLnTx/>
                        <a:uFillTx/>
                      </a:endParaRPr>
                    </a:p>
                  </p:txBody>
                </p:sp>
                <p:sp>
                  <p:nvSpPr>
                    <p:cNvPr id="46" name="Rectangle 34"/>
                    <p:cNvSpPr>
                      <a:spLocks noChangeArrowheads="1"/>
                    </p:cNvSpPr>
                    <p:nvPr/>
                  </p:nvSpPr>
                  <p:spPr bwMode="auto">
                    <a:xfrm>
                      <a:off x="967" y="2600"/>
                      <a:ext cx="10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1" i="0" u="none" strike="noStrike" kern="0" cap="none" spc="0" normalizeH="0" baseline="0" noProof="0">
                        <a:ln>
                          <a:noFill/>
                        </a:ln>
                        <a:solidFill>
                          <a:srgbClr val="000000"/>
                        </a:solidFill>
                        <a:effectLst/>
                        <a:uLnTx/>
                        <a:uFillTx/>
                      </a:endParaRPr>
                    </a:p>
                  </p:txBody>
                </p:sp>
                <p:sp>
                  <p:nvSpPr>
                    <p:cNvPr id="47" name="Rectangle 35"/>
                    <p:cNvSpPr>
                      <a:spLocks noChangeArrowheads="1"/>
                    </p:cNvSpPr>
                    <p:nvPr/>
                  </p:nvSpPr>
                  <p:spPr bwMode="auto">
                    <a:xfrm>
                      <a:off x="1855" y="2610"/>
                      <a:ext cx="10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1" i="0" u="none" strike="noStrike" kern="0" cap="none" spc="0" normalizeH="0" baseline="0" noProof="0">
                        <a:ln>
                          <a:noFill/>
                        </a:ln>
                        <a:solidFill>
                          <a:srgbClr val="000000"/>
                        </a:solidFill>
                        <a:effectLst/>
                        <a:uLnTx/>
                        <a:uFillTx/>
                      </a:endParaRPr>
                    </a:p>
                  </p:txBody>
                </p:sp>
                <p:sp>
                  <p:nvSpPr>
                    <p:cNvPr id="48" name="Rectangle 36"/>
                    <p:cNvSpPr>
                      <a:spLocks noChangeArrowheads="1"/>
                    </p:cNvSpPr>
                    <p:nvPr/>
                  </p:nvSpPr>
                  <p:spPr bwMode="auto">
                    <a:xfrm>
                      <a:off x="977" y="2941"/>
                      <a:ext cx="10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1" i="0" u="none" strike="noStrike" kern="0" cap="none" spc="0" normalizeH="0" baseline="0" noProof="0">
                        <a:ln>
                          <a:noFill/>
                        </a:ln>
                        <a:solidFill>
                          <a:srgbClr val="000000"/>
                        </a:solidFill>
                        <a:effectLst/>
                        <a:uLnTx/>
                        <a:uFillTx/>
                      </a:endParaRPr>
                    </a:p>
                  </p:txBody>
                </p:sp>
              </p:grpSp>
            </p:grpSp>
            <p:sp>
              <p:nvSpPr>
                <p:cNvPr id="29" name="Text Box 37"/>
                <p:cNvSpPr txBox="1">
                  <a:spLocks noChangeArrowheads="1"/>
                </p:cNvSpPr>
                <p:nvPr/>
              </p:nvSpPr>
              <p:spPr bwMode="auto">
                <a:xfrm>
                  <a:off x="1728" y="2640"/>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30" name="Text Box 38"/>
                <p:cNvSpPr txBox="1">
                  <a:spLocks noChangeArrowheads="1"/>
                </p:cNvSpPr>
                <p:nvPr/>
              </p:nvSpPr>
              <p:spPr bwMode="auto">
                <a:xfrm>
                  <a:off x="1728" y="2976"/>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6600"/>
                      </a:solidFill>
                      <a:effectLst/>
                      <a:uLnTx/>
                      <a:uFillTx/>
                    </a:rPr>
                    <a:t>1</a:t>
                  </a:r>
                  <a:endParaRPr kumimoji="0" lang="en-US" altLang="zh-CN" sz="2400" b="1" i="0" u="none" strike="noStrike" kern="0" cap="none" spc="0" normalizeH="0" baseline="0" noProof="0">
                    <a:ln>
                      <a:noFill/>
                    </a:ln>
                    <a:solidFill>
                      <a:srgbClr val="006600"/>
                    </a:solidFill>
                    <a:effectLst/>
                    <a:uLnTx/>
                    <a:uFillTx/>
                  </a:endParaRPr>
                </a:p>
              </p:txBody>
            </p:sp>
          </p:grpSp>
          <p:sp>
            <p:nvSpPr>
              <p:cNvPr id="16" name="Text Box 39"/>
              <p:cNvSpPr txBox="1">
                <a:spLocks noChangeArrowheads="1"/>
              </p:cNvSpPr>
              <p:nvPr/>
            </p:nvSpPr>
            <p:spPr bwMode="auto">
              <a:xfrm>
                <a:off x="1152" y="1968"/>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17" name="Text Box 40"/>
              <p:cNvSpPr txBox="1">
                <a:spLocks noChangeArrowheads="1"/>
              </p:cNvSpPr>
              <p:nvPr/>
            </p:nvSpPr>
            <p:spPr bwMode="auto">
              <a:xfrm>
                <a:off x="2016" y="1955"/>
                <a:ext cx="10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1" i="0" u="none" strike="noStrike" kern="0" cap="none" spc="0" normalizeH="0" baseline="0" noProof="0">
                  <a:ln>
                    <a:noFill/>
                  </a:ln>
                  <a:solidFill>
                    <a:srgbClr val="009999"/>
                  </a:solidFill>
                  <a:effectLst/>
                  <a:uLnTx/>
                  <a:uFillTx/>
                </a:endParaRPr>
              </a:p>
            </p:txBody>
          </p:sp>
          <p:sp>
            <p:nvSpPr>
              <p:cNvPr id="18" name="Text Box 41"/>
              <p:cNvSpPr txBox="1">
                <a:spLocks noChangeArrowheads="1"/>
              </p:cNvSpPr>
              <p:nvPr/>
            </p:nvSpPr>
            <p:spPr bwMode="auto">
              <a:xfrm>
                <a:off x="1152" y="2304"/>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19" name="Text Box 42"/>
              <p:cNvSpPr txBox="1">
                <a:spLocks noChangeArrowheads="1"/>
              </p:cNvSpPr>
              <p:nvPr/>
            </p:nvSpPr>
            <p:spPr bwMode="auto">
              <a:xfrm>
                <a:off x="1440" y="2304"/>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0" name="Text Box 43"/>
              <p:cNvSpPr txBox="1">
                <a:spLocks noChangeArrowheads="1"/>
              </p:cNvSpPr>
              <p:nvPr/>
            </p:nvSpPr>
            <p:spPr bwMode="auto">
              <a:xfrm>
                <a:off x="1728" y="2304"/>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1" name="Text Box 44"/>
              <p:cNvSpPr txBox="1">
                <a:spLocks noChangeArrowheads="1"/>
              </p:cNvSpPr>
              <p:nvPr/>
            </p:nvSpPr>
            <p:spPr bwMode="auto">
              <a:xfrm>
                <a:off x="2016" y="2304"/>
                <a:ext cx="2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2" name="Text Box 45"/>
              <p:cNvSpPr txBox="1">
                <a:spLocks noChangeArrowheads="1"/>
              </p:cNvSpPr>
              <p:nvPr/>
            </p:nvSpPr>
            <p:spPr bwMode="auto">
              <a:xfrm>
                <a:off x="1152" y="2640"/>
                <a:ext cx="2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3" name="Text Box 46"/>
              <p:cNvSpPr txBox="1">
                <a:spLocks noChangeArrowheads="1"/>
              </p:cNvSpPr>
              <p:nvPr/>
            </p:nvSpPr>
            <p:spPr bwMode="auto">
              <a:xfrm>
                <a:off x="1440" y="2640"/>
                <a:ext cx="2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sp>
            <p:nvSpPr>
              <p:cNvPr id="24" name="Text Box 47"/>
              <p:cNvSpPr txBox="1">
                <a:spLocks noChangeArrowheads="1"/>
              </p:cNvSpPr>
              <p:nvPr/>
            </p:nvSpPr>
            <p:spPr bwMode="auto">
              <a:xfrm>
                <a:off x="2016" y="2640"/>
                <a:ext cx="2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5" name="Text Box 48"/>
              <p:cNvSpPr txBox="1">
                <a:spLocks noChangeArrowheads="1"/>
              </p:cNvSpPr>
              <p:nvPr/>
            </p:nvSpPr>
            <p:spPr bwMode="auto">
              <a:xfrm>
                <a:off x="1152" y="2976"/>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6" name="Text Box 49"/>
              <p:cNvSpPr txBox="1">
                <a:spLocks noChangeArrowheads="1"/>
              </p:cNvSpPr>
              <p:nvPr/>
            </p:nvSpPr>
            <p:spPr bwMode="auto">
              <a:xfrm>
                <a:off x="1440" y="2976"/>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sp>
            <p:nvSpPr>
              <p:cNvPr id="27" name="Text Box 50"/>
              <p:cNvSpPr txBox="1">
                <a:spLocks noChangeArrowheads="1"/>
              </p:cNvSpPr>
              <p:nvPr/>
            </p:nvSpPr>
            <p:spPr bwMode="auto">
              <a:xfrm>
                <a:off x="2016" y="2976"/>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effectLst/>
                    <a:uLnTx/>
                    <a:uFillTx/>
                  </a:rPr>
                  <a:t>1</a:t>
                </a:r>
                <a:endParaRPr kumimoji="0" lang="en-US" altLang="zh-CN" sz="2400" b="1" i="0" u="none" strike="noStrike" kern="0" cap="none" spc="0" normalizeH="0" baseline="0" noProof="0" dirty="0">
                  <a:ln>
                    <a:noFill/>
                  </a:ln>
                  <a:effectLst/>
                  <a:uLnTx/>
                  <a:uFillTx/>
                </a:endParaRPr>
              </a:p>
            </p:txBody>
          </p:sp>
        </p:grpSp>
        <p:sp>
          <p:nvSpPr>
            <p:cNvPr id="14" name="Rectangle 51"/>
            <p:cNvSpPr>
              <a:spLocks noChangeArrowheads="1"/>
            </p:cNvSpPr>
            <p:nvPr/>
          </p:nvSpPr>
          <p:spPr bwMode="auto">
            <a:xfrm>
              <a:off x="4416" y="2512"/>
              <a:ext cx="19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00000"/>
                  </a:solidFill>
                  <a:effectLst/>
                  <a:uLnTx/>
                  <a:uFillTx/>
                </a:rPr>
                <a:t>0</a:t>
              </a:r>
              <a:endParaRPr kumimoji="0" lang="en-US" altLang="zh-CN" sz="2400" b="1" i="0" u="none" strike="noStrike" kern="0" cap="none" spc="0" normalizeH="0" baseline="0" noProof="0">
                <a:ln>
                  <a:noFill/>
                </a:ln>
                <a:solidFill>
                  <a:srgbClr val="000000"/>
                </a:solidFill>
                <a:effectLst/>
                <a:uLnTx/>
                <a:uFillTx/>
              </a:endParaRPr>
            </a:p>
          </p:txBody>
        </p:sp>
      </p:gr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par>
                          <p:cTn id="15" fill="hold">
                            <p:stCondLst>
                              <p:cond delay="500"/>
                            </p:stCondLst>
                            <p:childTnLst>
                              <p:par>
                                <p:cTn id="16" presetID="3" presetClass="entr" presetSubtype="1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dissolve">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dissolve">
                                      <p:cBhvr>
                                        <p:cTn id="43" dur="500"/>
                                        <p:tgtEl>
                                          <p:spTgt spid="58"/>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dvAuto="0" autoUpdateAnimBg="0" build="p"/>
      <p:bldP spid="7" grpId="0" animBg="1"/>
      <p:bldP spid="8" grpId="0" animBg="1"/>
      <p:bldP spid="11" grpId="0"/>
      <p:bldP spid="57" grpId="0" animBg="1"/>
      <p:bldP spid="5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AutoShape 8"/>
          <p:cNvSpPr>
            <a:spLocks noChangeArrowheads="1"/>
          </p:cNvSpPr>
          <p:nvPr/>
        </p:nvSpPr>
        <p:spPr bwMode="auto">
          <a:xfrm>
            <a:off x="4756078" y="3027357"/>
            <a:ext cx="899667" cy="461810"/>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123" name="AutoShape 8"/>
          <p:cNvSpPr>
            <a:spLocks noChangeArrowheads="1"/>
          </p:cNvSpPr>
          <p:nvPr/>
        </p:nvSpPr>
        <p:spPr bwMode="auto">
          <a:xfrm>
            <a:off x="8077149" y="3003699"/>
            <a:ext cx="762000" cy="422297"/>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dirty="0">
              <a:solidFill>
                <a:srgbClr val="000000"/>
              </a:solidFill>
              <a:latin typeface="Times New Roman" panose="02020603050405020304" pitchFamily="18" charset="0"/>
              <a:ea typeface="宋体" panose="02010600030101010101" pitchFamily="2" charset="-122"/>
            </a:endParaRPr>
          </a:p>
        </p:txBody>
      </p:sp>
      <p:sp>
        <p:nvSpPr>
          <p:cNvPr id="4" name="AutoShape 2"/>
          <p:cNvSpPr>
            <a:spLocks noChangeArrowheads="1"/>
          </p:cNvSpPr>
          <p:nvPr/>
        </p:nvSpPr>
        <p:spPr bwMode="auto">
          <a:xfrm>
            <a:off x="7046883" y="4075371"/>
            <a:ext cx="918705" cy="931636"/>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6" name="Text Box 4"/>
          <p:cNvSpPr txBox="1">
            <a:spLocks noChangeArrowheads="1"/>
          </p:cNvSpPr>
          <p:nvPr/>
        </p:nvSpPr>
        <p:spPr bwMode="auto">
          <a:xfrm>
            <a:off x="1039952" y="1578127"/>
            <a:ext cx="10972512" cy="49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0000"/>
              </a:lnSpc>
              <a:spcBef>
                <a:spcPct val="50000"/>
              </a:spcBef>
            </a:pPr>
            <a:r>
              <a:rPr kumimoji="1" lang="en-US" altLang="zh-CN" sz="2400" b="1" dirty="0">
                <a:latin typeface="+mn-ea"/>
              </a:rPr>
              <a:t>【</a:t>
            </a:r>
            <a:r>
              <a:rPr kumimoji="1" lang="zh-CN" altLang="en-US" sz="2400" b="1" dirty="0">
                <a:latin typeface="+mn-ea"/>
              </a:rPr>
              <a:t>例</a:t>
            </a:r>
            <a:r>
              <a:rPr kumimoji="1" lang="en-US" altLang="zh-CN" sz="2400" b="1" dirty="0">
                <a:latin typeface="+mn-ea"/>
              </a:rPr>
              <a:t>】</a:t>
            </a:r>
            <a:r>
              <a:rPr kumimoji="1" lang="zh-CN" altLang="en-US" sz="2400" b="1" dirty="0">
                <a:latin typeface="+mn-ea"/>
              </a:rPr>
              <a:t>用卡诺图化简逻辑函数</a:t>
            </a:r>
            <a:r>
              <a:rPr kumimoji="1" lang="en-US" altLang="zh-CN" sz="2400" b="1" i="1" dirty="0">
                <a:latin typeface="+mj-lt"/>
              </a:rPr>
              <a:t>F</a:t>
            </a:r>
            <a:r>
              <a:rPr kumimoji="1" lang="en-US" altLang="zh-CN" sz="2400" b="1" dirty="0">
                <a:latin typeface="+mj-lt"/>
              </a:rPr>
              <a:t>(</a:t>
            </a:r>
            <a:r>
              <a:rPr kumimoji="1" lang="en-US" altLang="zh-CN" sz="2400" b="1" i="1" dirty="0">
                <a:latin typeface="+mj-lt"/>
              </a:rPr>
              <a:t>A, B, C, D</a:t>
            </a:r>
            <a:r>
              <a:rPr kumimoji="1" lang="en-US" altLang="zh-CN" sz="2400" b="1" dirty="0">
                <a:latin typeface="+mj-lt"/>
              </a:rPr>
              <a:t>)=</a:t>
            </a:r>
            <a:r>
              <a:rPr kumimoji="1" lang="en-US" altLang="zh-CN" sz="2400" b="1" dirty="0">
                <a:latin typeface="+mj-lt"/>
                <a:sym typeface="Symbol" panose="05050102010706020507" pitchFamily="18" charset="2"/>
              </a:rPr>
              <a:t></a:t>
            </a:r>
            <a:r>
              <a:rPr kumimoji="1" lang="en-US" altLang="zh-CN" sz="2400" b="1" i="1" dirty="0">
                <a:latin typeface="+mj-lt"/>
                <a:sym typeface="Symbol" panose="05050102010706020507" pitchFamily="18" charset="2"/>
              </a:rPr>
              <a:t>m</a:t>
            </a:r>
            <a:r>
              <a:rPr kumimoji="1" lang="en-US" altLang="zh-CN" sz="2400" b="1" dirty="0">
                <a:latin typeface="+mj-lt"/>
                <a:sym typeface="Symbol" panose="05050102010706020507" pitchFamily="18" charset="2"/>
              </a:rPr>
              <a:t>(2, 3, 8, 9, 10,12, 13)</a:t>
            </a:r>
            <a:endParaRPr kumimoji="1" lang="en-US" altLang="zh-CN" sz="2400" b="1" dirty="0">
              <a:latin typeface="+mj-lt"/>
            </a:endParaRPr>
          </a:p>
        </p:txBody>
      </p:sp>
      <p:sp>
        <p:nvSpPr>
          <p:cNvPr id="7" name="Text Box 5"/>
          <p:cNvSpPr txBox="1">
            <a:spLocks noChangeArrowheads="1"/>
          </p:cNvSpPr>
          <p:nvPr/>
        </p:nvSpPr>
        <p:spPr bwMode="auto">
          <a:xfrm>
            <a:off x="2133596" y="2133634"/>
            <a:ext cx="803425"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ct val="120000"/>
              </a:lnSpc>
              <a:spcBef>
                <a:spcPct val="50000"/>
              </a:spcBef>
              <a:defRPr kumimoji="1" sz="2400" b="1">
                <a:latin typeface="+mn-ea"/>
              </a:defRPr>
            </a:lvl1pPr>
          </a:lstStyle>
          <a:p>
            <a:r>
              <a:rPr lang="zh-CN" altLang="en-US" dirty="0"/>
              <a:t>解：</a:t>
            </a:r>
            <a:endParaRPr lang="zh-CN" altLang="en-US" dirty="0"/>
          </a:p>
        </p:txBody>
      </p:sp>
      <p:sp>
        <p:nvSpPr>
          <p:cNvPr id="8" name="Arc 6"/>
          <p:cNvSpPr/>
          <p:nvPr/>
        </p:nvSpPr>
        <p:spPr bwMode="auto">
          <a:xfrm>
            <a:off x="8477154" y="4542110"/>
            <a:ext cx="400050" cy="490538"/>
          </a:xfrm>
          <a:custGeom>
            <a:avLst/>
            <a:gdLst>
              <a:gd name="G0" fmla="+- 21587 0 0"/>
              <a:gd name="G1" fmla="+- 21600 0 0"/>
              <a:gd name="G2" fmla="+- 21600 0 0"/>
              <a:gd name="T0" fmla="*/ 0 w 43187"/>
              <a:gd name="T1" fmla="*/ 20853 h 21600"/>
              <a:gd name="T2" fmla="*/ 43187 w 43187"/>
              <a:gd name="T3" fmla="*/ 21600 h 21600"/>
              <a:gd name="T4" fmla="*/ 21587 w 43187"/>
              <a:gd name="T5" fmla="*/ 21600 h 21600"/>
            </a:gdLst>
            <a:ahLst/>
            <a:cxnLst>
              <a:cxn ang="0">
                <a:pos x="T0" y="T1"/>
              </a:cxn>
              <a:cxn ang="0">
                <a:pos x="T2" y="T3"/>
              </a:cxn>
              <a:cxn ang="0">
                <a:pos x="T4" y="T5"/>
              </a:cxn>
            </a:cxnLst>
            <a:rect l="0" t="0" r="r" b="b"/>
            <a:pathLst>
              <a:path w="43187" h="21600" fill="none" extrusionOk="0">
                <a:moveTo>
                  <a:pt x="-1" y="20852"/>
                </a:moveTo>
                <a:cubicBezTo>
                  <a:pt x="402" y="9221"/>
                  <a:pt x="9948" y="0"/>
                  <a:pt x="21587" y="0"/>
                </a:cubicBezTo>
                <a:cubicBezTo>
                  <a:pt x="33516" y="0"/>
                  <a:pt x="43187" y="9670"/>
                  <a:pt x="43187" y="21600"/>
                </a:cubicBezTo>
              </a:path>
              <a:path w="43187" h="21600" stroke="0" extrusionOk="0">
                <a:moveTo>
                  <a:pt x="-1" y="20852"/>
                </a:moveTo>
                <a:cubicBezTo>
                  <a:pt x="402" y="9221"/>
                  <a:pt x="9948" y="0"/>
                  <a:pt x="21587" y="0"/>
                </a:cubicBezTo>
                <a:cubicBezTo>
                  <a:pt x="33516" y="0"/>
                  <a:pt x="43187" y="9670"/>
                  <a:pt x="43187" y="21600"/>
                </a:cubicBezTo>
                <a:lnTo>
                  <a:pt x="21587" y="21600"/>
                </a:lnTo>
                <a:close/>
              </a:path>
            </a:pathLst>
          </a:cu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9" name="Arc 7"/>
          <p:cNvSpPr/>
          <p:nvPr/>
        </p:nvSpPr>
        <p:spPr bwMode="auto">
          <a:xfrm rot="16200000">
            <a:off x="5226840" y="4595052"/>
            <a:ext cx="400050" cy="490538"/>
          </a:xfrm>
          <a:custGeom>
            <a:avLst/>
            <a:gdLst>
              <a:gd name="G0" fmla="+- 21587 0 0"/>
              <a:gd name="G1" fmla="+- 21600 0 0"/>
              <a:gd name="G2" fmla="+- 21600 0 0"/>
              <a:gd name="T0" fmla="*/ 0 w 43187"/>
              <a:gd name="T1" fmla="*/ 20853 h 21600"/>
              <a:gd name="T2" fmla="*/ 43187 w 43187"/>
              <a:gd name="T3" fmla="*/ 21600 h 21600"/>
              <a:gd name="T4" fmla="*/ 21587 w 43187"/>
              <a:gd name="T5" fmla="*/ 21600 h 21600"/>
            </a:gdLst>
            <a:ahLst/>
            <a:cxnLst>
              <a:cxn ang="0">
                <a:pos x="T0" y="T1"/>
              </a:cxn>
              <a:cxn ang="0">
                <a:pos x="T2" y="T3"/>
              </a:cxn>
              <a:cxn ang="0">
                <a:pos x="T4" y="T5"/>
              </a:cxn>
            </a:cxnLst>
            <a:rect l="0" t="0" r="r" b="b"/>
            <a:pathLst>
              <a:path w="43187" h="21600" fill="none" extrusionOk="0">
                <a:moveTo>
                  <a:pt x="-1" y="20852"/>
                </a:moveTo>
                <a:cubicBezTo>
                  <a:pt x="402" y="9221"/>
                  <a:pt x="9948" y="0"/>
                  <a:pt x="21587" y="0"/>
                </a:cubicBezTo>
                <a:cubicBezTo>
                  <a:pt x="33516" y="0"/>
                  <a:pt x="43187" y="9670"/>
                  <a:pt x="43187" y="21600"/>
                </a:cubicBezTo>
              </a:path>
              <a:path w="43187" h="21600" stroke="0" extrusionOk="0">
                <a:moveTo>
                  <a:pt x="-1" y="20852"/>
                </a:moveTo>
                <a:cubicBezTo>
                  <a:pt x="402" y="9221"/>
                  <a:pt x="9948" y="0"/>
                  <a:pt x="21587" y="0"/>
                </a:cubicBezTo>
                <a:cubicBezTo>
                  <a:pt x="33516" y="0"/>
                  <a:pt x="43187" y="9670"/>
                  <a:pt x="43187" y="21600"/>
                </a:cubicBezTo>
                <a:lnTo>
                  <a:pt x="21587" y="21600"/>
                </a:lnTo>
                <a:close/>
              </a:path>
            </a:pathLst>
          </a:cu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0" name="AutoShape 8"/>
          <p:cNvSpPr>
            <a:spLocks noChangeArrowheads="1"/>
          </p:cNvSpPr>
          <p:nvPr/>
        </p:nvSpPr>
        <p:spPr bwMode="auto">
          <a:xfrm>
            <a:off x="3823803" y="4075371"/>
            <a:ext cx="916920" cy="964975"/>
          </a:xfrm>
          <a:prstGeom prst="roundRect">
            <a:avLst>
              <a:gd name="adj" fmla="val 16667"/>
            </a:avLst>
          </a:pr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2" name="Arc 10"/>
          <p:cNvSpPr/>
          <p:nvPr/>
        </p:nvSpPr>
        <p:spPr bwMode="auto">
          <a:xfrm rot="5400000" flipH="1">
            <a:off x="3820315" y="4629977"/>
            <a:ext cx="400050" cy="420688"/>
          </a:xfrm>
          <a:custGeom>
            <a:avLst/>
            <a:gdLst>
              <a:gd name="G0" fmla="+- 21587 0 0"/>
              <a:gd name="G1" fmla="+- 21600 0 0"/>
              <a:gd name="G2" fmla="+- 21600 0 0"/>
              <a:gd name="T0" fmla="*/ 0 w 43187"/>
              <a:gd name="T1" fmla="*/ 20853 h 21600"/>
              <a:gd name="T2" fmla="*/ 43187 w 43187"/>
              <a:gd name="T3" fmla="*/ 21600 h 21600"/>
              <a:gd name="T4" fmla="*/ 21587 w 43187"/>
              <a:gd name="T5" fmla="*/ 21600 h 21600"/>
            </a:gdLst>
            <a:ahLst/>
            <a:cxnLst>
              <a:cxn ang="0">
                <a:pos x="T0" y="T1"/>
              </a:cxn>
              <a:cxn ang="0">
                <a:pos x="T2" y="T3"/>
              </a:cxn>
              <a:cxn ang="0">
                <a:pos x="T4" y="T5"/>
              </a:cxn>
            </a:cxnLst>
            <a:rect l="0" t="0" r="r" b="b"/>
            <a:pathLst>
              <a:path w="43187" h="21600" fill="none" extrusionOk="0">
                <a:moveTo>
                  <a:pt x="-1" y="20852"/>
                </a:moveTo>
                <a:cubicBezTo>
                  <a:pt x="402" y="9221"/>
                  <a:pt x="9948" y="0"/>
                  <a:pt x="21587" y="0"/>
                </a:cubicBezTo>
                <a:cubicBezTo>
                  <a:pt x="33516" y="0"/>
                  <a:pt x="43187" y="9670"/>
                  <a:pt x="43187" y="21600"/>
                </a:cubicBezTo>
              </a:path>
              <a:path w="43187" h="21600" stroke="0" extrusionOk="0">
                <a:moveTo>
                  <a:pt x="-1" y="20852"/>
                </a:moveTo>
                <a:cubicBezTo>
                  <a:pt x="402" y="9221"/>
                  <a:pt x="9948" y="0"/>
                  <a:pt x="21587" y="0"/>
                </a:cubicBezTo>
                <a:cubicBezTo>
                  <a:pt x="33516" y="0"/>
                  <a:pt x="43187" y="9670"/>
                  <a:pt x="43187" y="21600"/>
                </a:cubicBezTo>
                <a:lnTo>
                  <a:pt x="21587" y="21600"/>
                </a:lnTo>
                <a:close/>
              </a:path>
            </a:pathLst>
          </a:cu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13" name="Arc 11"/>
          <p:cNvSpPr/>
          <p:nvPr/>
        </p:nvSpPr>
        <p:spPr bwMode="auto">
          <a:xfrm flipV="1">
            <a:off x="8477154" y="3003699"/>
            <a:ext cx="400050" cy="490538"/>
          </a:xfrm>
          <a:custGeom>
            <a:avLst/>
            <a:gdLst>
              <a:gd name="G0" fmla="+- 21587 0 0"/>
              <a:gd name="G1" fmla="+- 21600 0 0"/>
              <a:gd name="G2" fmla="+- 21600 0 0"/>
              <a:gd name="T0" fmla="*/ 0 w 43187"/>
              <a:gd name="T1" fmla="*/ 20853 h 21600"/>
              <a:gd name="T2" fmla="*/ 43187 w 43187"/>
              <a:gd name="T3" fmla="*/ 21600 h 21600"/>
              <a:gd name="T4" fmla="*/ 21587 w 43187"/>
              <a:gd name="T5" fmla="*/ 21600 h 21600"/>
            </a:gdLst>
            <a:ahLst/>
            <a:cxnLst>
              <a:cxn ang="0">
                <a:pos x="T0" y="T1"/>
              </a:cxn>
              <a:cxn ang="0">
                <a:pos x="T2" y="T3"/>
              </a:cxn>
              <a:cxn ang="0">
                <a:pos x="T4" y="T5"/>
              </a:cxn>
            </a:cxnLst>
            <a:rect l="0" t="0" r="r" b="b"/>
            <a:pathLst>
              <a:path w="43187" h="21600" fill="none" extrusionOk="0">
                <a:moveTo>
                  <a:pt x="-1" y="20852"/>
                </a:moveTo>
                <a:cubicBezTo>
                  <a:pt x="402" y="9221"/>
                  <a:pt x="9948" y="0"/>
                  <a:pt x="21587" y="0"/>
                </a:cubicBezTo>
                <a:cubicBezTo>
                  <a:pt x="33516" y="0"/>
                  <a:pt x="43187" y="9670"/>
                  <a:pt x="43187" y="21600"/>
                </a:cubicBezTo>
              </a:path>
              <a:path w="43187" h="21600" stroke="0" extrusionOk="0">
                <a:moveTo>
                  <a:pt x="-1" y="20852"/>
                </a:moveTo>
                <a:cubicBezTo>
                  <a:pt x="402" y="9221"/>
                  <a:pt x="9948" y="0"/>
                  <a:pt x="21587" y="0"/>
                </a:cubicBezTo>
                <a:cubicBezTo>
                  <a:pt x="33516" y="0"/>
                  <a:pt x="43187" y="9670"/>
                  <a:pt x="43187" y="21600"/>
                </a:cubicBezTo>
                <a:lnTo>
                  <a:pt x="21587" y="21600"/>
                </a:lnTo>
                <a:close/>
              </a:path>
            </a:pathLst>
          </a:custGeom>
          <a:solidFill>
            <a:srgbClr val="FFFF00"/>
          </a:solidFill>
          <a:ln w="28575">
            <a:solidFill>
              <a:srgbClr val="005286"/>
            </a:solidFill>
            <a:round/>
          </a:ln>
        </p:spPr>
        <p:txBody>
          <a:bodyPr wrap="none" lIns="0" tIns="0" rIns="0" bIns="0" anchor="ctr"/>
          <a:lstStyle/>
          <a:p>
            <a:pPr>
              <a:spcBef>
                <a:spcPct val="0"/>
              </a:spcBef>
            </a:pPr>
            <a:endParaRPr lang="zh-CN" altLang="en-US" b="1">
              <a:solidFill>
                <a:srgbClr val="000000"/>
              </a:solidFill>
              <a:latin typeface="Times New Roman" panose="02020603050405020304" pitchFamily="18" charset="0"/>
              <a:ea typeface="宋体" panose="02010600030101010101" pitchFamily="2" charset="-122"/>
            </a:endParaRPr>
          </a:p>
        </p:txBody>
      </p:sp>
      <p:grpSp>
        <p:nvGrpSpPr>
          <p:cNvPr id="14" name="Group 12"/>
          <p:cNvGrpSpPr/>
          <p:nvPr/>
        </p:nvGrpSpPr>
        <p:grpSpPr bwMode="auto">
          <a:xfrm>
            <a:off x="3050690" y="2375978"/>
            <a:ext cx="2654300" cy="2701925"/>
            <a:chOff x="3024" y="2112"/>
            <a:chExt cx="1672" cy="1702"/>
          </a:xfrm>
        </p:grpSpPr>
        <p:grpSp>
          <p:nvGrpSpPr>
            <p:cNvPr id="15" name="Group 13"/>
            <p:cNvGrpSpPr/>
            <p:nvPr/>
          </p:nvGrpSpPr>
          <p:grpSpPr bwMode="auto">
            <a:xfrm>
              <a:off x="3024" y="2112"/>
              <a:ext cx="1672" cy="1702"/>
              <a:chOff x="624" y="1568"/>
              <a:chExt cx="1672" cy="1702"/>
            </a:xfrm>
          </p:grpSpPr>
          <p:grpSp>
            <p:nvGrpSpPr>
              <p:cNvPr id="17" name="Group 14"/>
              <p:cNvGrpSpPr/>
              <p:nvPr/>
            </p:nvGrpSpPr>
            <p:grpSpPr bwMode="auto">
              <a:xfrm>
                <a:off x="624" y="1568"/>
                <a:ext cx="1672" cy="1702"/>
                <a:chOff x="624" y="1568"/>
                <a:chExt cx="1672" cy="1702"/>
              </a:xfrm>
            </p:grpSpPr>
            <p:grpSp>
              <p:nvGrpSpPr>
                <p:cNvPr id="30" name="Group 15"/>
                <p:cNvGrpSpPr/>
                <p:nvPr/>
              </p:nvGrpSpPr>
              <p:grpSpPr bwMode="auto">
                <a:xfrm>
                  <a:off x="624" y="1568"/>
                  <a:ext cx="1672" cy="1702"/>
                  <a:chOff x="432" y="1856"/>
                  <a:chExt cx="1672" cy="1702"/>
                </a:xfrm>
              </p:grpSpPr>
              <p:sp>
                <p:nvSpPr>
                  <p:cNvPr id="33" name="Rectangle 16"/>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grpSp>
                <p:nvGrpSpPr>
                  <p:cNvPr id="34" name="Group 17"/>
                  <p:cNvGrpSpPr/>
                  <p:nvPr/>
                </p:nvGrpSpPr>
                <p:grpSpPr bwMode="auto">
                  <a:xfrm>
                    <a:off x="432" y="1856"/>
                    <a:ext cx="1672" cy="1702"/>
                    <a:chOff x="432" y="1856"/>
                    <a:chExt cx="1672" cy="1702"/>
                  </a:xfrm>
                </p:grpSpPr>
                <p:sp>
                  <p:nvSpPr>
                    <p:cNvPr id="35" name="Line 18"/>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 name="Line 19"/>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 name="Text Box 20"/>
                    <p:cNvSpPr txBox="1">
                      <a:spLocks noChangeArrowheads="1"/>
                    </p:cNvSpPr>
                    <p:nvPr/>
                  </p:nvSpPr>
                  <p:spPr bwMode="auto">
                    <a:xfrm>
                      <a:off x="907" y="2001"/>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rPr>
                        <a:t>00  01  11  10</a:t>
                      </a:r>
                      <a:endParaRPr kumimoji="0" lang="en-US" altLang="zh-CN" sz="2400" b="0" i="0" u="none" strike="noStrike" kern="0" cap="none" spc="0" normalizeH="0" baseline="0" noProof="0" dirty="0">
                        <a:ln>
                          <a:noFill/>
                        </a:ln>
                        <a:solidFill>
                          <a:srgbClr val="000000"/>
                        </a:solidFill>
                        <a:effectLst/>
                        <a:uLnTx/>
                        <a:uFillTx/>
                      </a:endParaRPr>
                    </a:p>
                  </p:txBody>
                </p:sp>
                <p:sp>
                  <p:nvSpPr>
                    <p:cNvPr id="38" name="Text Box 21"/>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rPr>
                        <a:t>0001</a:t>
                      </a:r>
                      <a:endParaRPr kumimoji="0" lang="en-US" altLang="zh-CN" sz="24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rPr>
                        <a:t>11</a:t>
                      </a:r>
                      <a:endParaRPr kumimoji="0" lang="en-US" altLang="zh-CN" sz="24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rPr>
                        <a:t>10</a:t>
                      </a:r>
                      <a:endParaRPr kumimoji="0" lang="en-US" altLang="zh-CN" sz="2400" b="0" i="0" u="none" strike="noStrike" kern="0" cap="none" spc="0" normalizeH="0" baseline="0" noProof="0" dirty="0">
                        <a:ln>
                          <a:noFill/>
                        </a:ln>
                        <a:solidFill>
                          <a:srgbClr val="000000"/>
                        </a:solidFill>
                        <a:effectLst/>
                        <a:uLnTx/>
                        <a:uFillTx/>
                      </a:endParaRPr>
                    </a:p>
                  </p:txBody>
                </p:sp>
                <p:sp>
                  <p:nvSpPr>
                    <p:cNvPr id="39" name="Text Box 22"/>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1" u="none" strike="noStrike" kern="0" cap="none" spc="0" normalizeH="0" baseline="0" noProof="0">
                          <a:ln>
                            <a:noFill/>
                          </a:ln>
                          <a:solidFill>
                            <a:srgbClr val="000000"/>
                          </a:solidFill>
                          <a:effectLst/>
                          <a:uLnTx/>
                          <a:uFillTx/>
                        </a:rPr>
                        <a:t>CD</a:t>
                      </a:r>
                      <a:endParaRPr kumimoji="0" lang="en-US" altLang="zh-CN" sz="2400" b="0" i="0" u="none" strike="noStrike" kern="0" cap="none" spc="0" normalizeH="0" baseline="0" noProof="0">
                        <a:ln>
                          <a:noFill/>
                        </a:ln>
                        <a:solidFill>
                          <a:srgbClr val="000000"/>
                        </a:solidFill>
                        <a:effectLst/>
                        <a:uLnTx/>
                        <a:uFillTx/>
                      </a:endParaRPr>
                    </a:p>
                  </p:txBody>
                </p:sp>
                <p:sp>
                  <p:nvSpPr>
                    <p:cNvPr id="40" name="Text Box 23"/>
                    <p:cNvSpPr txBox="1">
                      <a:spLocks noChangeArrowheads="1"/>
                    </p:cNvSpPr>
                    <p:nvPr/>
                  </p:nvSpPr>
                  <p:spPr bwMode="auto">
                    <a:xfrm>
                      <a:off x="432" y="2021"/>
                      <a:ext cx="350"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1" u="none" strike="noStrike" kern="0" cap="none" spc="0" normalizeH="0" baseline="0" noProof="0">
                          <a:ln>
                            <a:noFill/>
                          </a:ln>
                          <a:solidFill>
                            <a:srgbClr val="000000"/>
                          </a:solidFill>
                          <a:effectLst/>
                          <a:uLnTx/>
                          <a:uFillTx/>
                        </a:rPr>
                        <a:t>AB</a:t>
                      </a:r>
                      <a:endParaRPr kumimoji="0" lang="en-US" altLang="zh-CN" sz="2400" b="0" i="1" u="none" strike="noStrike" kern="0" cap="none" spc="0" normalizeH="0" baseline="0" noProof="0">
                        <a:ln>
                          <a:noFill/>
                        </a:ln>
                        <a:solidFill>
                          <a:srgbClr val="000000"/>
                        </a:solidFill>
                        <a:effectLst/>
                        <a:uLnTx/>
                        <a:uFillTx/>
                      </a:endParaRPr>
                    </a:p>
                  </p:txBody>
                </p:sp>
                <p:sp>
                  <p:nvSpPr>
                    <p:cNvPr id="41" name="Text Box 24"/>
                    <p:cNvSpPr txBox="1">
                      <a:spLocks noChangeArrowheads="1"/>
                    </p:cNvSpPr>
                    <p:nvPr/>
                  </p:nvSpPr>
                  <p:spPr bwMode="auto">
                    <a:xfrm>
                      <a:off x="1258" y="2235"/>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0000"/>
                        </a:solidFill>
                        <a:effectLst/>
                        <a:uLnTx/>
                        <a:uFillTx/>
                      </a:endParaRPr>
                    </a:p>
                  </p:txBody>
                </p:sp>
                <p:grpSp>
                  <p:nvGrpSpPr>
                    <p:cNvPr id="42" name="Group 25"/>
                    <p:cNvGrpSpPr/>
                    <p:nvPr/>
                  </p:nvGrpSpPr>
                  <p:grpSpPr bwMode="auto">
                    <a:xfrm>
                      <a:off x="905" y="2248"/>
                      <a:ext cx="1189" cy="1303"/>
                      <a:chOff x="520" y="702"/>
                      <a:chExt cx="1281" cy="1403"/>
                    </a:xfrm>
                  </p:grpSpPr>
                  <p:sp>
                    <p:nvSpPr>
                      <p:cNvPr id="51" name="Rectangle 26"/>
                      <p:cNvSpPr>
                        <a:spLocks noChangeArrowheads="1"/>
                      </p:cNvSpPr>
                      <p:nvPr/>
                    </p:nvSpPr>
                    <p:spPr bwMode="auto">
                      <a:xfrm>
                        <a:off x="520" y="702"/>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52" name="Group 27"/>
                      <p:cNvGrpSpPr/>
                      <p:nvPr/>
                    </p:nvGrpSpPr>
                    <p:grpSpPr bwMode="auto">
                      <a:xfrm>
                        <a:off x="858" y="702"/>
                        <a:ext cx="645" cy="1403"/>
                        <a:chOff x="858" y="702"/>
                        <a:chExt cx="645" cy="1380"/>
                      </a:xfrm>
                    </p:grpSpPr>
                    <p:sp>
                      <p:nvSpPr>
                        <p:cNvPr id="53" name="Line 28"/>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 name="Line 29"/>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30"/>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43" name="Text Box 31"/>
                    <p:cNvSpPr txBox="1">
                      <a:spLocks noChangeArrowheads="1"/>
                    </p:cNvSpPr>
                    <p:nvPr/>
                  </p:nvSpPr>
                  <p:spPr bwMode="auto">
                    <a:xfrm>
                      <a:off x="1548" y="2274"/>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sp>
                  <p:nvSpPr>
                    <p:cNvPr id="44" name="Line 32"/>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 name="Line 33"/>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 name="Rectangle 34"/>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47" name="Rectangle 35"/>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48" name="Rectangle 36"/>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49" name="Rectangle 37"/>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50" name="Rectangle 38"/>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grpSp>
            </p:grpSp>
            <p:sp>
              <p:nvSpPr>
                <p:cNvPr id="31" name="Text Box 39"/>
                <p:cNvSpPr txBox="1">
                  <a:spLocks noChangeArrowheads="1"/>
                </p:cNvSpPr>
                <p:nvPr/>
              </p:nvSpPr>
              <p:spPr bwMode="auto">
                <a:xfrm>
                  <a:off x="1728" y="2627"/>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32" name="Text Box 40"/>
                <p:cNvSpPr txBox="1">
                  <a:spLocks noChangeArrowheads="1"/>
                </p:cNvSpPr>
                <p:nvPr/>
              </p:nvSpPr>
              <p:spPr bwMode="auto">
                <a:xfrm>
                  <a:off x="1728" y="2963"/>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0000"/>
                    </a:solidFill>
                    <a:effectLst/>
                    <a:uLnTx/>
                    <a:uFillTx/>
                  </a:endParaRPr>
                </a:p>
              </p:txBody>
            </p:sp>
          </p:grpSp>
          <p:sp>
            <p:nvSpPr>
              <p:cNvPr id="18" name="Text Box 41"/>
              <p:cNvSpPr txBox="1">
                <a:spLocks noChangeArrowheads="1"/>
              </p:cNvSpPr>
              <p:nvPr/>
            </p:nvSpPr>
            <p:spPr bwMode="auto">
              <a:xfrm>
                <a:off x="1152" y="195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19" name="Text Box 42"/>
              <p:cNvSpPr txBox="1">
                <a:spLocks noChangeArrowheads="1"/>
              </p:cNvSpPr>
              <p:nvPr/>
            </p:nvSpPr>
            <p:spPr bwMode="auto">
              <a:xfrm>
                <a:off x="2016" y="195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20" name="Text Box 43"/>
              <p:cNvSpPr txBox="1">
                <a:spLocks noChangeArrowheads="1"/>
              </p:cNvSpPr>
              <p:nvPr/>
            </p:nvSpPr>
            <p:spPr bwMode="auto">
              <a:xfrm>
                <a:off x="1152" y="229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0000"/>
                  </a:solidFill>
                  <a:effectLst/>
                  <a:uLnTx/>
                  <a:uFillTx/>
                </a:endParaRPr>
              </a:p>
            </p:txBody>
          </p:sp>
          <p:sp>
            <p:nvSpPr>
              <p:cNvPr id="21" name="Text Box 44"/>
              <p:cNvSpPr txBox="1">
                <a:spLocks noChangeArrowheads="1"/>
              </p:cNvSpPr>
              <p:nvPr/>
            </p:nvSpPr>
            <p:spPr bwMode="auto">
              <a:xfrm>
                <a:off x="1440" y="229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22" name="Text Box 45"/>
              <p:cNvSpPr txBox="1">
                <a:spLocks noChangeArrowheads="1"/>
              </p:cNvSpPr>
              <p:nvPr/>
            </p:nvSpPr>
            <p:spPr bwMode="auto">
              <a:xfrm>
                <a:off x="1728" y="229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23" name="Text Box 46"/>
              <p:cNvSpPr txBox="1">
                <a:spLocks noChangeArrowheads="1"/>
              </p:cNvSpPr>
              <p:nvPr/>
            </p:nvSpPr>
            <p:spPr bwMode="auto">
              <a:xfrm>
                <a:off x="2016"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0000"/>
                  </a:solidFill>
                  <a:effectLst/>
                  <a:uLnTx/>
                  <a:uFillTx/>
                </a:endParaRPr>
              </a:p>
            </p:txBody>
          </p:sp>
          <p:sp>
            <p:nvSpPr>
              <p:cNvPr id="24" name="Text Box 47"/>
              <p:cNvSpPr txBox="1">
                <a:spLocks noChangeArrowheads="1"/>
              </p:cNvSpPr>
              <p:nvPr/>
            </p:nvSpPr>
            <p:spPr bwMode="auto">
              <a:xfrm>
                <a:off x="115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sp>
            <p:nvSpPr>
              <p:cNvPr id="25" name="Text Box 48"/>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effectLst/>
                    <a:uLnTx/>
                    <a:uFillTx/>
                  </a:rPr>
                  <a:t>1</a:t>
                </a:r>
                <a:endParaRPr kumimoji="0" lang="en-US" altLang="zh-CN" sz="2400" b="0" i="0" u="none" strike="noStrike" kern="0" cap="none" spc="0" normalizeH="0" baseline="0" noProof="0">
                  <a:ln>
                    <a:noFill/>
                  </a:ln>
                  <a:effectLst/>
                  <a:uLnTx/>
                  <a:uFillTx/>
                </a:endParaRPr>
              </a:p>
            </p:txBody>
          </p:sp>
          <p:sp>
            <p:nvSpPr>
              <p:cNvPr id="26" name="Text Box 49"/>
              <p:cNvSpPr txBox="1">
                <a:spLocks noChangeArrowheads="1"/>
              </p:cNvSpPr>
              <p:nvPr/>
            </p:nvSpPr>
            <p:spPr bwMode="auto">
              <a:xfrm>
                <a:off x="2016"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27" name="Text Box 50"/>
              <p:cNvSpPr txBox="1">
                <a:spLocks noChangeArrowheads="1"/>
              </p:cNvSpPr>
              <p:nvPr/>
            </p:nvSpPr>
            <p:spPr bwMode="auto">
              <a:xfrm>
                <a:off x="1152"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sp>
            <p:nvSpPr>
              <p:cNvPr id="28" name="Text Box 51"/>
              <p:cNvSpPr txBox="1">
                <a:spLocks noChangeArrowheads="1"/>
              </p:cNvSpPr>
              <p:nvPr/>
            </p:nvSpPr>
            <p:spPr bwMode="auto">
              <a:xfrm>
                <a:off x="144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effectLst/>
                    <a:uLnTx/>
                    <a:uFillTx/>
                  </a:rPr>
                  <a:t>1</a:t>
                </a:r>
                <a:endParaRPr kumimoji="0" lang="en-US" altLang="zh-CN" sz="2400" b="0" i="0" u="none" strike="noStrike" kern="0" cap="none" spc="0" normalizeH="0" baseline="0" noProof="0">
                  <a:ln>
                    <a:noFill/>
                  </a:ln>
                  <a:effectLst/>
                  <a:uLnTx/>
                  <a:uFillTx/>
                </a:endParaRPr>
              </a:p>
            </p:txBody>
          </p:sp>
          <p:sp>
            <p:nvSpPr>
              <p:cNvPr id="29" name="Text Box 52"/>
              <p:cNvSpPr txBox="1">
                <a:spLocks noChangeArrowheads="1"/>
              </p:cNvSpPr>
              <p:nvPr/>
            </p:nvSpPr>
            <p:spPr bwMode="auto">
              <a:xfrm>
                <a:off x="2016"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grpSp>
        <p:sp>
          <p:nvSpPr>
            <p:cNvPr id="16" name="Rectangle 53"/>
            <p:cNvSpPr>
              <a:spLocks noChangeArrowheads="1"/>
            </p:cNvSpPr>
            <p:nvPr/>
          </p:nvSpPr>
          <p:spPr bwMode="auto">
            <a:xfrm>
              <a:off x="4444" y="254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grpSp>
      <p:grpSp>
        <p:nvGrpSpPr>
          <p:cNvPr id="56" name="Group 54"/>
          <p:cNvGrpSpPr/>
          <p:nvPr/>
        </p:nvGrpSpPr>
        <p:grpSpPr bwMode="auto">
          <a:xfrm>
            <a:off x="6257154" y="2336833"/>
            <a:ext cx="2655888" cy="2725738"/>
            <a:chOff x="3024" y="2112"/>
            <a:chExt cx="1673" cy="1717"/>
          </a:xfrm>
        </p:grpSpPr>
        <p:grpSp>
          <p:nvGrpSpPr>
            <p:cNvPr id="57" name="Group 55"/>
            <p:cNvGrpSpPr/>
            <p:nvPr/>
          </p:nvGrpSpPr>
          <p:grpSpPr bwMode="auto">
            <a:xfrm>
              <a:off x="3024" y="2112"/>
              <a:ext cx="1673" cy="1717"/>
              <a:chOff x="624" y="1568"/>
              <a:chExt cx="1673" cy="1717"/>
            </a:xfrm>
          </p:grpSpPr>
          <p:grpSp>
            <p:nvGrpSpPr>
              <p:cNvPr id="59" name="Group 56"/>
              <p:cNvGrpSpPr/>
              <p:nvPr/>
            </p:nvGrpSpPr>
            <p:grpSpPr bwMode="auto">
              <a:xfrm>
                <a:off x="624" y="1568"/>
                <a:ext cx="1673" cy="1703"/>
                <a:chOff x="624" y="1568"/>
                <a:chExt cx="1673" cy="1703"/>
              </a:xfrm>
            </p:grpSpPr>
            <p:grpSp>
              <p:nvGrpSpPr>
                <p:cNvPr id="72" name="Group 57"/>
                <p:cNvGrpSpPr/>
                <p:nvPr/>
              </p:nvGrpSpPr>
              <p:grpSpPr bwMode="auto">
                <a:xfrm>
                  <a:off x="624" y="1568"/>
                  <a:ext cx="1673" cy="1703"/>
                  <a:chOff x="432" y="1856"/>
                  <a:chExt cx="1673" cy="1703"/>
                </a:xfrm>
              </p:grpSpPr>
              <p:sp>
                <p:nvSpPr>
                  <p:cNvPr id="75" name="Rectangle 58"/>
                  <p:cNvSpPr>
                    <a:spLocks noChangeArrowheads="1"/>
                  </p:cNvSpPr>
                  <p:nvPr/>
                </p:nvSpPr>
                <p:spPr bwMode="auto">
                  <a:xfrm>
                    <a:off x="1855"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grpSp>
                <p:nvGrpSpPr>
                  <p:cNvPr id="76" name="Group 59"/>
                  <p:cNvGrpSpPr/>
                  <p:nvPr/>
                </p:nvGrpSpPr>
                <p:grpSpPr bwMode="auto">
                  <a:xfrm>
                    <a:off x="432" y="1856"/>
                    <a:ext cx="1673" cy="1703"/>
                    <a:chOff x="432" y="1856"/>
                    <a:chExt cx="1673" cy="1703"/>
                  </a:xfrm>
                </p:grpSpPr>
                <p:sp>
                  <p:nvSpPr>
                    <p:cNvPr id="77" name="Line 60"/>
                    <p:cNvSpPr>
                      <a:spLocks noChangeShapeType="1"/>
                    </p:cNvSpPr>
                    <p:nvPr/>
                  </p:nvSpPr>
                  <p:spPr bwMode="auto">
                    <a:xfrm flipH="1" flipV="1">
                      <a:off x="692" y="2022"/>
                      <a:ext cx="227" cy="2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Line 61"/>
                    <p:cNvSpPr>
                      <a:spLocks noChangeShapeType="1"/>
                    </p:cNvSpPr>
                    <p:nvPr/>
                  </p:nvSpPr>
                  <p:spPr bwMode="auto">
                    <a:xfrm>
                      <a:off x="918" y="257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Text Box 62"/>
                    <p:cNvSpPr txBox="1">
                      <a:spLocks noChangeArrowheads="1"/>
                    </p:cNvSpPr>
                    <p:nvPr/>
                  </p:nvSpPr>
                  <p:spPr bwMode="auto">
                    <a:xfrm>
                      <a:off x="907" y="2001"/>
                      <a:ext cx="1172"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rPr>
                        <a:t>00  01  11  10</a:t>
                      </a:r>
                      <a:endParaRPr kumimoji="0" lang="en-US" altLang="zh-CN" sz="2400" b="0" i="0" u="none" strike="noStrike" kern="0" cap="none" spc="0" normalizeH="0" baseline="0" noProof="0" dirty="0">
                        <a:ln>
                          <a:noFill/>
                        </a:ln>
                        <a:solidFill>
                          <a:srgbClr val="000000"/>
                        </a:solidFill>
                        <a:effectLst/>
                        <a:uLnTx/>
                        <a:uFillTx/>
                      </a:endParaRPr>
                    </a:p>
                  </p:txBody>
                </p:sp>
                <p:sp>
                  <p:nvSpPr>
                    <p:cNvPr id="80" name="Text Box 63"/>
                    <p:cNvSpPr txBox="1">
                      <a:spLocks noChangeArrowheads="1"/>
                    </p:cNvSpPr>
                    <p:nvPr/>
                  </p:nvSpPr>
                  <p:spPr bwMode="auto">
                    <a:xfrm>
                      <a:off x="607" y="2217"/>
                      <a:ext cx="347" cy="130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0001</a:t>
                      </a:r>
                      <a:endParaRPr kumimoji="0" lang="en-US" altLang="zh-CN" sz="24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11</a:t>
                      </a:r>
                      <a:endParaRPr kumimoji="0" lang="en-US" altLang="zh-CN" sz="24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35000"/>
                        </a:lnSpc>
                        <a:spcBef>
                          <a:spcPts val="0"/>
                        </a:spcBef>
                        <a:spcAft>
                          <a:spcPts val="0"/>
                        </a:spcAft>
                        <a:buClrTx/>
                        <a:buSzTx/>
                        <a:buFontTx/>
                        <a:buNone/>
                        <a:defRPr/>
                      </a:pPr>
                      <a:r>
                        <a:rPr kumimoji="0" lang="en-US" altLang="zh-CN" sz="2400" b="0" i="0" u="none" strike="noStrike" kern="0" cap="none" spc="0" normalizeH="0" baseline="0" noProof="0">
                          <a:ln>
                            <a:noFill/>
                          </a:ln>
                          <a:solidFill>
                            <a:srgbClr val="000000"/>
                          </a:solidFill>
                          <a:effectLst/>
                          <a:uLnTx/>
                          <a:uFillTx/>
                        </a:rPr>
                        <a:t>10</a:t>
                      </a:r>
                      <a:endParaRPr kumimoji="0" lang="en-US" altLang="zh-CN" sz="2400" b="0" i="0" u="none" strike="noStrike" kern="0" cap="none" spc="0" normalizeH="0" baseline="0" noProof="0">
                        <a:ln>
                          <a:noFill/>
                        </a:ln>
                        <a:solidFill>
                          <a:srgbClr val="000000"/>
                        </a:solidFill>
                        <a:effectLst/>
                        <a:uLnTx/>
                        <a:uFillTx/>
                      </a:endParaRPr>
                    </a:p>
                  </p:txBody>
                </p:sp>
                <p:sp>
                  <p:nvSpPr>
                    <p:cNvPr id="81" name="Text Box 64"/>
                    <p:cNvSpPr txBox="1">
                      <a:spLocks noChangeArrowheads="1"/>
                    </p:cNvSpPr>
                    <p:nvPr/>
                  </p:nvSpPr>
                  <p:spPr bwMode="auto">
                    <a:xfrm>
                      <a:off x="679" y="1856"/>
                      <a:ext cx="383"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1" u="none" strike="noStrike" kern="0" cap="none" spc="0" normalizeH="0" baseline="0" noProof="0">
                          <a:ln>
                            <a:noFill/>
                          </a:ln>
                          <a:solidFill>
                            <a:srgbClr val="000000"/>
                          </a:solidFill>
                          <a:effectLst/>
                          <a:uLnTx/>
                          <a:uFillTx/>
                        </a:rPr>
                        <a:t>CD</a:t>
                      </a:r>
                      <a:endParaRPr kumimoji="0" lang="en-US" altLang="zh-CN" sz="2400" b="0" i="0" u="none" strike="noStrike" kern="0" cap="none" spc="0" normalizeH="0" baseline="0" noProof="0">
                        <a:ln>
                          <a:noFill/>
                        </a:ln>
                        <a:solidFill>
                          <a:srgbClr val="000000"/>
                        </a:solidFill>
                        <a:effectLst/>
                        <a:uLnTx/>
                        <a:uFillTx/>
                      </a:endParaRPr>
                    </a:p>
                  </p:txBody>
                </p:sp>
                <p:sp>
                  <p:nvSpPr>
                    <p:cNvPr id="82" name="Text Box 65"/>
                    <p:cNvSpPr txBox="1">
                      <a:spLocks noChangeArrowheads="1"/>
                    </p:cNvSpPr>
                    <p:nvPr/>
                  </p:nvSpPr>
                  <p:spPr bwMode="auto">
                    <a:xfrm>
                      <a:off x="432" y="2021"/>
                      <a:ext cx="350"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1" u="none" strike="noStrike" kern="0" cap="none" spc="0" normalizeH="0" baseline="0" noProof="0">
                          <a:ln>
                            <a:noFill/>
                          </a:ln>
                          <a:solidFill>
                            <a:srgbClr val="000000"/>
                          </a:solidFill>
                          <a:effectLst/>
                          <a:uLnTx/>
                          <a:uFillTx/>
                        </a:rPr>
                        <a:t>AB</a:t>
                      </a:r>
                      <a:endParaRPr kumimoji="0" lang="en-US" altLang="zh-CN" sz="2400" b="0" i="1" u="none" strike="noStrike" kern="0" cap="none" spc="0" normalizeH="0" baseline="0" noProof="0">
                        <a:ln>
                          <a:noFill/>
                        </a:ln>
                        <a:solidFill>
                          <a:srgbClr val="000000"/>
                        </a:solidFill>
                        <a:effectLst/>
                        <a:uLnTx/>
                        <a:uFillTx/>
                      </a:endParaRPr>
                    </a:p>
                  </p:txBody>
                </p:sp>
                <p:sp>
                  <p:nvSpPr>
                    <p:cNvPr id="83" name="Text Box 66"/>
                    <p:cNvSpPr txBox="1">
                      <a:spLocks noChangeArrowheads="1"/>
                    </p:cNvSpPr>
                    <p:nvPr/>
                  </p:nvSpPr>
                  <p:spPr bwMode="auto">
                    <a:xfrm>
                      <a:off x="1258" y="2235"/>
                      <a:ext cx="235"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0000"/>
                        </a:solidFill>
                        <a:effectLst/>
                        <a:uLnTx/>
                        <a:uFillTx/>
                      </a:endParaRPr>
                    </a:p>
                  </p:txBody>
                </p:sp>
                <p:grpSp>
                  <p:nvGrpSpPr>
                    <p:cNvPr id="84" name="Group 67"/>
                    <p:cNvGrpSpPr/>
                    <p:nvPr/>
                  </p:nvGrpSpPr>
                  <p:grpSpPr bwMode="auto">
                    <a:xfrm>
                      <a:off x="916" y="2248"/>
                      <a:ext cx="1189" cy="1311"/>
                      <a:chOff x="532" y="702"/>
                      <a:chExt cx="1281" cy="1412"/>
                    </a:xfrm>
                  </p:grpSpPr>
                  <p:sp>
                    <p:nvSpPr>
                      <p:cNvPr id="93" name="Rectangle 68"/>
                      <p:cNvSpPr>
                        <a:spLocks noChangeArrowheads="1"/>
                      </p:cNvSpPr>
                      <p:nvPr/>
                    </p:nvSpPr>
                    <p:spPr bwMode="auto">
                      <a:xfrm>
                        <a:off x="532" y="714"/>
                        <a:ext cx="1281" cy="1400"/>
                      </a:xfrm>
                      <a:prstGeom prst="rect">
                        <a:avLst/>
                      </a:prstGeom>
                      <a:noFill/>
                      <a:ln w="12700">
                        <a:solidFill>
                          <a:srgbClr val="000000"/>
                        </a:solidFill>
                        <a:miter lim="800000"/>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4" name="Group 69"/>
                      <p:cNvGrpSpPr/>
                      <p:nvPr/>
                    </p:nvGrpSpPr>
                    <p:grpSpPr bwMode="auto">
                      <a:xfrm>
                        <a:off x="858" y="702"/>
                        <a:ext cx="645" cy="1403"/>
                        <a:chOff x="858" y="702"/>
                        <a:chExt cx="645" cy="1380"/>
                      </a:xfrm>
                    </p:grpSpPr>
                    <p:sp>
                      <p:nvSpPr>
                        <p:cNvPr id="95" name="Line 70"/>
                        <p:cNvSpPr>
                          <a:spLocks noChangeShapeType="1"/>
                        </p:cNvSpPr>
                        <p:nvPr/>
                      </p:nvSpPr>
                      <p:spPr bwMode="auto">
                        <a:xfrm>
                          <a:off x="858"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6" name="Line 71"/>
                        <p:cNvSpPr>
                          <a:spLocks noChangeShapeType="1"/>
                        </p:cNvSpPr>
                        <p:nvPr/>
                      </p:nvSpPr>
                      <p:spPr bwMode="auto">
                        <a:xfrm>
                          <a:off x="1170" y="703"/>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7" name="Line 72"/>
                        <p:cNvSpPr>
                          <a:spLocks noChangeShapeType="1"/>
                        </p:cNvSpPr>
                        <p:nvPr/>
                      </p:nvSpPr>
                      <p:spPr bwMode="auto">
                        <a:xfrm>
                          <a:off x="1503" y="702"/>
                          <a:ext cx="0" cy="137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85" name="Text Box 73"/>
                    <p:cNvSpPr txBox="1">
                      <a:spLocks noChangeArrowheads="1"/>
                    </p:cNvSpPr>
                    <p:nvPr/>
                  </p:nvSpPr>
                  <p:spPr bwMode="auto">
                    <a:xfrm>
                      <a:off x="1559" y="2292"/>
                      <a:ext cx="236" cy="28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sp>
                  <p:nvSpPr>
                    <p:cNvPr id="86" name="Line 74"/>
                    <p:cNvSpPr>
                      <a:spLocks noChangeShapeType="1"/>
                    </p:cNvSpPr>
                    <p:nvPr/>
                  </p:nvSpPr>
                  <p:spPr bwMode="auto">
                    <a:xfrm>
                      <a:off x="918" y="290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Line 75"/>
                    <p:cNvSpPr>
                      <a:spLocks noChangeShapeType="1"/>
                    </p:cNvSpPr>
                    <p:nvPr/>
                  </p:nvSpPr>
                  <p:spPr bwMode="auto">
                    <a:xfrm>
                      <a:off x="918" y="3239"/>
                      <a:ext cx="118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8" name="Rectangle 76"/>
                    <p:cNvSpPr>
                      <a:spLocks noChangeArrowheads="1"/>
                    </p:cNvSpPr>
                    <p:nvPr/>
                  </p:nvSpPr>
                  <p:spPr bwMode="auto">
                    <a:xfrm>
                      <a:off x="1245" y="323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89" name="Rectangle 77"/>
                    <p:cNvSpPr>
                      <a:spLocks noChangeArrowheads="1"/>
                    </p:cNvSpPr>
                    <p:nvPr/>
                  </p:nvSpPr>
                  <p:spPr bwMode="auto">
                    <a:xfrm>
                      <a:off x="1566" y="323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90" name="Rectangle 78"/>
                    <p:cNvSpPr>
                      <a:spLocks noChangeArrowheads="1"/>
                    </p:cNvSpPr>
                    <p:nvPr/>
                  </p:nvSpPr>
                  <p:spPr bwMode="auto">
                    <a:xfrm>
                      <a:off x="967" y="257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91" name="Rectangle 79"/>
                    <p:cNvSpPr>
                      <a:spLocks noChangeArrowheads="1"/>
                    </p:cNvSpPr>
                    <p:nvPr/>
                  </p:nvSpPr>
                  <p:spPr bwMode="auto">
                    <a:xfrm>
                      <a:off x="1855" y="2580"/>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sp>
                  <p:nvSpPr>
                    <p:cNvPr id="92" name="Rectangle 80"/>
                    <p:cNvSpPr>
                      <a:spLocks noChangeArrowheads="1"/>
                    </p:cNvSpPr>
                    <p:nvPr/>
                  </p:nvSpPr>
                  <p:spPr bwMode="auto">
                    <a:xfrm>
                      <a:off x="977" y="2911"/>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rgbClr val="000000"/>
                        </a:solidFill>
                        <a:effectLst/>
                        <a:uLnTx/>
                        <a:uFillTx/>
                      </a:endParaRPr>
                    </a:p>
                  </p:txBody>
                </p:sp>
              </p:grpSp>
            </p:grpSp>
            <p:sp>
              <p:nvSpPr>
                <p:cNvPr id="73" name="Text Box 81"/>
                <p:cNvSpPr txBox="1">
                  <a:spLocks noChangeArrowheads="1"/>
                </p:cNvSpPr>
                <p:nvPr/>
              </p:nvSpPr>
              <p:spPr bwMode="auto">
                <a:xfrm>
                  <a:off x="1728" y="2627"/>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74" name="Text Box 82"/>
                <p:cNvSpPr txBox="1">
                  <a:spLocks noChangeArrowheads="1"/>
                </p:cNvSpPr>
                <p:nvPr/>
              </p:nvSpPr>
              <p:spPr bwMode="auto">
                <a:xfrm>
                  <a:off x="1728" y="2963"/>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0000"/>
                    </a:solidFill>
                    <a:effectLst/>
                    <a:uLnTx/>
                    <a:uFillTx/>
                  </a:endParaRPr>
                </a:p>
              </p:txBody>
            </p:sp>
          </p:grpSp>
          <p:sp>
            <p:nvSpPr>
              <p:cNvPr id="60" name="Text Box 83"/>
              <p:cNvSpPr txBox="1">
                <a:spLocks noChangeArrowheads="1"/>
              </p:cNvSpPr>
              <p:nvPr/>
            </p:nvSpPr>
            <p:spPr bwMode="auto">
              <a:xfrm>
                <a:off x="1152" y="195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61" name="Text Box 84"/>
              <p:cNvSpPr txBox="1">
                <a:spLocks noChangeArrowheads="1"/>
              </p:cNvSpPr>
              <p:nvPr/>
            </p:nvSpPr>
            <p:spPr bwMode="auto">
              <a:xfrm>
                <a:off x="2016" y="195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62" name="Text Box 85"/>
              <p:cNvSpPr txBox="1">
                <a:spLocks noChangeArrowheads="1"/>
              </p:cNvSpPr>
              <p:nvPr/>
            </p:nvSpPr>
            <p:spPr bwMode="auto">
              <a:xfrm>
                <a:off x="1152" y="229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0000"/>
                  </a:solidFill>
                  <a:effectLst/>
                  <a:uLnTx/>
                  <a:uFillTx/>
                </a:endParaRPr>
              </a:p>
            </p:txBody>
          </p:sp>
          <p:sp>
            <p:nvSpPr>
              <p:cNvPr id="63" name="Text Box 86"/>
              <p:cNvSpPr txBox="1">
                <a:spLocks noChangeArrowheads="1"/>
              </p:cNvSpPr>
              <p:nvPr/>
            </p:nvSpPr>
            <p:spPr bwMode="auto">
              <a:xfrm>
                <a:off x="1440" y="229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64" name="Text Box 87"/>
              <p:cNvSpPr txBox="1">
                <a:spLocks noChangeArrowheads="1"/>
              </p:cNvSpPr>
              <p:nvPr/>
            </p:nvSpPr>
            <p:spPr bwMode="auto">
              <a:xfrm>
                <a:off x="1728" y="229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65" name="Text Box 88"/>
              <p:cNvSpPr txBox="1">
                <a:spLocks noChangeArrowheads="1"/>
              </p:cNvSpPr>
              <p:nvPr/>
            </p:nvSpPr>
            <p:spPr bwMode="auto">
              <a:xfrm>
                <a:off x="2016"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0000"/>
                  </a:solidFill>
                  <a:effectLst/>
                  <a:uLnTx/>
                  <a:uFillTx/>
                </a:endParaRPr>
              </a:p>
            </p:txBody>
          </p:sp>
          <p:sp>
            <p:nvSpPr>
              <p:cNvPr id="66" name="Text Box 89"/>
              <p:cNvSpPr txBox="1">
                <a:spLocks noChangeArrowheads="1"/>
              </p:cNvSpPr>
              <p:nvPr/>
            </p:nvSpPr>
            <p:spPr bwMode="auto">
              <a:xfrm>
                <a:off x="115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sp>
            <p:nvSpPr>
              <p:cNvPr id="67" name="Text Box 90"/>
              <p:cNvSpPr txBox="1">
                <a:spLocks noChangeArrowheads="1"/>
              </p:cNvSpPr>
              <p:nvPr/>
            </p:nvSpPr>
            <p:spPr bwMode="auto">
              <a:xfrm>
                <a:off x="144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effectLst/>
                    <a:uLnTx/>
                    <a:uFillTx/>
                  </a:rPr>
                  <a:t>1</a:t>
                </a:r>
                <a:endParaRPr kumimoji="0" lang="en-US" altLang="zh-CN" sz="2400" b="0" i="0" u="none" strike="noStrike" kern="0" cap="none" spc="0" normalizeH="0" baseline="0" noProof="0">
                  <a:ln>
                    <a:noFill/>
                  </a:ln>
                  <a:effectLst/>
                  <a:uLnTx/>
                  <a:uFillTx/>
                </a:endParaRPr>
              </a:p>
            </p:txBody>
          </p:sp>
          <p:sp>
            <p:nvSpPr>
              <p:cNvPr id="68" name="Text Box 91"/>
              <p:cNvSpPr txBox="1">
                <a:spLocks noChangeArrowheads="1"/>
              </p:cNvSpPr>
              <p:nvPr/>
            </p:nvSpPr>
            <p:spPr bwMode="auto">
              <a:xfrm>
                <a:off x="2016"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srgbClr val="009999"/>
                  </a:solidFill>
                  <a:effectLst/>
                  <a:uLnTx/>
                  <a:uFillTx/>
                </a:endParaRPr>
              </a:p>
            </p:txBody>
          </p:sp>
          <p:sp>
            <p:nvSpPr>
              <p:cNvPr id="69" name="Text Box 92"/>
              <p:cNvSpPr txBox="1">
                <a:spLocks noChangeArrowheads="1"/>
              </p:cNvSpPr>
              <p:nvPr/>
            </p:nvSpPr>
            <p:spPr bwMode="auto">
              <a:xfrm>
                <a:off x="1152"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effectLst/>
                    <a:uLnTx/>
                    <a:uFillTx/>
                  </a:rPr>
                  <a:t>1</a:t>
                </a:r>
                <a:endParaRPr kumimoji="0" lang="en-US" altLang="zh-CN" sz="2400" b="0" i="0" u="none" strike="noStrike" kern="0" cap="none" spc="0" normalizeH="0" baseline="0" noProof="0">
                  <a:ln>
                    <a:noFill/>
                  </a:ln>
                  <a:effectLst/>
                  <a:uLnTx/>
                  <a:uFillTx/>
                </a:endParaRPr>
              </a:p>
            </p:txBody>
          </p:sp>
          <p:sp>
            <p:nvSpPr>
              <p:cNvPr id="70" name="Text Box 93"/>
              <p:cNvSpPr txBox="1">
                <a:spLocks noChangeArrowheads="1"/>
              </p:cNvSpPr>
              <p:nvPr/>
            </p:nvSpPr>
            <p:spPr bwMode="auto">
              <a:xfrm>
                <a:off x="144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effectLst/>
                    <a:uLnTx/>
                    <a:uFillTx/>
                  </a:rPr>
                  <a:t>1</a:t>
                </a:r>
                <a:endParaRPr kumimoji="0" lang="en-US" altLang="zh-CN" sz="2400" b="0" i="0" u="none" strike="noStrike" kern="0" cap="none" spc="0" normalizeH="0" baseline="0" noProof="0">
                  <a:ln>
                    <a:noFill/>
                  </a:ln>
                  <a:effectLst/>
                  <a:uLnTx/>
                  <a:uFillTx/>
                </a:endParaRPr>
              </a:p>
            </p:txBody>
          </p:sp>
          <p:sp>
            <p:nvSpPr>
              <p:cNvPr id="71" name="Text Box 94"/>
              <p:cNvSpPr txBox="1">
                <a:spLocks noChangeArrowheads="1"/>
              </p:cNvSpPr>
              <p:nvPr/>
            </p:nvSpPr>
            <p:spPr bwMode="auto">
              <a:xfrm>
                <a:off x="2041" y="299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grpSp>
        <p:sp>
          <p:nvSpPr>
            <p:cNvPr id="58" name="Rectangle 95"/>
            <p:cNvSpPr>
              <a:spLocks noChangeArrowheads="1"/>
            </p:cNvSpPr>
            <p:nvPr/>
          </p:nvSpPr>
          <p:spPr bwMode="auto">
            <a:xfrm>
              <a:off x="4448" y="254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effectLst/>
                  <a:uLnTx/>
                  <a:uFillTx/>
                </a:rPr>
                <a:t>1</a:t>
              </a:r>
              <a:endParaRPr kumimoji="0" lang="en-US" altLang="zh-CN" sz="2400" b="0" i="0" u="none" strike="noStrike" kern="0" cap="none" spc="0" normalizeH="0" baseline="0" noProof="0" dirty="0">
                <a:ln>
                  <a:noFill/>
                </a:ln>
                <a:effectLst/>
                <a:uLnTx/>
                <a:uFillTx/>
              </a:endParaRPr>
            </a:p>
          </p:txBody>
        </p:sp>
      </p:grpSp>
      <mc:AlternateContent xmlns:mc="http://schemas.openxmlformats.org/markup-compatibility/2006">
        <mc:Choice xmlns:a14="http://schemas.microsoft.com/office/drawing/2010/main" Requires="a14">
          <p:sp>
            <p:nvSpPr>
              <p:cNvPr id="98" name="Object 96"/>
              <p:cNvSpPr txBox="1"/>
              <p:nvPr/>
            </p:nvSpPr>
            <p:spPr bwMode="auto">
              <a:xfrm>
                <a:off x="3068638" y="5192713"/>
                <a:ext cx="5899150"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ct val="120000"/>
                  </a:lnSpc>
                  <a:spcBef>
                    <a:spcPct val="50000"/>
                  </a:spcBef>
                  <a:defRPr kumimoji="1" sz="2400" b="1">
                    <a:latin typeface="+mn-ea"/>
                  </a:defRPr>
                </a:lvl1pPr>
              </a:lstStyle>
              <a:p>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𝑭</m:t>
                      </m:r>
                      <m:r>
                        <a:rPr lang="zh-CN" altLang="en-US" i="1" smtClean="0">
                          <a:latin typeface="Cambria Math" panose="02040503050406030204" pitchFamily="18" charset="0"/>
                        </a:rPr>
                        <m:t>=(</m:t>
                      </m:r>
                      <m:r>
                        <m:rPr>
                          <m:nor/>
                        </m:rPr>
                        <a:rPr lang="zh-CN" altLang="en-US" i="1">
                          <a:latin typeface="+mj-lt"/>
                        </a:rPr>
                        <m:t>A</m:t>
                      </m:r>
                      <m:r>
                        <m:rPr>
                          <m:nor/>
                        </m:rPr>
                        <a:rPr lang="zh-CN" altLang="en-US" i="1">
                          <a:latin typeface="+mj-lt"/>
                        </a:rPr>
                        <m:t>,</m:t>
                      </m:r>
                      <m:r>
                        <m:rPr>
                          <m:nor/>
                        </m:rPr>
                        <a:rPr lang="zh-CN" altLang="en-US" i="1">
                          <a:latin typeface="+mj-lt"/>
                        </a:rPr>
                        <m:t>B</m:t>
                      </m:r>
                      <m:r>
                        <m:rPr>
                          <m:nor/>
                        </m:rPr>
                        <a:rPr lang="zh-CN" altLang="en-US" i="1">
                          <a:latin typeface="+mj-lt"/>
                        </a:rPr>
                        <m:t>,</m:t>
                      </m:r>
                      <m:r>
                        <m:rPr>
                          <m:nor/>
                        </m:rPr>
                        <a:rPr lang="zh-CN" altLang="en-US" i="1">
                          <a:latin typeface="+mj-lt"/>
                        </a:rPr>
                        <m:t>C</m:t>
                      </m:r>
                      <m:r>
                        <m:rPr>
                          <m:nor/>
                        </m:rPr>
                        <a:rPr lang="zh-CN" altLang="en-US" i="1">
                          <a:latin typeface="+mj-lt"/>
                        </a:rPr>
                        <m:t>,</m:t>
                      </m:r>
                      <m:r>
                        <m:rPr>
                          <m:nor/>
                        </m:rPr>
                        <a:rPr lang="zh-CN" altLang="en-US" i="1">
                          <a:latin typeface="+mj-lt"/>
                        </a:rPr>
                        <m:t>D</m:t>
                      </m:r>
                      <m:r>
                        <a:rPr lang="zh-CN" altLang="en-US" i="1">
                          <a:latin typeface="Cambria Math" panose="02040503050406030204" pitchFamily="18" charset="0"/>
                        </a:rPr>
                        <m:t>)=</m:t>
                      </m:r>
                      <m:r>
                        <m:rPr>
                          <m:sty m:val="p"/>
                        </m:rPr>
                        <a:rPr lang="zh-CN" altLang="en-US" i="1">
                          <a:latin typeface="Cambria Math" panose="02040503050406030204" pitchFamily="18" charset="0"/>
                        </a:rPr>
                        <m:t>A</m:t>
                      </m:r>
                      <m:bar>
                        <m:barPr>
                          <m:pos m:val="top"/>
                          <m:ctrlPr>
                            <a:rPr lang="zh-CN" altLang="en-US" i="1">
                              <a:latin typeface="Cambria Math" panose="02040503050406030204" pitchFamily="18" charset="0"/>
                            </a:rPr>
                          </m:ctrlPr>
                        </m:barPr>
                        <m:e>
                          <m:r>
                            <m:rPr>
                              <m:sty m:val="p"/>
                            </m:rPr>
                            <a:rPr lang="zh-CN" altLang="en-US" i="1">
                              <a:latin typeface="Cambria Math" panose="02040503050406030204" pitchFamily="18" charset="0"/>
                            </a:rPr>
                            <m:t>C</m:t>
                          </m:r>
                        </m:e>
                      </m:bar>
                      <m:r>
                        <a:rPr lang="zh-CN" altLang="en-US" i="1">
                          <a:latin typeface="Cambria Math" panose="02040503050406030204" pitchFamily="18" charset="0"/>
                        </a:rPr>
                        <m:t>+</m:t>
                      </m:r>
                      <m:bar>
                        <m:barPr>
                          <m:pos m:val="top"/>
                          <m:ctrlPr>
                            <a:rPr lang="zh-CN" altLang="en-US" i="1">
                              <a:latin typeface="Cambria Math" panose="02040503050406030204" pitchFamily="18" charset="0"/>
                            </a:rPr>
                          </m:ctrlPr>
                        </m:barPr>
                        <m:e>
                          <m:r>
                            <m:rPr>
                              <m:sty m:val="p"/>
                            </m:rPr>
                            <a:rPr lang="zh-CN" altLang="en-US" i="1">
                              <a:latin typeface="Cambria Math" panose="02040503050406030204" pitchFamily="18" charset="0"/>
                            </a:rPr>
                            <m:t>A</m:t>
                          </m:r>
                        </m:e>
                      </m:bar>
                      <m:r>
                        <a:rPr lang="zh-CN" altLang="en-US" i="1">
                          <a:latin typeface="Cambria Math" panose="02040503050406030204" pitchFamily="18" charset="0"/>
                        </a:rPr>
                        <m:t> </m:t>
                      </m:r>
                      <m:bar>
                        <m:barPr>
                          <m:pos m:val="top"/>
                          <m:ctrlPr>
                            <a:rPr lang="zh-CN" altLang="en-US" i="1">
                              <a:latin typeface="Cambria Math" panose="02040503050406030204" pitchFamily="18" charset="0"/>
                            </a:rPr>
                          </m:ctrlPr>
                        </m:barPr>
                        <m:e>
                          <m:r>
                            <m:rPr>
                              <m:sty m:val="p"/>
                            </m:rPr>
                            <a:rPr lang="zh-CN" altLang="en-US" i="1">
                              <a:latin typeface="Cambria Math" panose="02040503050406030204" pitchFamily="18" charset="0"/>
                            </a:rPr>
                            <m:t>B</m:t>
                          </m:r>
                        </m:e>
                      </m:bar>
                      <m:r>
                        <m:rPr>
                          <m:nor/>
                        </m:rPr>
                        <a:rPr lang="zh-CN" altLang="en-US" i="1" smtClean="0">
                          <a:latin typeface="+mj-lt"/>
                        </a:rPr>
                        <m:t> </m:t>
                      </m:r>
                      <m:r>
                        <m:rPr>
                          <m:nor/>
                        </m:rPr>
                        <a:rPr lang="zh-CN" altLang="en-US" smtClean="0">
                          <a:latin typeface="+mj-lt"/>
                        </a:rPr>
                        <m:t>C</m:t>
                      </m:r>
                      <m:r>
                        <a:rPr lang="zh-CN" altLang="en-US" i="1">
                          <a:latin typeface="Cambria Math" panose="02040503050406030204" pitchFamily="18" charset="0"/>
                        </a:rPr>
                        <m:t>+</m:t>
                      </m:r>
                      <m:r>
                        <m:rPr>
                          <m:sty m:val="p"/>
                        </m:rPr>
                        <a:rPr lang="zh-CN" altLang="en-US" i="1">
                          <a:latin typeface="Cambria Math" panose="02040503050406030204" pitchFamily="18" charset="0"/>
                        </a:rPr>
                        <m:t>A</m:t>
                      </m:r>
                      <m:bar>
                        <m:barPr>
                          <m:pos m:val="top"/>
                          <m:ctrlPr>
                            <a:rPr lang="zh-CN" altLang="en-US" i="1">
                              <a:latin typeface="Cambria Math" panose="02040503050406030204" pitchFamily="18" charset="0"/>
                            </a:rPr>
                          </m:ctrlPr>
                        </m:barPr>
                        <m:e>
                          <m:r>
                            <m:rPr>
                              <m:sty m:val="p"/>
                            </m:rPr>
                            <a:rPr lang="zh-CN" altLang="en-US" i="1">
                              <a:latin typeface="Cambria Math" panose="02040503050406030204" pitchFamily="18" charset="0"/>
                            </a:rPr>
                            <m:t>B</m:t>
                          </m:r>
                        </m:e>
                      </m:bar>
                      <m:r>
                        <a:rPr lang="zh-CN" altLang="en-US" i="1">
                          <a:latin typeface="Cambria Math" panose="02040503050406030204" pitchFamily="18" charset="0"/>
                        </a:rPr>
                        <m:t> </m:t>
                      </m:r>
                      <m:bar>
                        <m:barPr>
                          <m:pos m:val="top"/>
                          <m:ctrlPr>
                            <a:rPr lang="zh-CN" altLang="en-US" i="1">
                              <a:latin typeface="Cambria Math" panose="02040503050406030204" pitchFamily="18" charset="0"/>
                            </a:rPr>
                          </m:ctrlPr>
                        </m:barPr>
                        <m:e>
                          <m:r>
                            <m:rPr>
                              <m:sty m:val="p"/>
                            </m:rPr>
                            <a:rPr lang="zh-CN" altLang="en-US" i="1">
                              <a:latin typeface="Cambria Math" panose="02040503050406030204" pitchFamily="18" charset="0"/>
                            </a:rPr>
                            <m:t>D</m:t>
                          </m:r>
                        </m:e>
                      </m:bar>
                    </m:oMath>
                  </m:oMathPara>
                </a14:m>
                <a:endParaRPr lang="zh-CN" altLang="en-US" i="1" dirty="0">
                  <a:latin typeface="+mj-lt"/>
                </a:endParaRPr>
              </a:p>
            </p:txBody>
          </p:sp>
        </mc:Choice>
        <mc:Fallback>
          <p:sp>
            <p:nvSpPr>
              <p:cNvPr id="98" name="Object 96"/>
              <p:cNvSpPr txBox="1">
                <a:spLocks noRot="1" noChangeAspect="1" noMove="1" noResize="1" noEditPoints="1" noAdjustHandles="1" noChangeArrowheads="1" noChangeShapeType="1" noTextEdit="1"/>
              </p:cNvSpPr>
              <p:nvPr/>
            </p:nvSpPr>
            <p:spPr bwMode="auto">
              <a:xfrm>
                <a:off x="3068638" y="5192713"/>
                <a:ext cx="5899150" cy="592137"/>
              </a:xfrm>
              <a:prstGeom prst="rect">
                <a:avLst/>
              </a:prstGeom>
              <a:blipFill rotWithShape="1">
                <a:blip r:embed="rId1"/>
                <a:stretch>
                  <a:fillRect l="-5" t="-54" r="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9" name="Object 97"/>
              <p:cNvSpPr txBox="1"/>
              <p:nvPr/>
            </p:nvSpPr>
            <p:spPr bwMode="auto">
              <a:xfrm>
                <a:off x="2313359" y="5918358"/>
                <a:ext cx="6634162"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ct val="120000"/>
                  </a:lnSpc>
                  <a:spcBef>
                    <a:spcPct val="50000"/>
                  </a:spcBef>
                  <a:defRPr kumimoji="1" sz="2400" b="1">
                    <a:latin typeface="+mn-ea"/>
                  </a:defRPr>
                </a:lvl1pPr>
              </a:lstStyle>
              <a:p>
                <a14:m>
                  <m:oMathPara xmlns:m="http://schemas.openxmlformats.org/officeDocument/2006/math">
                    <m:oMathParaPr>
                      <m:jc m:val="left"/>
                    </m:oMathParaPr>
                    <m:oMath xmlns:m="http://schemas.openxmlformats.org/officeDocument/2006/math">
                      <m:r>
                        <m:rPr>
                          <m:nor/>
                        </m:rPr>
                        <a:rPr lang="zh-CN" altLang="en-US">
                          <a:latin typeface="+mj-lt"/>
                        </a:rPr>
                        <m:t>或</m:t>
                      </m:r>
                      <m:r>
                        <m:rPr>
                          <m:nor/>
                        </m:rPr>
                        <a:rPr lang="zh-CN" altLang="en-US">
                          <a:latin typeface="+mj-lt"/>
                        </a:rPr>
                        <m:t>   </m:t>
                      </m:r>
                      <m:r>
                        <m:rPr>
                          <m:nor/>
                        </m:rPr>
                        <a:rPr lang="zh-CN" altLang="en-US" i="1">
                          <a:latin typeface="+mj-lt"/>
                        </a:rPr>
                        <m:t>F</m:t>
                      </m:r>
                      <m:r>
                        <a:rPr lang="zh-CN" altLang="en-US">
                          <a:latin typeface="Cambria Math" panose="02040503050406030204" pitchFamily="18" charset="0"/>
                        </a:rPr>
                        <m:t>=(</m:t>
                      </m:r>
                      <m:r>
                        <m:rPr>
                          <m:nor/>
                        </m:rPr>
                        <a:rPr lang="zh-CN" altLang="en-US">
                          <a:latin typeface="+mj-lt"/>
                        </a:rPr>
                        <m:t>A</m:t>
                      </m:r>
                      <m:r>
                        <m:rPr>
                          <m:nor/>
                        </m:rPr>
                        <a:rPr lang="zh-CN" altLang="en-US">
                          <a:latin typeface="+mj-lt"/>
                        </a:rPr>
                        <m:t>,</m:t>
                      </m:r>
                      <m:r>
                        <m:rPr>
                          <m:nor/>
                        </m:rPr>
                        <a:rPr lang="zh-CN" altLang="en-US">
                          <a:latin typeface="+mj-lt"/>
                        </a:rPr>
                        <m:t>B</m:t>
                      </m:r>
                      <m:r>
                        <m:rPr>
                          <m:nor/>
                        </m:rPr>
                        <a:rPr lang="zh-CN" altLang="en-US">
                          <a:latin typeface="+mj-lt"/>
                        </a:rPr>
                        <m:t>,</m:t>
                      </m:r>
                      <m:r>
                        <m:rPr>
                          <m:nor/>
                        </m:rPr>
                        <a:rPr lang="zh-CN" altLang="en-US">
                          <a:latin typeface="+mj-lt"/>
                        </a:rPr>
                        <m:t>C</m:t>
                      </m:r>
                      <m:r>
                        <m:rPr>
                          <m:nor/>
                        </m:rPr>
                        <a:rPr lang="zh-CN" altLang="en-US">
                          <a:latin typeface="+mj-lt"/>
                        </a:rPr>
                        <m:t>,</m:t>
                      </m:r>
                      <m:r>
                        <m:rPr>
                          <m:nor/>
                        </m:rPr>
                        <a:rPr lang="zh-CN" altLang="en-US">
                          <a:latin typeface="+mj-lt"/>
                        </a:rPr>
                        <m:t>D</m:t>
                      </m:r>
                      <m:r>
                        <a:rPr lang="zh-CN" altLang="en-US">
                          <a:latin typeface="Cambria Math" panose="02040503050406030204" pitchFamily="18" charset="0"/>
                        </a:rPr>
                        <m:t>)=</m:t>
                      </m:r>
                      <m:r>
                        <m:rPr>
                          <m:sty m:val="p"/>
                        </m:rPr>
                        <a:rPr lang="zh-CN" altLang="en-US">
                          <a:latin typeface="Cambria Math" panose="02040503050406030204" pitchFamily="18" charset="0"/>
                        </a:rPr>
                        <m:t>A</m:t>
                      </m:r>
                      <m:bar>
                        <m:barPr>
                          <m:pos m:val="top"/>
                          <m:ctrlPr>
                            <a:rPr lang="zh-CN" altLang="en-US" i="1">
                              <a:latin typeface="Cambria Math" panose="02040503050406030204" pitchFamily="18" charset="0"/>
                            </a:rPr>
                          </m:ctrlPr>
                        </m:barPr>
                        <m:e>
                          <m:r>
                            <m:rPr>
                              <m:sty m:val="p"/>
                            </m:rPr>
                            <a:rPr lang="zh-CN" altLang="en-US">
                              <a:latin typeface="Cambria Math" panose="02040503050406030204" pitchFamily="18" charset="0"/>
                            </a:rPr>
                            <m:t>C</m:t>
                          </m:r>
                        </m:e>
                      </m:bar>
                      <m:r>
                        <a:rPr lang="zh-CN" altLang="en-US">
                          <a:latin typeface="Cambria Math" panose="02040503050406030204" pitchFamily="18" charset="0"/>
                        </a:rPr>
                        <m:t>+</m:t>
                      </m:r>
                      <m:bar>
                        <m:barPr>
                          <m:pos m:val="top"/>
                          <m:ctrlPr>
                            <a:rPr lang="zh-CN" altLang="en-US" i="1">
                              <a:latin typeface="Cambria Math" panose="02040503050406030204" pitchFamily="18" charset="0"/>
                            </a:rPr>
                          </m:ctrlPr>
                        </m:barPr>
                        <m:e>
                          <m:r>
                            <m:rPr>
                              <m:sty m:val="p"/>
                            </m:rPr>
                            <a:rPr lang="zh-CN" altLang="en-US">
                              <a:latin typeface="Cambria Math" panose="02040503050406030204" pitchFamily="18" charset="0"/>
                            </a:rPr>
                            <m:t>A</m:t>
                          </m:r>
                        </m:e>
                      </m:bar>
                      <m:r>
                        <a:rPr lang="zh-CN" altLang="en-US">
                          <a:latin typeface="Cambria Math" panose="02040503050406030204" pitchFamily="18" charset="0"/>
                        </a:rPr>
                        <m:t> </m:t>
                      </m:r>
                      <m:bar>
                        <m:barPr>
                          <m:pos m:val="top"/>
                          <m:ctrlPr>
                            <a:rPr lang="zh-CN" altLang="en-US" i="1">
                              <a:latin typeface="Cambria Math" panose="02040503050406030204" pitchFamily="18" charset="0"/>
                            </a:rPr>
                          </m:ctrlPr>
                        </m:barPr>
                        <m:e>
                          <m:r>
                            <m:rPr>
                              <m:sty m:val="p"/>
                            </m:rPr>
                            <a:rPr lang="zh-CN" altLang="en-US">
                              <a:latin typeface="Cambria Math" panose="02040503050406030204" pitchFamily="18" charset="0"/>
                            </a:rPr>
                            <m:t>B</m:t>
                          </m:r>
                        </m:e>
                      </m:bar>
                      <m:r>
                        <m:rPr>
                          <m:nor/>
                        </m:rPr>
                        <a:rPr lang="zh-CN" altLang="en-US">
                          <a:latin typeface="+mj-lt"/>
                        </a:rPr>
                        <m:t> </m:t>
                      </m:r>
                      <m:r>
                        <m:rPr>
                          <m:nor/>
                        </m:rPr>
                        <a:rPr lang="zh-CN" altLang="en-US">
                          <a:latin typeface="+mj-lt"/>
                        </a:rPr>
                        <m:t>C</m:t>
                      </m:r>
                      <m:r>
                        <a:rPr lang="zh-CN" altLang="en-US">
                          <a:latin typeface="Cambria Math" panose="02040503050406030204" pitchFamily="18" charset="0"/>
                        </a:rPr>
                        <m:t>+</m:t>
                      </m:r>
                      <m:bar>
                        <m:barPr>
                          <m:pos m:val="top"/>
                          <m:ctrlPr>
                            <a:rPr lang="zh-CN" altLang="en-US" i="1">
                              <a:latin typeface="Cambria Math" panose="02040503050406030204" pitchFamily="18" charset="0"/>
                            </a:rPr>
                          </m:ctrlPr>
                        </m:barPr>
                        <m:e>
                          <m:r>
                            <m:rPr>
                              <m:sty m:val="p"/>
                            </m:rPr>
                            <a:rPr lang="zh-CN" altLang="en-US">
                              <a:latin typeface="Cambria Math" panose="02040503050406030204" pitchFamily="18" charset="0"/>
                            </a:rPr>
                            <m:t>B</m:t>
                          </m:r>
                        </m:e>
                      </m:bar>
                      <m:r>
                        <m:rPr>
                          <m:nor/>
                        </m:rPr>
                        <a:rPr lang="zh-CN" altLang="en-US">
                          <a:latin typeface="+mj-lt"/>
                        </a:rPr>
                        <m:t> </m:t>
                      </m:r>
                      <m:r>
                        <m:rPr>
                          <m:nor/>
                        </m:rPr>
                        <a:rPr lang="zh-CN" altLang="en-US">
                          <a:latin typeface="+mj-lt"/>
                        </a:rPr>
                        <m:t>C</m:t>
                      </m:r>
                      <m:r>
                        <m:rPr>
                          <m:nor/>
                        </m:rPr>
                        <a:rPr lang="zh-CN" altLang="en-US">
                          <a:latin typeface="+mj-lt"/>
                        </a:rPr>
                        <m:t> </m:t>
                      </m:r>
                      <m:bar>
                        <m:barPr>
                          <m:pos m:val="top"/>
                          <m:ctrlPr>
                            <a:rPr lang="zh-CN" altLang="en-US" i="1">
                              <a:latin typeface="Cambria Math" panose="02040503050406030204" pitchFamily="18" charset="0"/>
                            </a:rPr>
                          </m:ctrlPr>
                        </m:barPr>
                        <m:e>
                          <m:r>
                            <m:rPr>
                              <m:sty m:val="p"/>
                            </m:rPr>
                            <a:rPr lang="zh-CN" altLang="en-US">
                              <a:latin typeface="Cambria Math" panose="02040503050406030204" pitchFamily="18" charset="0"/>
                            </a:rPr>
                            <m:t>D</m:t>
                          </m:r>
                        </m:e>
                      </m:bar>
                    </m:oMath>
                  </m:oMathPara>
                </a14:m>
                <a:endParaRPr lang="zh-CN" altLang="en-US" dirty="0">
                  <a:latin typeface="+mj-lt"/>
                </a:endParaRPr>
              </a:p>
            </p:txBody>
          </p:sp>
        </mc:Choice>
        <mc:Fallback>
          <p:sp>
            <p:nvSpPr>
              <p:cNvPr id="99" name="Object 97"/>
              <p:cNvSpPr txBox="1">
                <a:spLocks noRot="1" noChangeAspect="1" noMove="1" noResize="1" noEditPoints="1" noAdjustHandles="1" noChangeArrowheads="1" noChangeShapeType="1" noTextEdit="1"/>
              </p:cNvSpPr>
              <p:nvPr/>
            </p:nvSpPr>
            <p:spPr bwMode="auto">
              <a:xfrm>
                <a:off x="2313359" y="5918358"/>
                <a:ext cx="6634162" cy="603250"/>
              </a:xfrm>
              <a:prstGeom prst="rect">
                <a:avLst/>
              </a:prstGeom>
              <a:blipFill rotWithShape="1">
                <a:blip r:embed="rId2"/>
                <a:stretch>
                  <a:fillRect l="-1" t="-26" r="6" b="2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0" name="Text Box 98"/>
          <p:cNvSpPr txBox="1">
            <a:spLocks noChangeArrowheads="1"/>
          </p:cNvSpPr>
          <p:nvPr/>
        </p:nvSpPr>
        <p:spPr bwMode="auto">
          <a:xfrm>
            <a:off x="5884765" y="3666256"/>
            <a:ext cx="609600" cy="461665"/>
          </a:xfrm>
          <a:prstGeom prst="rect">
            <a:avLst/>
          </a:prstGeom>
          <a:noFill/>
          <a:ln>
            <a:noFill/>
          </a:ln>
          <a:effectLst/>
          <a:extLst>
            <a:ext uri="{909E8E84-426E-40DD-AFC4-6F175D3DCCD1}">
              <a14:hiddenFill xmlns:a14="http://schemas.microsoft.com/office/drawing/2010/main">
                <a:solidFill>
                  <a:srgbClr val="CCFFFF">
                    <a:alpha val="50000"/>
                  </a:srgbClr>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a:ln>
                  <a:noFill/>
                </a:ln>
                <a:effectLst/>
                <a:uLnTx/>
                <a:uFillTx/>
              </a:rPr>
              <a:t>或</a:t>
            </a:r>
            <a:endParaRPr kumimoji="1" lang="zh-CN" altLang="en-US" sz="2400" b="1" i="0" u="none" strike="noStrike" kern="0" cap="none" spc="0" normalizeH="0" baseline="0" noProof="0" dirty="0">
              <a:ln>
                <a:noFill/>
              </a:ln>
              <a:effectLst/>
              <a:uLnTx/>
              <a:uFillTx/>
            </a:endParaRPr>
          </a:p>
        </p:txBody>
      </p:sp>
      <p:sp>
        <p:nvSpPr>
          <p:cNvPr id="101" name="TextBox 102"/>
          <p:cNvSpPr txBox="1">
            <a:spLocks noChangeArrowheads="1"/>
          </p:cNvSpPr>
          <p:nvPr/>
        </p:nvSpPr>
        <p:spPr bwMode="auto">
          <a:xfrm>
            <a:off x="3885403" y="3043097"/>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02" name="TextBox 103"/>
          <p:cNvSpPr txBox="1">
            <a:spLocks noChangeArrowheads="1"/>
          </p:cNvSpPr>
          <p:nvPr/>
        </p:nvSpPr>
        <p:spPr bwMode="auto">
          <a:xfrm>
            <a:off x="4342962" y="3047492"/>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03" name="TextBox 104"/>
          <p:cNvSpPr txBox="1">
            <a:spLocks noChangeArrowheads="1"/>
          </p:cNvSpPr>
          <p:nvPr/>
        </p:nvSpPr>
        <p:spPr bwMode="auto">
          <a:xfrm>
            <a:off x="3885944" y="3548988"/>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04" name="TextBox 105"/>
          <p:cNvSpPr txBox="1">
            <a:spLocks noChangeArrowheads="1"/>
          </p:cNvSpPr>
          <p:nvPr/>
        </p:nvSpPr>
        <p:spPr bwMode="auto">
          <a:xfrm>
            <a:off x="4343144" y="3548988"/>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05" name="TextBox 106"/>
          <p:cNvSpPr txBox="1">
            <a:spLocks noChangeArrowheads="1"/>
          </p:cNvSpPr>
          <p:nvPr/>
        </p:nvSpPr>
        <p:spPr bwMode="auto">
          <a:xfrm>
            <a:off x="4822647" y="3548988"/>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06" name="TextBox 107"/>
          <p:cNvSpPr txBox="1">
            <a:spLocks noChangeArrowheads="1"/>
          </p:cNvSpPr>
          <p:nvPr/>
        </p:nvSpPr>
        <p:spPr bwMode="auto">
          <a:xfrm>
            <a:off x="5333744" y="3548988"/>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07" name="TextBox 108"/>
          <p:cNvSpPr txBox="1">
            <a:spLocks noChangeArrowheads="1"/>
          </p:cNvSpPr>
          <p:nvPr/>
        </p:nvSpPr>
        <p:spPr bwMode="auto">
          <a:xfrm>
            <a:off x="4822647" y="4093695"/>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08" name="TextBox 109"/>
          <p:cNvSpPr txBox="1">
            <a:spLocks noChangeArrowheads="1"/>
          </p:cNvSpPr>
          <p:nvPr/>
        </p:nvSpPr>
        <p:spPr bwMode="auto">
          <a:xfrm>
            <a:off x="5333744" y="4082541"/>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a:solidFill>
                  <a:schemeClr val="tx1"/>
                </a:solidFill>
                <a:latin typeface="Times New Roman" panose="02020603050405020304" pitchFamily="18" charset="0"/>
              </a:rPr>
              <a:t>0</a:t>
            </a:r>
            <a:endParaRPr lang="zh-CN" altLang="en-US" sz="2400">
              <a:solidFill>
                <a:schemeClr val="tx1"/>
              </a:solidFill>
              <a:latin typeface="Times New Roman" panose="02020603050405020304" pitchFamily="18" charset="0"/>
            </a:endParaRPr>
          </a:p>
        </p:txBody>
      </p:sp>
      <p:sp>
        <p:nvSpPr>
          <p:cNvPr id="109" name="TextBox 110"/>
          <p:cNvSpPr txBox="1">
            <a:spLocks noChangeArrowheads="1"/>
          </p:cNvSpPr>
          <p:nvPr/>
        </p:nvSpPr>
        <p:spPr bwMode="auto">
          <a:xfrm>
            <a:off x="4822647" y="4616093"/>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10" name="TextBox 113"/>
          <p:cNvSpPr txBox="1">
            <a:spLocks noChangeArrowheads="1"/>
          </p:cNvSpPr>
          <p:nvPr/>
        </p:nvSpPr>
        <p:spPr bwMode="auto">
          <a:xfrm>
            <a:off x="7046884" y="3057856"/>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11" name="TextBox 114"/>
          <p:cNvSpPr txBox="1">
            <a:spLocks noChangeArrowheads="1"/>
          </p:cNvSpPr>
          <p:nvPr/>
        </p:nvSpPr>
        <p:spPr bwMode="auto">
          <a:xfrm>
            <a:off x="7521947" y="3053679"/>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a:solidFill>
                  <a:schemeClr val="tx1"/>
                </a:solidFill>
                <a:latin typeface="Times New Roman" panose="02020603050405020304" pitchFamily="18" charset="0"/>
              </a:rPr>
              <a:t>0</a:t>
            </a:r>
            <a:endParaRPr lang="zh-CN" altLang="en-US" sz="2400">
              <a:solidFill>
                <a:schemeClr val="tx1"/>
              </a:solidFill>
              <a:latin typeface="Times New Roman" panose="02020603050405020304" pitchFamily="18" charset="0"/>
            </a:endParaRPr>
          </a:p>
        </p:txBody>
      </p:sp>
      <p:sp>
        <p:nvSpPr>
          <p:cNvPr id="112" name="TextBox 115"/>
          <p:cNvSpPr txBox="1">
            <a:spLocks noChangeArrowheads="1"/>
          </p:cNvSpPr>
          <p:nvPr/>
        </p:nvSpPr>
        <p:spPr bwMode="auto">
          <a:xfrm>
            <a:off x="7064747" y="3511011"/>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13" name="TextBox 116"/>
          <p:cNvSpPr txBox="1">
            <a:spLocks noChangeArrowheads="1"/>
          </p:cNvSpPr>
          <p:nvPr/>
        </p:nvSpPr>
        <p:spPr bwMode="auto">
          <a:xfrm>
            <a:off x="7521947" y="3511011"/>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a:solidFill>
                  <a:schemeClr val="tx1"/>
                </a:solidFill>
                <a:latin typeface="Times New Roman" panose="02020603050405020304" pitchFamily="18" charset="0"/>
              </a:rPr>
              <a:t>0</a:t>
            </a:r>
            <a:endParaRPr lang="zh-CN" altLang="en-US" sz="2400">
              <a:solidFill>
                <a:schemeClr val="tx1"/>
              </a:solidFill>
              <a:latin typeface="Times New Roman" panose="02020603050405020304" pitchFamily="18" charset="0"/>
            </a:endParaRPr>
          </a:p>
        </p:txBody>
      </p:sp>
      <p:sp>
        <p:nvSpPr>
          <p:cNvPr id="114" name="TextBox 117"/>
          <p:cNvSpPr txBox="1">
            <a:spLocks noChangeArrowheads="1"/>
          </p:cNvSpPr>
          <p:nvPr/>
        </p:nvSpPr>
        <p:spPr bwMode="auto">
          <a:xfrm>
            <a:off x="8030843" y="3520718"/>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a:solidFill>
                  <a:schemeClr val="tx1"/>
                </a:solidFill>
                <a:latin typeface="Times New Roman" panose="02020603050405020304" pitchFamily="18" charset="0"/>
              </a:rPr>
              <a:t>0</a:t>
            </a:r>
            <a:endParaRPr lang="zh-CN" altLang="en-US" sz="2400">
              <a:solidFill>
                <a:schemeClr val="tx1"/>
              </a:solidFill>
              <a:latin typeface="Times New Roman" panose="02020603050405020304" pitchFamily="18" charset="0"/>
            </a:endParaRPr>
          </a:p>
        </p:txBody>
      </p:sp>
      <p:sp>
        <p:nvSpPr>
          <p:cNvPr id="115" name="TextBox 118"/>
          <p:cNvSpPr txBox="1">
            <a:spLocks noChangeArrowheads="1"/>
          </p:cNvSpPr>
          <p:nvPr/>
        </p:nvSpPr>
        <p:spPr bwMode="auto">
          <a:xfrm>
            <a:off x="8512547" y="3511011"/>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a:solidFill>
                  <a:schemeClr val="tx1"/>
                </a:solidFill>
                <a:latin typeface="Times New Roman" panose="02020603050405020304" pitchFamily="18" charset="0"/>
              </a:rPr>
              <a:t>0</a:t>
            </a:r>
            <a:endParaRPr lang="zh-CN" altLang="en-US" sz="2400">
              <a:solidFill>
                <a:schemeClr val="tx1"/>
              </a:solidFill>
              <a:latin typeface="Times New Roman" panose="02020603050405020304" pitchFamily="18" charset="0"/>
            </a:endParaRPr>
          </a:p>
        </p:txBody>
      </p:sp>
      <p:sp>
        <p:nvSpPr>
          <p:cNvPr id="116" name="TextBox 119"/>
          <p:cNvSpPr txBox="1">
            <a:spLocks noChangeArrowheads="1"/>
          </p:cNvSpPr>
          <p:nvPr/>
        </p:nvSpPr>
        <p:spPr bwMode="auto">
          <a:xfrm>
            <a:off x="8041504" y="4065622"/>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17" name="TextBox 120"/>
          <p:cNvSpPr txBox="1">
            <a:spLocks noChangeArrowheads="1"/>
          </p:cNvSpPr>
          <p:nvPr/>
        </p:nvSpPr>
        <p:spPr bwMode="auto">
          <a:xfrm>
            <a:off x="8512547" y="4033893"/>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18" name="TextBox 121"/>
          <p:cNvSpPr txBox="1">
            <a:spLocks noChangeArrowheads="1"/>
          </p:cNvSpPr>
          <p:nvPr/>
        </p:nvSpPr>
        <p:spPr bwMode="auto">
          <a:xfrm>
            <a:off x="8043425" y="4565709"/>
            <a:ext cx="304800" cy="4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2"/>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bg2"/>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bg2"/>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bg2"/>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bg2"/>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bg2"/>
                </a:solidFill>
                <a:latin typeface="宋体" panose="02010600030101010101" pitchFamily="2" charset="-122"/>
                <a:ea typeface="宋体" panose="02010600030101010101" pitchFamily="2" charset="-122"/>
              </a:defRPr>
            </a:lvl9pPr>
          </a:lstStyle>
          <a:p>
            <a:pPr>
              <a:spcBef>
                <a:spcPct val="0"/>
              </a:spcBef>
              <a:buFontTx/>
              <a:buNone/>
            </a:pPr>
            <a:r>
              <a:rPr lang="en-US" altLang="zh-CN" sz="2400" dirty="0">
                <a:solidFill>
                  <a:schemeClr val="tx1"/>
                </a:solidFill>
                <a:latin typeface="Times New Roman" panose="02020603050405020304" pitchFamily="18" charset="0"/>
              </a:rPr>
              <a:t>0</a:t>
            </a:r>
            <a:endParaRPr lang="zh-CN" altLang="en-US" sz="2400" dirty="0">
              <a:solidFill>
                <a:schemeClr val="tx1"/>
              </a:solidFill>
              <a:latin typeface="Times New Roman" panose="02020603050405020304" pitchFamily="18" charset="0"/>
            </a:endParaRPr>
          </a:p>
        </p:txBody>
      </p:sp>
      <p:sp>
        <p:nvSpPr>
          <p:cNvPr id="119" name="PA-圆角矩形 1"/>
          <p:cNvSpPr/>
          <p:nvPr>
            <p:custDataLst>
              <p:tags r:id="rId3"/>
            </p:custDataLst>
          </p:nvPr>
        </p:nvSpPr>
        <p:spPr>
          <a:xfrm>
            <a:off x="-349898" y="516695"/>
            <a:ext cx="4052595" cy="694266"/>
          </a:xfrm>
          <a:prstGeom prst="roundRect">
            <a:avLst>
              <a:gd name="adj" fmla="val 50000"/>
            </a:avLst>
          </a:prstGeom>
          <a:solidFill>
            <a:srgbClr val="86DE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Rectangle 2"/>
          <p:cNvSpPr txBox="1">
            <a:spLocks noChangeArrowheads="1"/>
          </p:cNvSpPr>
          <p:nvPr/>
        </p:nvSpPr>
        <p:spPr>
          <a:xfrm>
            <a:off x="0" y="623762"/>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Bef>
                <a:spcPct val="50000"/>
              </a:spcBef>
              <a:spcAft>
                <a:spcPct val="0"/>
              </a:spcAft>
            </a:pPr>
            <a:r>
              <a:rPr kumimoji="1" lang="zh-CN" altLang="en-US" sz="2800" b="1">
                <a:solidFill>
                  <a:srgbClr val="005286"/>
                </a:solidFill>
                <a:latin typeface="微软雅黑" panose="020B0503020204020204" pitchFamily="34" charset="-122"/>
                <a:ea typeface="微软雅黑" panose="020B0503020204020204" pitchFamily="34" charset="-122"/>
                <a:cs typeface="+mn-cs"/>
              </a:rPr>
              <a:t>逻辑函数的化简方法 </a:t>
            </a:r>
            <a:endParaRPr kumimoji="1" lang="zh-CN" altLang="en-US" sz="2800" b="1" dirty="0">
              <a:solidFill>
                <a:srgbClr val="005286"/>
              </a:solidFill>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D45D486-AB79-5346-9E81-F129A73A99D1}" type="slidenum">
              <a:rPr kumimoji="1" lang="zh-CN" altLang="en-US" smtClean="0"/>
            </a:fld>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left)">
                                      <p:cBhvr>
                                        <p:cTn id="14" dur="500"/>
                                        <p:tgtEl>
                                          <p:spTgt spid="7">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wipe(down)">
                                      <p:cBhvr>
                                        <p:cTn id="20" dur="500"/>
                                        <p:tgtEl>
                                          <p:spTgt spid="10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wipe(down)">
                                      <p:cBhvr>
                                        <p:cTn id="23" dur="500"/>
                                        <p:tgtEl>
                                          <p:spTgt spid="10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wipe(down)">
                                      <p:cBhvr>
                                        <p:cTn id="26" dur="500"/>
                                        <p:tgtEl>
                                          <p:spTgt spid="10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wipe(down)">
                                      <p:cBhvr>
                                        <p:cTn id="29" dur="500"/>
                                        <p:tgtEl>
                                          <p:spTgt spid="10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wipe(down)">
                                      <p:cBhvr>
                                        <p:cTn id="32" dur="500"/>
                                        <p:tgtEl>
                                          <p:spTgt spid="10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down)">
                                      <p:cBhvr>
                                        <p:cTn id="35" dur="500"/>
                                        <p:tgtEl>
                                          <p:spTgt spid="10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wipe(down)">
                                      <p:cBhvr>
                                        <p:cTn id="38" dur="500"/>
                                        <p:tgtEl>
                                          <p:spTgt spid="10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down)">
                                      <p:cBhvr>
                                        <p:cTn id="41" dur="500"/>
                                        <p:tgtEl>
                                          <p:spTgt spid="10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wipe(down)">
                                      <p:cBhvr>
                                        <p:cTn id="44" dur="500"/>
                                        <p:tgtEl>
                                          <p:spTgt spid="10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ssolve">
                                      <p:cBhvr>
                                        <p:cTn id="56" dur="500"/>
                                        <p:tgtEl>
                                          <p:spTgt spid="9"/>
                                        </p:tgtEl>
                                      </p:cBhvr>
                                    </p:animEffect>
                                  </p:childTnLst>
                                </p:cTn>
                              </p:par>
                            </p:childTnLst>
                          </p:cTn>
                        </p:par>
                        <p:par>
                          <p:cTn id="57" fill="hold">
                            <p:stCondLst>
                              <p:cond delay="1000"/>
                            </p:stCondLst>
                            <p:childTnLst>
                              <p:par>
                                <p:cTn id="58" presetID="9" presetClass="entr" presetSubtype="0" fill="hold" grpId="0" nodeType="afterEffect">
                                  <p:stCondLst>
                                    <p:cond delay="0"/>
                                  </p:stCondLst>
                                  <p:childTnLst>
                                    <p:set>
                                      <p:cBhvr>
                                        <p:cTn id="59" dur="1" fill="hold">
                                          <p:stCondLst>
                                            <p:cond delay="0"/>
                                          </p:stCondLst>
                                        </p:cTn>
                                        <p:tgtEl>
                                          <p:spTgt spid="121"/>
                                        </p:tgtEl>
                                        <p:attrNameLst>
                                          <p:attrName>style.visibility</p:attrName>
                                        </p:attrNameLst>
                                      </p:cBhvr>
                                      <p:to>
                                        <p:strVal val="visible"/>
                                      </p:to>
                                    </p:set>
                                    <p:animEffect transition="in" filter="dissolve">
                                      <p:cBhvr>
                                        <p:cTn id="60" dur="500"/>
                                        <p:tgtEl>
                                          <p:spTgt spid="121"/>
                                        </p:tgtEl>
                                      </p:cBhvr>
                                    </p:animEffect>
                                  </p:childTnLst>
                                </p:cTn>
                              </p:par>
                            </p:childTnLst>
                          </p:cTn>
                        </p:par>
                        <p:par>
                          <p:cTn id="61" fill="hold">
                            <p:stCondLst>
                              <p:cond delay="1500"/>
                            </p:stCondLst>
                            <p:childTnLst>
                              <p:par>
                                <p:cTn id="62" presetID="42" presetClass="entr" presetSubtype="0" fill="hold" grpId="0" nodeType="after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fade">
                                      <p:cBhvr>
                                        <p:cTn id="64" dur="1000"/>
                                        <p:tgtEl>
                                          <p:spTgt spid="98"/>
                                        </p:tgtEl>
                                      </p:cBhvr>
                                    </p:animEffect>
                                    <p:anim calcmode="lin" valueType="num">
                                      <p:cBhvr>
                                        <p:cTn id="65" dur="1000" fill="hold"/>
                                        <p:tgtEl>
                                          <p:spTgt spid="98"/>
                                        </p:tgtEl>
                                        <p:attrNameLst>
                                          <p:attrName>ppt_x</p:attrName>
                                        </p:attrNameLst>
                                      </p:cBhvr>
                                      <p:tavLst>
                                        <p:tav tm="0">
                                          <p:val>
                                            <p:strVal val="#ppt_x"/>
                                          </p:val>
                                        </p:tav>
                                        <p:tav tm="100000">
                                          <p:val>
                                            <p:strVal val="#ppt_x"/>
                                          </p:val>
                                        </p:tav>
                                      </p:tavLst>
                                    </p:anim>
                                    <p:anim calcmode="lin" valueType="num">
                                      <p:cBhvr>
                                        <p:cTn id="66"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00">
                                            <p:txEl>
                                              <p:pRg st="0" end="0"/>
                                            </p:txEl>
                                          </p:spTgt>
                                        </p:tgtEl>
                                        <p:attrNameLst>
                                          <p:attrName>style.visibility</p:attrName>
                                        </p:attrNameLst>
                                      </p:cBhvr>
                                      <p:to>
                                        <p:strVal val="visible"/>
                                      </p:to>
                                    </p:set>
                                    <p:animEffect transition="in" filter="wipe(left)">
                                      <p:cBhvr>
                                        <p:cTn id="71" dur="500"/>
                                        <p:tgtEl>
                                          <p:spTgt spid="100">
                                            <p:txEl>
                                              <p:pRg st="0" end="0"/>
                                            </p:txEl>
                                          </p:spTgt>
                                        </p:tgtEl>
                                      </p:cBhvr>
                                    </p:animEffect>
                                  </p:childTnLst>
                                </p:cTn>
                              </p:par>
                            </p:childTnLst>
                          </p:cTn>
                        </p:par>
                        <p:par>
                          <p:cTn id="72" fill="hold">
                            <p:stCondLst>
                              <p:cond delay="500"/>
                            </p:stCondLst>
                            <p:childTnLst>
                              <p:par>
                                <p:cTn id="73" presetID="3" presetClass="entr" presetSubtype="10"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blinds(horizontal)">
                                      <p:cBhvr>
                                        <p:cTn id="75" dur="500"/>
                                        <p:tgtEl>
                                          <p:spTgt spid="56"/>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10"/>
                                        </p:tgtEl>
                                        <p:attrNameLst>
                                          <p:attrName>style.visibility</p:attrName>
                                        </p:attrNameLst>
                                      </p:cBhvr>
                                      <p:to>
                                        <p:strVal val="visible"/>
                                      </p:to>
                                    </p:set>
                                    <p:animEffect transition="in" filter="wipe(down)">
                                      <p:cBhvr>
                                        <p:cTn id="78" dur="500"/>
                                        <p:tgtEl>
                                          <p:spTgt spid="11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animEffect transition="in" filter="wipe(down)">
                                      <p:cBhvr>
                                        <p:cTn id="81" dur="500"/>
                                        <p:tgtEl>
                                          <p:spTgt spid="112"/>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13"/>
                                        </p:tgtEl>
                                        <p:attrNameLst>
                                          <p:attrName>style.visibility</p:attrName>
                                        </p:attrNameLst>
                                      </p:cBhvr>
                                      <p:to>
                                        <p:strVal val="visible"/>
                                      </p:to>
                                    </p:set>
                                    <p:animEffect transition="in" filter="wipe(down)">
                                      <p:cBhvr>
                                        <p:cTn id="84" dur="500"/>
                                        <p:tgtEl>
                                          <p:spTgt spid="113"/>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wipe(down)">
                                      <p:cBhvr>
                                        <p:cTn id="87" dur="500"/>
                                        <p:tgtEl>
                                          <p:spTgt spid="111"/>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wipe(down)">
                                      <p:cBhvr>
                                        <p:cTn id="90" dur="500"/>
                                        <p:tgtEl>
                                          <p:spTgt spid="114"/>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wipe(down)">
                                      <p:cBhvr>
                                        <p:cTn id="93" dur="500"/>
                                        <p:tgtEl>
                                          <p:spTgt spid="11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16"/>
                                        </p:tgtEl>
                                        <p:attrNameLst>
                                          <p:attrName>style.visibility</p:attrName>
                                        </p:attrNameLst>
                                      </p:cBhvr>
                                      <p:to>
                                        <p:strVal val="visible"/>
                                      </p:to>
                                    </p:set>
                                    <p:animEffect transition="in" filter="wipe(down)">
                                      <p:cBhvr>
                                        <p:cTn id="96" dur="500"/>
                                        <p:tgtEl>
                                          <p:spTgt spid="11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wipe(down)">
                                      <p:cBhvr>
                                        <p:cTn id="99" dur="500"/>
                                        <p:tgtEl>
                                          <p:spTgt spid="117"/>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18"/>
                                        </p:tgtEl>
                                        <p:attrNameLst>
                                          <p:attrName>style.visibility</p:attrName>
                                        </p:attrNameLst>
                                      </p:cBhvr>
                                      <p:to>
                                        <p:strVal val="visible"/>
                                      </p:to>
                                    </p:set>
                                    <p:animEffect transition="in" filter="wipe(down)">
                                      <p:cBhvr>
                                        <p:cTn id="102" dur="500"/>
                                        <p:tgtEl>
                                          <p:spTgt spid="118"/>
                                        </p:tgtEl>
                                      </p:cBhvr>
                                    </p:animEffect>
                                  </p:childTnLst>
                                </p:cTn>
                              </p:par>
                            </p:childTnLst>
                          </p:cTn>
                        </p:par>
                        <p:par>
                          <p:cTn id="103" fill="hold">
                            <p:stCondLst>
                              <p:cond delay="1000"/>
                            </p:stCondLst>
                            <p:childTnLst>
                              <p:par>
                                <p:cTn id="104" presetID="9" presetClass="entr" presetSubtype="0" fill="hold" grpId="0" nodeType="after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dissolve">
                                      <p:cBhvr>
                                        <p:cTn id="106" dur="500"/>
                                        <p:tgtEl>
                                          <p:spTgt spid="4"/>
                                        </p:tgtEl>
                                      </p:cBhvr>
                                    </p:animEffect>
                                  </p:childTnLst>
                                </p:cTn>
                              </p:par>
                            </p:childTnLst>
                          </p:cTn>
                        </p:par>
                        <p:par>
                          <p:cTn id="107" fill="hold">
                            <p:stCondLst>
                              <p:cond delay="1500"/>
                            </p:stCondLst>
                            <p:childTnLst>
                              <p:par>
                                <p:cTn id="108" presetID="9" presetClass="entr" presetSubtype="0" fill="hold" grpId="0" nodeType="after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dissolve">
                                      <p:cBhvr>
                                        <p:cTn id="110" dur="500"/>
                                        <p:tgtEl>
                                          <p:spTgt spid="8"/>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dissolve">
                                      <p:cBhvr>
                                        <p:cTn id="113" dur="500"/>
                                        <p:tgtEl>
                                          <p:spTgt spid="13"/>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123"/>
                                        </p:tgtEl>
                                        <p:attrNameLst>
                                          <p:attrName>style.visibility</p:attrName>
                                        </p:attrNameLst>
                                      </p:cBhvr>
                                      <p:to>
                                        <p:strVal val="visible"/>
                                      </p:to>
                                    </p:set>
                                    <p:animEffect transition="in" filter="dissolve">
                                      <p:cBhvr>
                                        <p:cTn id="117" dur="500"/>
                                        <p:tgtEl>
                                          <p:spTgt spid="123"/>
                                        </p:tgtEl>
                                      </p:cBhvr>
                                    </p:animEffect>
                                  </p:childTnLst>
                                </p:cTn>
                              </p:par>
                            </p:childTnLst>
                          </p:cTn>
                        </p:par>
                        <p:par>
                          <p:cTn id="118" fill="hold">
                            <p:stCondLst>
                              <p:cond delay="2500"/>
                            </p:stCondLst>
                            <p:childTnLst>
                              <p:par>
                                <p:cTn id="119" presetID="42" presetClass="entr" presetSubtype="0" fill="hold" grpId="0" nodeType="afterEffect">
                                  <p:stCondLst>
                                    <p:cond delay="0"/>
                                  </p:stCondLst>
                                  <p:childTnLst>
                                    <p:set>
                                      <p:cBhvr>
                                        <p:cTn id="120" dur="1" fill="hold">
                                          <p:stCondLst>
                                            <p:cond delay="0"/>
                                          </p:stCondLst>
                                        </p:cTn>
                                        <p:tgtEl>
                                          <p:spTgt spid="99"/>
                                        </p:tgtEl>
                                        <p:attrNameLst>
                                          <p:attrName>style.visibility</p:attrName>
                                        </p:attrNameLst>
                                      </p:cBhvr>
                                      <p:to>
                                        <p:strVal val="visible"/>
                                      </p:to>
                                    </p:set>
                                    <p:animEffect transition="in" filter="fade">
                                      <p:cBhvr>
                                        <p:cTn id="121" dur="1000"/>
                                        <p:tgtEl>
                                          <p:spTgt spid="99"/>
                                        </p:tgtEl>
                                      </p:cBhvr>
                                    </p:animEffect>
                                    <p:anim calcmode="lin" valueType="num">
                                      <p:cBhvr>
                                        <p:cTn id="122" dur="1000" fill="hold"/>
                                        <p:tgtEl>
                                          <p:spTgt spid="99"/>
                                        </p:tgtEl>
                                        <p:attrNameLst>
                                          <p:attrName>ppt_x</p:attrName>
                                        </p:attrNameLst>
                                      </p:cBhvr>
                                      <p:tavLst>
                                        <p:tav tm="0">
                                          <p:val>
                                            <p:strVal val="#ppt_x"/>
                                          </p:val>
                                        </p:tav>
                                        <p:tav tm="100000">
                                          <p:val>
                                            <p:strVal val="#ppt_x"/>
                                          </p:val>
                                        </p:tav>
                                      </p:tavLst>
                                    </p:anim>
                                    <p:anim calcmode="lin" valueType="num">
                                      <p:cBhvr>
                                        <p:cTn id="12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3" grpId="0" animBg="1"/>
      <p:bldP spid="4" grpId="0" animBg="1"/>
      <p:bldP spid="6" grpId="0"/>
      <p:bldP spid="7" grpId="0" autoUpdateAnimBg="0" build="p"/>
      <p:bldP spid="8" grpId="0" animBg="1"/>
      <p:bldP spid="9" grpId="0" animBg="1"/>
      <p:bldP spid="10" grpId="0" animBg="1"/>
      <p:bldP spid="12" grpId="0" animBg="1"/>
      <p:bldP spid="13" grpId="0" animBg="1"/>
      <p:bldP spid="98" grpId="0"/>
      <p:bldP spid="99" grpId="0"/>
      <p:bldP spid="100" grpId="0" autoUpdateAnimBg="0" build="p"/>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Lst>
  </p:timing>
</p:sld>
</file>

<file path=ppt/tags/tag1.xml><?xml version="1.0" encoding="utf-8"?>
<p:tagLst xmlns:p="http://schemas.openxmlformats.org/presentationml/2006/main">
  <p:tag name="PA" val="v5.2.8"/>
</p:tagLst>
</file>

<file path=ppt/tags/tag10.xml><?xml version="1.0" encoding="utf-8"?>
<p:tagLst xmlns:p="http://schemas.openxmlformats.org/presentationml/2006/main">
  <p:tag name="PA" val="v5.2.8"/>
</p:tagLst>
</file>

<file path=ppt/tags/tag100.xml><?xml version="1.0" encoding="utf-8"?>
<p:tagLst xmlns:p="http://schemas.openxmlformats.org/presentationml/2006/main">
  <p:tag name="PA" val="v5.2.8"/>
</p:tagLst>
</file>

<file path=ppt/tags/tag101.xml><?xml version="1.0" encoding="utf-8"?>
<p:tagLst xmlns:p="http://schemas.openxmlformats.org/presentationml/2006/main">
  <p:tag name="PA" val="v5.2.8"/>
</p:tagLst>
</file>

<file path=ppt/tags/tag102.xml><?xml version="1.0" encoding="utf-8"?>
<p:tagLst xmlns:p="http://schemas.openxmlformats.org/presentationml/2006/main">
  <p:tag name="PA" val="v5.2.8"/>
</p:tagLst>
</file>

<file path=ppt/tags/tag103.xml><?xml version="1.0" encoding="utf-8"?>
<p:tagLst xmlns:p="http://schemas.openxmlformats.org/presentationml/2006/main">
  <p:tag name="PA" val="v5.2.8"/>
</p:tagLst>
</file>

<file path=ppt/tags/tag104.xml><?xml version="1.0" encoding="utf-8"?>
<p:tagLst xmlns:p="http://schemas.openxmlformats.org/presentationml/2006/main">
  <p:tag name="PA" val="v5.2.8"/>
</p:tagLst>
</file>

<file path=ppt/tags/tag105.xml><?xml version="1.0" encoding="utf-8"?>
<p:tagLst xmlns:p="http://schemas.openxmlformats.org/presentationml/2006/main">
  <p:tag name="PA" val="v5.2.8"/>
</p:tagLst>
</file>

<file path=ppt/tags/tag106.xml><?xml version="1.0" encoding="utf-8"?>
<p:tagLst xmlns:p="http://schemas.openxmlformats.org/presentationml/2006/main">
  <p:tag name="PA" val="v5.2.8"/>
</p:tagLst>
</file>

<file path=ppt/tags/tag107.xml><?xml version="1.0" encoding="utf-8"?>
<p:tagLst xmlns:p="http://schemas.openxmlformats.org/presentationml/2006/main">
  <p:tag name="PA" val="v5.2.8"/>
</p:tagLst>
</file>

<file path=ppt/tags/tag108.xml><?xml version="1.0" encoding="utf-8"?>
<p:tagLst xmlns:p="http://schemas.openxmlformats.org/presentationml/2006/main">
  <p:tag name="PA" val="v5.2.8"/>
</p:tagLst>
</file>

<file path=ppt/tags/tag109.xml><?xml version="1.0" encoding="utf-8"?>
<p:tagLst xmlns:p="http://schemas.openxmlformats.org/presentationml/2006/main">
  <p:tag name="PA" val="v5.2.8"/>
</p:tagLst>
</file>

<file path=ppt/tags/tag11.xml><?xml version="1.0" encoding="utf-8"?>
<p:tagLst xmlns:p="http://schemas.openxmlformats.org/presentationml/2006/main">
  <p:tag name="PA" val="v5.2.8"/>
</p:tagLst>
</file>

<file path=ppt/tags/tag110.xml><?xml version="1.0" encoding="utf-8"?>
<p:tagLst xmlns:p="http://schemas.openxmlformats.org/presentationml/2006/main">
  <p:tag name="PA" val="v5.2.8"/>
</p:tagLst>
</file>

<file path=ppt/tags/tag111.xml><?xml version="1.0" encoding="utf-8"?>
<p:tagLst xmlns:p="http://schemas.openxmlformats.org/presentationml/2006/main">
  <p:tag name="PA" val="v5.2.8"/>
</p:tagLst>
</file>

<file path=ppt/tags/tag112.xml><?xml version="1.0" encoding="utf-8"?>
<p:tagLst xmlns:p="http://schemas.openxmlformats.org/presentationml/2006/main">
  <p:tag name="PA" val="v5.2.8"/>
</p:tagLst>
</file>

<file path=ppt/tags/tag113.xml><?xml version="1.0" encoding="utf-8"?>
<p:tagLst xmlns:p="http://schemas.openxmlformats.org/presentationml/2006/main">
  <p:tag name="PA" val="v5.2.8"/>
</p:tagLst>
</file>

<file path=ppt/tags/tag114.xml><?xml version="1.0" encoding="utf-8"?>
<p:tagLst xmlns:p="http://schemas.openxmlformats.org/presentationml/2006/main">
  <p:tag name="PA" val="v5.2.8"/>
</p:tagLst>
</file>

<file path=ppt/tags/tag115.xml><?xml version="1.0" encoding="utf-8"?>
<p:tagLst xmlns:p="http://schemas.openxmlformats.org/presentationml/2006/main">
  <p:tag name="PA" val="v5.2.8"/>
</p:tagLst>
</file>

<file path=ppt/tags/tag116.xml><?xml version="1.0" encoding="utf-8"?>
<p:tagLst xmlns:p="http://schemas.openxmlformats.org/presentationml/2006/main">
  <p:tag name="PA" val="v5.2.8"/>
</p:tagLst>
</file>

<file path=ppt/tags/tag117.xml><?xml version="1.0" encoding="utf-8"?>
<p:tagLst xmlns:p="http://schemas.openxmlformats.org/presentationml/2006/main">
  <p:tag name="PA" val="v5.2.8"/>
</p:tagLst>
</file>

<file path=ppt/tags/tag118.xml><?xml version="1.0" encoding="utf-8"?>
<p:tagLst xmlns:p="http://schemas.openxmlformats.org/presentationml/2006/main">
  <p:tag name="PA" val="v5.2.8"/>
</p:tagLst>
</file>

<file path=ppt/tags/tag119.xml><?xml version="1.0" encoding="utf-8"?>
<p:tagLst xmlns:p="http://schemas.openxmlformats.org/presentationml/2006/main">
  <p:tag name="PA" val="v5.2.8"/>
</p:tagLst>
</file>

<file path=ppt/tags/tag12.xml><?xml version="1.0" encoding="utf-8"?>
<p:tagLst xmlns:p="http://schemas.openxmlformats.org/presentationml/2006/main">
  <p:tag name="PA" val="v5.2.8"/>
</p:tagLst>
</file>

<file path=ppt/tags/tag120.xml><?xml version="1.0" encoding="utf-8"?>
<p:tagLst xmlns:p="http://schemas.openxmlformats.org/presentationml/2006/main">
  <p:tag name="PA" val="v5.2.8"/>
</p:tagLst>
</file>

<file path=ppt/tags/tag121.xml><?xml version="1.0" encoding="utf-8"?>
<p:tagLst xmlns:p="http://schemas.openxmlformats.org/presentationml/2006/main">
  <p:tag name="PA" val="v5.2.8"/>
</p:tagLst>
</file>

<file path=ppt/tags/tag122.xml><?xml version="1.0" encoding="utf-8"?>
<p:tagLst xmlns:p="http://schemas.openxmlformats.org/presentationml/2006/main">
  <p:tag name="PA" val="v5.2.8"/>
</p:tagLst>
</file>

<file path=ppt/tags/tag123.xml><?xml version="1.0" encoding="utf-8"?>
<p:tagLst xmlns:p="http://schemas.openxmlformats.org/presentationml/2006/main">
  <p:tag name="PA" val="v5.2.8"/>
</p:tagLst>
</file>

<file path=ppt/tags/tag124.xml><?xml version="1.0" encoding="utf-8"?>
<p:tagLst xmlns:p="http://schemas.openxmlformats.org/presentationml/2006/main">
  <p:tag name="PA" val="v5.2.8"/>
</p:tagLst>
</file>

<file path=ppt/tags/tag125.xml><?xml version="1.0" encoding="utf-8"?>
<p:tagLst xmlns:p="http://schemas.openxmlformats.org/presentationml/2006/main">
  <p:tag name="PA" val="v5.2.8"/>
</p:tagLst>
</file>

<file path=ppt/tags/tag126.xml><?xml version="1.0" encoding="utf-8"?>
<p:tagLst xmlns:p="http://schemas.openxmlformats.org/presentationml/2006/main">
  <p:tag name="PA" val="v5.2.8"/>
</p:tagLst>
</file>

<file path=ppt/tags/tag127.xml><?xml version="1.0" encoding="utf-8"?>
<p:tagLst xmlns:p="http://schemas.openxmlformats.org/presentationml/2006/main">
  <p:tag name="PA" val="v5.2.8"/>
</p:tagLst>
</file>

<file path=ppt/tags/tag128.xml><?xml version="1.0" encoding="utf-8"?>
<p:tagLst xmlns:p="http://schemas.openxmlformats.org/presentationml/2006/main">
  <p:tag name="PA" val="v5.2.8"/>
</p:tagLst>
</file>

<file path=ppt/tags/tag129.xml><?xml version="1.0" encoding="utf-8"?>
<p:tagLst xmlns:p="http://schemas.openxmlformats.org/presentationml/2006/main">
  <p:tag name="PA" val="v5.2.8"/>
</p:tagLst>
</file>

<file path=ppt/tags/tag13.xml><?xml version="1.0" encoding="utf-8"?>
<p:tagLst xmlns:p="http://schemas.openxmlformats.org/presentationml/2006/main">
  <p:tag name="PA" val="v5.2.8"/>
</p:tagLst>
</file>

<file path=ppt/tags/tag130.xml><?xml version="1.0" encoding="utf-8"?>
<p:tagLst xmlns:p="http://schemas.openxmlformats.org/presentationml/2006/main">
  <p:tag name="PA" val="v5.2.8"/>
</p:tagLst>
</file>

<file path=ppt/tags/tag131.xml><?xml version="1.0" encoding="utf-8"?>
<p:tagLst xmlns:p="http://schemas.openxmlformats.org/presentationml/2006/main">
  <p:tag name="PA" val="v5.2.8"/>
</p:tagLst>
</file>

<file path=ppt/tags/tag132.xml><?xml version="1.0" encoding="utf-8"?>
<p:tagLst xmlns:p="http://schemas.openxmlformats.org/presentationml/2006/main">
  <p:tag name="PA" val="v5.2.8"/>
</p:tagLst>
</file>

<file path=ppt/tags/tag133.xml><?xml version="1.0" encoding="utf-8"?>
<p:tagLst xmlns:p="http://schemas.openxmlformats.org/presentationml/2006/main">
  <p:tag name="PA" val="v5.2.8"/>
</p:tagLst>
</file>

<file path=ppt/tags/tag134.xml><?xml version="1.0" encoding="utf-8"?>
<p:tagLst xmlns:p="http://schemas.openxmlformats.org/presentationml/2006/main">
  <p:tag name="PA" val="v5.2.8"/>
</p:tagLst>
</file>

<file path=ppt/tags/tag135.xml><?xml version="1.0" encoding="utf-8"?>
<p:tagLst xmlns:p="http://schemas.openxmlformats.org/presentationml/2006/main">
  <p:tag name="PA" val="v5.2.8"/>
</p:tagLst>
</file>

<file path=ppt/tags/tag136.xml><?xml version="1.0" encoding="utf-8"?>
<p:tagLst xmlns:p="http://schemas.openxmlformats.org/presentationml/2006/main">
  <p:tag name="PA" val="v5.2.8"/>
</p:tagLst>
</file>

<file path=ppt/tags/tag137.xml><?xml version="1.0" encoding="utf-8"?>
<p:tagLst xmlns:p="http://schemas.openxmlformats.org/presentationml/2006/main">
  <p:tag name="PA" val="v5.2.8"/>
</p:tagLst>
</file>

<file path=ppt/tags/tag138.xml><?xml version="1.0" encoding="utf-8"?>
<p:tagLst xmlns:p="http://schemas.openxmlformats.org/presentationml/2006/main">
  <p:tag name="PA" val="v5.2.8"/>
</p:tagLst>
</file>

<file path=ppt/tags/tag139.xml><?xml version="1.0" encoding="utf-8"?>
<p:tagLst xmlns:p="http://schemas.openxmlformats.org/presentationml/2006/main">
  <p:tag name="PA" val="v5.2.8"/>
</p:tagLst>
</file>

<file path=ppt/tags/tag14.xml><?xml version="1.0" encoding="utf-8"?>
<p:tagLst xmlns:p="http://schemas.openxmlformats.org/presentationml/2006/main">
  <p:tag name="PA" val="v5.2.8"/>
</p:tagLst>
</file>

<file path=ppt/tags/tag140.xml><?xml version="1.0" encoding="utf-8"?>
<p:tagLst xmlns:p="http://schemas.openxmlformats.org/presentationml/2006/main">
  <p:tag name="PA" val="v5.2.8"/>
</p:tagLst>
</file>

<file path=ppt/tags/tag141.xml><?xml version="1.0" encoding="utf-8"?>
<p:tagLst xmlns:p="http://schemas.openxmlformats.org/presentationml/2006/main">
  <p:tag name="PA" val="v5.2.8"/>
</p:tagLst>
</file>

<file path=ppt/tags/tag142.xml><?xml version="1.0" encoding="utf-8"?>
<p:tagLst xmlns:p="http://schemas.openxmlformats.org/presentationml/2006/main">
  <p:tag name="PA" val="v5.2.8"/>
</p:tagLst>
</file>

<file path=ppt/tags/tag143.xml><?xml version="1.0" encoding="utf-8"?>
<p:tagLst xmlns:p="http://schemas.openxmlformats.org/presentationml/2006/main">
  <p:tag name="PA" val="v5.2.8"/>
</p:tagLst>
</file>

<file path=ppt/tags/tag144.xml><?xml version="1.0" encoding="utf-8"?>
<p:tagLst xmlns:p="http://schemas.openxmlformats.org/presentationml/2006/main">
  <p:tag name="PA" val="v5.2.8"/>
</p:tagLst>
</file>

<file path=ppt/tags/tag145.xml><?xml version="1.0" encoding="utf-8"?>
<p:tagLst xmlns:p="http://schemas.openxmlformats.org/presentationml/2006/main">
  <p:tag name="PA" val="v5.2.8"/>
</p:tagLst>
</file>

<file path=ppt/tags/tag146.xml><?xml version="1.0" encoding="utf-8"?>
<p:tagLst xmlns:p="http://schemas.openxmlformats.org/presentationml/2006/main">
  <p:tag name="PA" val="v5.2.8"/>
</p:tagLst>
</file>

<file path=ppt/tags/tag147.xml><?xml version="1.0" encoding="utf-8"?>
<p:tagLst xmlns:p="http://schemas.openxmlformats.org/presentationml/2006/main">
  <p:tag name="PA" val="v5.2.8"/>
</p:tagLst>
</file>

<file path=ppt/tags/tag148.xml><?xml version="1.0" encoding="utf-8"?>
<p:tagLst xmlns:p="http://schemas.openxmlformats.org/presentationml/2006/main">
  <p:tag name="PA" val="v5.2.8"/>
</p:tagLst>
</file>

<file path=ppt/tags/tag149.xml><?xml version="1.0" encoding="utf-8"?>
<p:tagLst xmlns:p="http://schemas.openxmlformats.org/presentationml/2006/main">
  <p:tag name="PA" val="v5.2.8"/>
</p:tagLst>
</file>

<file path=ppt/tags/tag15.xml><?xml version="1.0" encoding="utf-8"?>
<p:tagLst xmlns:p="http://schemas.openxmlformats.org/presentationml/2006/main">
  <p:tag name="PA" val="v5.2.8"/>
</p:tagLst>
</file>

<file path=ppt/tags/tag150.xml><?xml version="1.0" encoding="utf-8"?>
<p:tagLst xmlns:p="http://schemas.openxmlformats.org/presentationml/2006/main">
  <p:tag name="PA" val="v5.2.8"/>
</p:tagLst>
</file>

<file path=ppt/tags/tag151.xml><?xml version="1.0" encoding="utf-8"?>
<p:tagLst xmlns:p="http://schemas.openxmlformats.org/presentationml/2006/main">
  <p:tag name="PA" val="v5.2.8"/>
</p:tagLst>
</file>

<file path=ppt/tags/tag152.xml><?xml version="1.0" encoding="utf-8"?>
<p:tagLst xmlns:p="http://schemas.openxmlformats.org/presentationml/2006/main">
  <p:tag name="PA" val="v5.2.8"/>
</p:tagLst>
</file>

<file path=ppt/tags/tag153.xml><?xml version="1.0" encoding="utf-8"?>
<p:tagLst xmlns:p="http://schemas.openxmlformats.org/presentationml/2006/main">
  <p:tag name="PA" val="v5.2.8"/>
</p:tagLst>
</file>

<file path=ppt/tags/tag154.xml><?xml version="1.0" encoding="utf-8"?>
<p:tagLst xmlns:p="http://schemas.openxmlformats.org/presentationml/2006/main">
  <p:tag name="PA" val="v5.2.8"/>
</p:tagLst>
</file>

<file path=ppt/tags/tag155.xml><?xml version="1.0" encoding="utf-8"?>
<p:tagLst xmlns:p="http://schemas.openxmlformats.org/presentationml/2006/main">
  <p:tag name="PA" val="v5.2.8"/>
</p:tagLst>
</file>

<file path=ppt/tags/tag156.xml><?xml version="1.0" encoding="utf-8"?>
<p:tagLst xmlns:p="http://schemas.openxmlformats.org/presentationml/2006/main">
  <p:tag name="PA" val="v5.2.8"/>
</p:tagLst>
</file>

<file path=ppt/tags/tag157.xml><?xml version="1.0" encoding="utf-8"?>
<p:tagLst xmlns:p="http://schemas.openxmlformats.org/presentationml/2006/main">
  <p:tag name="PA" val="v5.2.8"/>
</p:tagLst>
</file>

<file path=ppt/tags/tag158.xml><?xml version="1.0" encoding="utf-8"?>
<p:tagLst xmlns:p="http://schemas.openxmlformats.org/presentationml/2006/main">
  <p:tag name="PA" val="v5.2.8"/>
</p:tagLst>
</file>

<file path=ppt/tags/tag159.xml><?xml version="1.0" encoding="utf-8"?>
<p:tagLst xmlns:p="http://schemas.openxmlformats.org/presentationml/2006/main">
  <p:tag name="PA" val="v5.2.8"/>
</p:tagLst>
</file>

<file path=ppt/tags/tag16.xml><?xml version="1.0" encoding="utf-8"?>
<p:tagLst xmlns:p="http://schemas.openxmlformats.org/presentationml/2006/main">
  <p:tag name="PA" val="v5.2.8"/>
</p:tagLst>
</file>

<file path=ppt/tags/tag160.xml><?xml version="1.0" encoding="utf-8"?>
<p:tagLst xmlns:p="http://schemas.openxmlformats.org/presentationml/2006/main">
  <p:tag name="PA" val="v5.2.8"/>
</p:tagLst>
</file>

<file path=ppt/tags/tag161.xml><?xml version="1.0" encoding="utf-8"?>
<p:tagLst xmlns:p="http://schemas.openxmlformats.org/presentationml/2006/main">
  <p:tag name="PA" val="v5.2.8"/>
</p:tagLst>
</file>

<file path=ppt/tags/tag162.xml><?xml version="1.0" encoding="utf-8"?>
<p:tagLst xmlns:p="http://schemas.openxmlformats.org/presentationml/2006/main">
  <p:tag name="PA" val="v5.2.8"/>
</p:tagLst>
</file>

<file path=ppt/tags/tag163.xml><?xml version="1.0" encoding="utf-8"?>
<p:tagLst xmlns:p="http://schemas.openxmlformats.org/presentationml/2006/main">
  <p:tag name="PA" val="v5.2.8"/>
</p:tagLst>
</file>

<file path=ppt/tags/tag164.xml><?xml version="1.0" encoding="utf-8"?>
<p:tagLst xmlns:p="http://schemas.openxmlformats.org/presentationml/2006/main">
  <p:tag name="PA" val="v5.2.8"/>
</p:tagLst>
</file>

<file path=ppt/tags/tag165.xml><?xml version="1.0" encoding="utf-8"?>
<p:tagLst xmlns:p="http://schemas.openxmlformats.org/presentationml/2006/main">
  <p:tag name="PA" val="v5.2.8"/>
</p:tagLst>
</file>

<file path=ppt/tags/tag166.xml><?xml version="1.0" encoding="utf-8"?>
<p:tagLst xmlns:p="http://schemas.openxmlformats.org/presentationml/2006/main">
  <p:tag name="PA" val="v5.2.8"/>
</p:tagLst>
</file>

<file path=ppt/tags/tag167.xml><?xml version="1.0" encoding="utf-8"?>
<p:tagLst xmlns:p="http://schemas.openxmlformats.org/presentationml/2006/main">
  <p:tag name="PA" val="v5.2.8"/>
</p:tagLst>
</file>

<file path=ppt/tags/tag168.xml><?xml version="1.0" encoding="utf-8"?>
<p:tagLst xmlns:p="http://schemas.openxmlformats.org/presentationml/2006/main">
  <p:tag name="PA" val="v5.2.8"/>
</p:tagLst>
</file>

<file path=ppt/tags/tag169.xml><?xml version="1.0" encoding="utf-8"?>
<p:tagLst xmlns:p="http://schemas.openxmlformats.org/presentationml/2006/main">
  <p:tag name="PA" val="v5.2.8"/>
</p:tagLst>
</file>

<file path=ppt/tags/tag17.xml><?xml version="1.0" encoding="utf-8"?>
<p:tagLst xmlns:p="http://schemas.openxmlformats.org/presentationml/2006/main">
  <p:tag name="PA" val="v5.2.8"/>
</p:tagLst>
</file>

<file path=ppt/tags/tag170.xml><?xml version="1.0" encoding="utf-8"?>
<p:tagLst xmlns:p="http://schemas.openxmlformats.org/presentationml/2006/main">
  <p:tag name="PA" val="v5.2.8"/>
</p:tagLst>
</file>

<file path=ppt/tags/tag171.xml><?xml version="1.0" encoding="utf-8"?>
<p:tagLst xmlns:p="http://schemas.openxmlformats.org/presentationml/2006/main">
  <p:tag name="PA" val="v5.2.8"/>
</p:tagLst>
</file>

<file path=ppt/tags/tag172.xml><?xml version="1.0" encoding="utf-8"?>
<p:tagLst xmlns:p="http://schemas.openxmlformats.org/presentationml/2006/main">
  <p:tag name="PA" val="v5.2.8"/>
</p:tagLst>
</file>

<file path=ppt/tags/tag173.xml><?xml version="1.0" encoding="utf-8"?>
<p:tagLst xmlns:p="http://schemas.openxmlformats.org/presentationml/2006/main">
  <p:tag name="PA" val="v5.2.8"/>
</p:tagLst>
</file>

<file path=ppt/tags/tag174.xml><?xml version="1.0" encoding="utf-8"?>
<p:tagLst xmlns:p="http://schemas.openxmlformats.org/presentationml/2006/main">
  <p:tag name="PA" val="v5.2.8"/>
</p:tagLst>
</file>

<file path=ppt/tags/tag175.xml><?xml version="1.0" encoding="utf-8"?>
<p:tagLst xmlns:p="http://schemas.openxmlformats.org/presentationml/2006/main">
  <p:tag name="PA" val="v5.2.8"/>
</p:tagLst>
</file>

<file path=ppt/tags/tag176.xml><?xml version="1.0" encoding="utf-8"?>
<p:tagLst xmlns:p="http://schemas.openxmlformats.org/presentationml/2006/main">
  <p:tag name="PA" val="v5.2.8"/>
</p:tagLst>
</file>

<file path=ppt/tags/tag177.xml><?xml version="1.0" encoding="utf-8"?>
<p:tagLst xmlns:p="http://schemas.openxmlformats.org/presentationml/2006/main">
  <p:tag name="PA" val="v5.2.8"/>
</p:tagLst>
</file>

<file path=ppt/tags/tag178.xml><?xml version="1.0" encoding="utf-8"?>
<p:tagLst xmlns:p="http://schemas.openxmlformats.org/presentationml/2006/main">
  <p:tag name="PA" val="v5.2.8"/>
</p:tagLst>
</file>

<file path=ppt/tags/tag179.xml><?xml version="1.0" encoding="utf-8"?>
<p:tagLst xmlns:p="http://schemas.openxmlformats.org/presentationml/2006/main">
  <p:tag name="PA" val="v5.2.8"/>
</p:tagLst>
</file>

<file path=ppt/tags/tag18.xml><?xml version="1.0" encoding="utf-8"?>
<p:tagLst xmlns:p="http://schemas.openxmlformats.org/presentationml/2006/main">
  <p:tag name="PA" val="v5.2.8"/>
</p:tagLst>
</file>

<file path=ppt/tags/tag180.xml><?xml version="1.0" encoding="utf-8"?>
<p:tagLst xmlns:p="http://schemas.openxmlformats.org/presentationml/2006/main">
  <p:tag name="PA" val="v5.2.8"/>
</p:tagLst>
</file>

<file path=ppt/tags/tag181.xml><?xml version="1.0" encoding="utf-8"?>
<p:tagLst xmlns:p="http://schemas.openxmlformats.org/presentationml/2006/main">
  <p:tag name="PA" val="v5.2.8"/>
</p:tagLst>
</file>

<file path=ppt/tags/tag182.xml><?xml version="1.0" encoding="utf-8"?>
<p:tagLst xmlns:p="http://schemas.openxmlformats.org/presentationml/2006/main">
  <p:tag name="PA" val="v5.2.8"/>
</p:tagLst>
</file>

<file path=ppt/tags/tag183.xml><?xml version="1.0" encoding="utf-8"?>
<p:tagLst xmlns:p="http://schemas.openxmlformats.org/presentationml/2006/main">
  <p:tag name="PA" val="v5.2.8"/>
</p:tagLst>
</file>

<file path=ppt/tags/tag184.xml><?xml version="1.0" encoding="utf-8"?>
<p:tagLst xmlns:p="http://schemas.openxmlformats.org/presentationml/2006/main">
  <p:tag name="PA" val="v5.2.8"/>
</p:tagLst>
</file>

<file path=ppt/tags/tag185.xml><?xml version="1.0" encoding="utf-8"?>
<p:tagLst xmlns:p="http://schemas.openxmlformats.org/presentationml/2006/main">
  <p:tag name="PA" val="v5.2.8"/>
</p:tagLst>
</file>

<file path=ppt/tags/tag186.xml><?xml version="1.0" encoding="utf-8"?>
<p:tagLst xmlns:p="http://schemas.openxmlformats.org/presentationml/2006/main">
  <p:tag name="PA" val="v5.2.8"/>
</p:tagLst>
</file>

<file path=ppt/tags/tag187.xml><?xml version="1.0" encoding="utf-8"?>
<p:tagLst xmlns:p="http://schemas.openxmlformats.org/presentationml/2006/main">
  <p:tag name="PA" val="v5.2.8"/>
</p:tagLst>
</file>

<file path=ppt/tags/tag188.xml><?xml version="1.0" encoding="utf-8"?>
<p:tagLst xmlns:p="http://schemas.openxmlformats.org/presentationml/2006/main">
  <p:tag name="PA" val="v5.2.8"/>
</p:tagLst>
</file>

<file path=ppt/tags/tag189.xml><?xml version="1.0" encoding="utf-8"?>
<p:tagLst xmlns:p="http://schemas.openxmlformats.org/presentationml/2006/main">
  <p:tag name="PA" val="v5.2.8"/>
</p:tagLst>
</file>

<file path=ppt/tags/tag19.xml><?xml version="1.0" encoding="utf-8"?>
<p:tagLst xmlns:p="http://schemas.openxmlformats.org/presentationml/2006/main">
  <p:tag name="PA" val="v5.2.8"/>
</p:tagLst>
</file>

<file path=ppt/tags/tag190.xml><?xml version="1.0" encoding="utf-8"?>
<p:tagLst xmlns:p="http://schemas.openxmlformats.org/presentationml/2006/main">
  <p:tag name="PA" val="v5.2.8"/>
</p:tagLst>
</file>

<file path=ppt/tags/tag191.xml><?xml version="1.0" encoding="utf-8"?>
<p:tagLst xmlns:p="http://schemas.openxmlformats.org/presentationml/2006/main">
  <p:tag name="PA" val="v5.2.8"/>
</p:tagLst>
</file>

<file path=ppt/tags/tag192.xml><?xml version="1.0" encoding="utf-8"?>
<p:tagLst xmlns:p="http://schemas.openxmlformats.org/presentationml/2006/main">
  <p:tag name="PA" val="v5.2.8"/>
</p:tagLst>
</file>

<file path=ppt/tags/tag193.xml><?xml version="1.0" encoding="utf-8"?>
<p:tagLst xmlns:p="http://schemas.openxmlformats.org/presentationml/2006/main">
  <p:tag name="PA" val="v5.2.8"/>
</p:tagLst>
</file>

<file path=ppt/tags/tag194.xml><?xml version="1.0" encoding="utf-8"?>
<p:tagLst xmlns:p="http://schemas.openxmlformats.org/presentationml/2006/main">
  <p:tag name="PA" val="v5.2.8"/>
</p:tagLst>
</file>

<file path=ppt/tags/tag195.xml><?xml version="1.0" encoding="utf-8"?>
<p:tagLst xmlns:p="http://schemas.openxmlformats.org/presentationml/2006/main">
  <p:tag name="PA" val="v5.2.8"/>
</p:tagLst>
</file>

<file path=ppt/tags/tag196.xml><?xml version="1.0" encoding="utf-8"?>
<p:tagLst xmlns:p="http://schemas.openxmlformats.org/presentationml/2006/main">
  <p:tag name="PA" val="v5.2.8"/>
</p:tagLst>
</file>

<file path=ppt/tags/tag197.xml><?xml version="1.0" encoding="utf-8"?>
<p:tagLst xmlns:p="http://schemas.openxmlformats.org/presentationml/2006/main">
  <p:tag name="PA" val="v5.2.8"/>
</p:tagLst>
</file>

<file path=ppt/tags/tag198.xml><?xml version="1.0" encoding="utf-8"?>
<p:tagLst xmlns:p="http://schemas.openxmlformats.org/presentationml/2006/main">
  <p:tag name="PA" val="v5.2.8"/>
</p:tagLst>
</file>

<file path=ppt/tags/tag199.xml><?xml version="1.0" encoding="utf-8"?>
<p:tagLst xmlns:p="http://schemas.openxmlformats.org/presentationml/2006/main">
  <p:tag name="PA" val="v5.2.8"/>
</p:tagLst>
</file>

<file path=ppt/tags/tag2.xml><?xml version="1.0" encoding="utf-8"?>
<p:tagLst xmlns:p="http://schemas.openxmlformats.org/presentationml/2006/main">
  <p:tag name="PA" val="v5.2.8"/>
</p:tagLst>
</file>

<file path=ppt/tags/tag20.xml><?xml version="1.0" encoding="utf-8"?>
<p:tagLst xmlns:p="http://schemas.openxmlformats.org/presentationml/2006/main">
  <p:tag name="PA" val="v5.2.8"/>
</p:tagLst>
</file>

<file path=ppt/tags/tag200.xml><?xml version="1.0" encoding="utf-8"?>
<p:tagLst xmlns:p="http://schemas.openxmlformats.org/presentationml/2006/main">
  <p:tag name="PA" val="v5.2.8"/>
</p:tagLst>
</file>

<file path=ppt/tags/tag201.xml><?xml version="1.0" encoding="utf-8"?>
<p:tagLst xmlns:p="http://schemas.openxmlformats.org/presentationml/2006/main">
  <p:tag name="commondata" val="eyJoZGlkIjoiYjk5ODM0YmMxOWJiYWQyNDU4MGIzYWRmYTA0ZmI5NDcifQ=="/>
</p:tagLst>
</file>

<file path=ppt/tags/tag21.xml><?xml version="1.0" encoding="utf-8"?>
<p:tagLst xmlns:p="http://schemas.openxmlformats.org/presentationml/2006/main">
  <p:tag name="PA" val="v5.2.8"/>
</p:tagLst>
</file>

<file path=ppt/tags/tag22.xml><?xml version="1.0" encoding="utf-8"?>
<p:tagLst xmlns:p="http://schemas.openxmlformats.org/presentationml/2006/main">
  <p:tag name="PA" val="v5.2.8"/>
</p:tagLst>
</file>

<file path=ppt/tags/tag23.xml><?xml version="1.0" encoding="utf-8"?>
<p:tagLst xmlns:p="http://schemas.openxmlformats.org/presentationml/2006/main">
  <p:tag name="PA" val="v5.2.8"/>
</p:tagLst>
</file>

<file path=ppt/tags/tag24.xml><?xml version="1.0" encoding="utf-8"?>
<p:tagLst xmlns:p="http://schemas.openxmlformats.org/presentationml/2006/main">
  <p:tag name="PA" val="v5.2.8"/>
</p:tagLst>
</file>

<file path=ppt/tags/tag25.xml><?xml version="1.0" encoding="utf-8"?>
<p:tagLst xmlns:p="http://schemas.openxmlformats.org/presentationml/2006/main">
  <p:tag name="PA" val="v5.2.8"/>
</p:tagLst>
</file>

<file path=ppt/tags/tag26.xml><?xml version="1.0" encoding="utf-8"?>
<p:tagLst xmlns:p="http://schemas.openxmlformats.org/presentationml/2006/main">
  <p:tag name="PA" val="v5.2.8"/>
</p:tagLst>
</file>

<file path=ppt/tags/tag27.xml><?xml version="1.0" encoding="utf-8"?>
<p:tagLst xmlns:p="http://schemas.openxmlformats.org/presentationml/2006/main">
  <p:tag name="PA" val="v5.2.8"/>
</p:tagLst>
</file>

<file path=ppt/tags/tag28.xml><?xml version="1.0" encoding="utf-8"?>
<p:tagLst xmlns:p="http://schemas.openxmlformats.org/presentationml/2006/main">
  <p:tag name="PA" val="v5.2.8"/>
</p:tagLst>
</file>

<file path=ppt/tags/tag29.xml><?xml version="1.0" encoding="utf-8"?>
<p:tagLst xmlns:p="http://schemas.openxmlformats.org/presentationml/2006/main">
  <p:tag name="PA" val="v5.2.8"/>
</p:tagLst>
</file>

<file path=ppt/tags/tag3.xml><?xml version="1.0" encoding="utf-8"?>
<p:tagLst xmlns:p="http://schemas.openxmlformats.org/presentationml/2006/main">
  <p:tag name="PA" val="v5.2.8"/>
</p:tagLst>
</file>

<file path=ppt/tags/tag30.xml><?xml version="1.0" encoding="utf-8"?>
<p:tagLst xmlns:p="http://schemas.openxmlformats.org/presentationml/2006/main">
  <p:tag name="PA" val="v5.2.8"/>
</p:tagLst>
</file>

<file path=ppt/tags/tag31.xml><?xml version="1.0" encoding="utf-8"?>
<p:tagLst xmlns:p="http://schemas.openxmlformats.org/presentationml/2006/main">
  <p:tag name="PA" val="v5.2.8"/>
</p:tagLst>
</file>

<file path=ppt/tags/tag32.xml><?xml version="1.0" encoding="utf-8"?>
<p:tagLst xmlns:p="http://schemas.openxmlformats.org/presentationml/2006/main">
  <p:tag name="PA" val="v5.2.8"/>
</p:tagLst>
</file>

<file path=ppt/tags/tag33.xml><?xml version="1.0" encoding="utf-8"?>
<p:tagLst xmlns:p="http://schemas.openxmlformats.org/presentationml/2006/main">
  <p:tag name="PA" val="v5.2.8"/>
</p:tagLst>
</file>

<file path=ppt/tags/tag34.xml><?xml version="1.0" encoding="utf-8"?>
<p:tagLst xmlns:p="http://schemas.openxmlformats.org/presentationml/2006/main">
  <p:tag name="PA" val="v5.2.8"/>
</p:tagLst>
</file>

<file path=ppt/tags/tag35.xml><?xml version="1.0" encoding="utf-8"?>
<p:tagLst xmlns:p="http://schemas.openxmlformats.org/presentationml/2006/main">
  <p:tag name="PA" val="v5.2.8"/>
</p:tagLst>
</file>

<file path=ppt/tags/tag36.xml><?xml version="1.0" encoding="utf-8"?>
<p:tagLst xmlns:p="http://schemas.openxmlformats.org/presentationml/2006/main">
  <p:tag name="PA" val="v5.2.8"/>
</p:tagLst>
</file>

<file path=ppt/tags/tag37.xml><?xml version="1.0" encoding="utf-8"?>
<p:tagLst xmlns:p="http://schemas.openxmlformats.org/presentationml/2006/main">
  <p:tag name="PA" val="v5.2.8"/>
</p:tagLst>
</file>

<file path=ppt/tags/tag38.xml><?xml version="1.0" encoding="utf-8"?>
<p:tagLst xmlns:p="http://schemas.openxmlformats.org/presentationml/2006/main">
  <p:tag name="PA" val="v5.2.8"/>
</p:tagLst>
</file>

<file path=ppt/tags/tag39.xml><?xml version="1.0" encoding="utf-8"?>
<p:tagLst xmlns:p="http://schemas.openxmlformats.org/presentationml/2006/main">
  <p:tag name="PA" val="v5.2.8"/>
</p:tagLst>
</file>

<file path=ppt/tags/tag4.xml><?xml version="1.0" encoding="utf-8"?>
<p:tagLst xmlns:p="http://schemas.openxmlformats.org/presentationml/2006/main">
  <p:tag name="PA" val="v5.2.8"/>
</p:tagLst>
</file>

<file path=ppt/tags/tag40.xml><?xml version="1.0" encoding="utf-8"?>
<p:tagLst xmlns:p="http://schemas.openxmlformats.org/presentationml/2006/main">
  <p:tag name="PA" val="v5.2.8"/>
</p:tagLst>
</file>

<file path=ppt/tags/tag41.xml><?xml version="1.0" encoding="utf-8"?>
<p:tagLst xmlns:p="http://schemas.openxmlformats.org/presentationml/2006/main">
  <p:tag name="PA" val="v5.2.8"/>
</p:tagLst>
</file>

<file path=ppt/tags/tag42.xml><?xml version="1.0" encoding="utf-8"?>
<p:tagLst xmlns:p="http://schemas.openxmlformats.org/presentationml/2006/main">
  <p:tag name="PA" val="v5.2.8"/>
</p:tagLst>
</file>

<file path=ppt/tags/tag43.xml><?xml version="1.0" encoding="utf-8"?>
<p:tagLst xmlns:p="http://schemas.openxmlformats.org/presentationml/2006/main">
  <p:tag name="PA" val="v5.2.8"/>
</p:tagLst>
</file>

<file path=ppt/tags/tag44.xml><?xml version="1.0" encoding="utf-8"?>
<p:tagLst xmlns:p="http://schemas.openxmlformats.org/presentationml/2006/main">
  <p:tag name="PA" val="v5.2.8"/>
</p:tagLst>
</file>

<file path=ppt/tags/tag45.xml><?xml version="1.0" encoding="utf-8"?>
<p:tagLst xmlns:p="http://schemas.openxmlformats.org/presentationml/2006/main">
  <p:tag name="PA" val="v5.2.8"/>
</p:tagLst>
</file>

<file path=ppt/tags/tag46.xml><?xml version="1.0" encoding="utf-8"?>
<p:tagLst xmlns:p="http://schemas.openxmlformats.org/presentationml/2006/main">
  <p:tag name="PA" val="v5.2.8"/>
</p:tagLst>
</file>

<file path=ppt/tags/tag47.xml><?xml version="1.0" encoding="utf-8"?>
<p:tagLst xmlns:p="http://schemas.openxmlformats.org/presentationml/2006/main">
  <p:tag name="PA" val="v5.2.8"/>
</p:tagLst>
</file>

<file path=ppt/tags/tag48.xml><?xml version="1.0" encoding="utf-8"?>
<p:tagLst xmlns:p="http://schemas.openxmlformats.org/presentationml/2006/main">
  <p:tag name="PA" val="v5.2.8"/>
</p:tagLst>
</file>

<file path=ppt/tags/tag49.xml><?xml version="1.0" encoding="utf-8"?>
<p:tagLst xmlns:p="http://schemas.openxmlformats.org/presentationml/2006/main">
  <p:tag name="PA" val="v5.2.8"/>
</p:tagLst>
</file>

<file path=ppt/tags/tag5.xml><?xml version="1.0" encoding="utf-8"?>
<p:tagLst xmlns:p="http://schemas.openxmlformats.org/presentationml/2006/main">
  <p:tag name="PA" val="v5.2.8"/>
</p:tagLst>
</file>

<file path=ppt/tags/tag50.xml><?xml version="1.0" encoding="utf-8"?>
<p:tagLst xmlns:p="http://schemas.openxmlformats.org/presentationml/2006/main">
  <p:tag name="PA" val="v5.2.8"/>
</p:tagLst>
</file>

<file path=ppt/tags/tag51.xml><?xml version="1.0" encoding="utf-8"?>
<p:tagLst xmlns:p="http://schemas.openxmlformats.org/presentationml/2006/main">
  <p:tag name="PA" val="v5.2.8"/>
</p:tagLst>
</file>

<file path=ppt/tags/tag52.xml><?xml version="1.0" encoding="utf-8"?>
<p:tagLst xmlns:p="http://schemas.openxmlformats.org/presentationml/2006/main">
  <p:tag name="PA" val="v5.2.8"/>
</p:tagLst>
</file>

<file path=ppt/tags/tag53.xml><?xml version="1.0" encoding="utf-8"?>
<p:tagLst xmlns:p="http://schemas.openxmlformats.org/presentationml/2006/main">
  <p:tag name="PA" val="v5.2.8"/>
</p:tagLst>
</file>

<file path=ppt/tags/tag54.xml><?xml version="1.0" encoding="utf-8"?>
<p:tagLst xmlns:p="http://schemas.openxmlformats.org/presentationml/2006/main">
  <p:tag name="PA" val="v5.2.8"/>
</p:tagLst>
</file>

<file path=ppt/tags/tag55.xml><?xml version="1.0" encoding="utf-8"?>
<p:tagLst xmlns:p="http://schemas.openxmlformats.org/presentationml/2006/main">
  <p:tag name="PA" val="v5.2.8"/>
</p:tagLst>
</file>

<file path=ppt/tags/tag56.xml><?xml version="1.0" encoding="utf-8"?>
<p:tagLst xmlns:p="http://schemas.openxmlformats.org/presentationml/2006/main">
  <p:tag name="PA" val="v5.2.8"/>
</p:tagLst>
</file>

<file path=ppt/tags/tag57.xml><?xml version="1.0" encoding="utf-8"?>
<p:tagLst xmlns:p="http://schemas.openxmlformats.org/presentationml/2006/main">
  <p:tag name="PA" val="v5.2.8"/>
</p:tagLst>
</file>

<file path=ppt/tags/tag58.xml><?xml version="1.0" encoding="utf-8"?>
<p:tagLst xmlns:p="http://schemas.openxmlformats.org/presentationml/2006/main">
  <p:tag name="PA" val="v5.2.8"/>
</p:tagLst>
</file>

<file path=ppt/tags/tag59.xml><?xml version="1.0" encoding="utf-8"?>
<p:tagLst xmlns:p="http://schemas.openxmlformats.org/presentationml/2006/main">
  <p:tag name="PA" val="v5.2.8"/>
</p:tagLst>
</file>

<file path=ppt/tags/tag6.xml><?xml version="1.0" encoding="utf-8"?>
<p:tagLst xmlns:p="http://schemas.openxmlformats.org/presentationml/2006/main">
  <p:tag name="PA" val="v5.2.8"/>
</p:tagLst>
</file>

<file path=ppt/tags/tag60.xml><?xml version="1.0" encoding="utf-8"?>
<p:tagLst xmlns:p="http://schemas.openxmlformats.org/presentationml/2006/main">
  <p:tag name="PA" val="v5.2.8"/>
</p:tagLst>
</file>

<file path=ppt/tags/tag61.xml><?xml version="1.0" encoding="utf-8"?>
<p:tagLst xmlns:p="http://schemas.openxmlformats.org/presentationml/2006/main">
  <p:tag name="PA" val="v5.2.8"/>
</p:tagLst>
</file>

<file path=ppt/tags/tag62.xml><?xml version="1.0" encoding="utf-8"?>
<p:tagLst xmlns:p="http://schemas.openxmlformats.org/presentationml/2006/main">
  <p:tag name="PA" val="v5.2.8"/>
</p:tagLst>
</file>

<file path=ppt/tags/tag63.xml><?xml version="1.0" encoding="utf-8"?>
<p:tagLst xmlns:p="http://schemas.openxmlformats.org/presentationml/2006/main">
  <p:tag name="PA" val="v5.2.8"/>
</p:tagLst>
</file>

<file path=ppt/tags/tag64.xml><?xml version="1.0" encoding="utf-8"?>
<p:tagLst xmlns:p="http://schemas.openxmlformats.org/presentationml/2006/main">
  <p:tag name="PA" val="v5.2.8"/>
</p:tagLst>
</file>

<file path=ppt/tags/tag65.xml><?xml version="1.0" encoding="utf-8"?>
<p:tagLst xmlns:p="http://schemas.openxmlformats.org/presentationml/2006/main">
  <p:tag name="PA" val="v5.2.8"/>
</p:tagLst>
</file>

<file path=ppt/tags/tag66.xml><?xml version="1.0" encoding="utf-8"?>
<p:tagLst xmlns:p="http://schemas.openxmlformats.org/presentationml/2006/main">
  <p:tag name="PA" val="v5.2.8"/>
</p:tagLst>
</file>

<file path=ppt/tags/tag67.xml><?xml version="1.0" encoding="utf-8"?>
<p:tagLst xmlns:p="http://schemas.openxmlformats.org/presentationml/2006/main">
  <p:tag name="PA" val="v5.2.8"/>
</p:tagLst>
</file>

<file path=ppt/tags/tag68.xml><?xml version="1.0" encoding="utf-8"?>
<p:tagLst xmlns:p="http://schemas.openxmlformats.org/presentationml/2006/main">
  <p:tag name="PA" val="v5.2.8"/>
</p:tagLst>
</file>

<file path=ppt/tags/tag69.xml><?xml version="1.0" encoding="utf-8"?>
<p:tagLst xmlns:p="http://schemas.openxmlformats.org/presentationml/2006/main">
  <p:tag name="PA" val="v5.2.8"/>
</p:tagLst>
</file>

<file path=ppt/tags/tag7.xml><?xml version="1.0" encoding="utf-8"?>
<p:tagLst xmlns:p="http://schemas.openxmlformats.org/presentationml/2006/main">
  <p:tag name="PA" val="v5.2.8"/>
</p:tagLst>
</file>

<file path=ppt/tags/tag70.xml><?xml version="1.0" encoding="utf-8"?>
<p:tagLst xmlns:p="http://schemas.openxmlformats.org/presentationml/2006/main">
  <p:tag name="PA" val="v5.2.8"/>
</p:tagLst>
</file>

<file path=ppt/tags/tag71.xml><?xml version="1.0" encoding="utf-8"?>
<p:tagLst xmlns:p="http://schemas.openxmlformats.org/presentationml/2006/main">
  <p:tag name="PA" val="v5.2.8"/>
</p:tagLst>
</file>

<file path=ppt/tags/tag72.xml><?xml version="1.0" encoding="utf-8"?>
<p:tagLst xmlns:p="http://schemas.openxmlformats.org/presentationml/2006/main">
  <p:tag name="PA" val="v5.2.8"/>
</p:tagLst>
</file>

<file path=ppt/tags/tag73.xml><?xml version="1.0" encoding="utf-8"?>
<p:tagLst xmlns:p="http://schemas.openxmlformats.org/presentationml/2006/main">
  <p:tag name="PA" val="v5.2.8"/>
</p:tagLst>
</file>

<file path=ppt/tags/tag74.xml><?xml version="1.0" encoding="utf-8"?>
<p:tagLst xmlns:p="http://schemas.openxmlformats.org/presentationml/2006/main">
  <p:tag name="PA" val="v5.2.8"/>
</p:tagLst>
</file>

<file path=ppt/tags/tag75.xml><?xml version="1.0" encoding="utf-8"?>
<p:tagLst xmlns:p="http://schemas.openxmlformats.org/presentationml/2006/main">
  <p:tag name="PA" val="v5.2.8"/>
</p:tagLst>
</file>

<file path=ppt/tags/tag76.xml><?xml version="1.0" encoding="utf-8"?>
<p:tagLst xmlns:p="http://schemas.openxmlformats.org/presentationml/2006/main">
  <p:tag name="PA" val="v5.2.8"/>
</p:tagLst>
</file>

<file path=ppt/tags/tag77.xml><?xml version="1.0" encoding="utf-8"?>
<p:tagLst xmlns:p="http://schemas.openxmlformats.org/presentationml/2006/main">
  <p:tag name="PA" val="v5.2.8"/>
</p:tagLst>
</file>

<file path=ppt/tags/tag78.xml><?xml version="1.0" encoding="utf-8"?>
<p:tagLst xmlns:p="http://schemas.openxmlformats.org/presentationml/2006/main">
  <p:tag name="PA" val="v5.2.8"/>
</p:tagLst>
</file>

<file path=ppt/tags/tag79.xml><?xml version="1.0" encoding="utf-8"?>
<p:tagLst xmlns:p="http://schemas.openxmlformats.org/presentationml/2006/main">
  <p:tag name="PA" val="v5.2.8"/>
</p:tagLst>
</file>

<file path=ppt/tags/tag8.xml><?xml version="1.0" encoding="utf-8"?>
<p:tagLst xmlns:p="http://schemas.openxmlformats.org/presentationml/2006/main">
  <p:tag name="PA" val="v5.2.8"/>
</p:tagLst>
</file>

<file path=ppt/tags/tag80.xml><?xml version="1.0" encoding="utf-8"?>
<p:tagLst xmlns:p="http://schemas.openxmlformats.org/presentationml/2006/main">
  <p:tag name="PA" val="v5.2.8"/>
</p:tagLst>
</file>

<file path=ppt/tags/tag81.xml><?xml version="1.0" encoding="utf-8"?>
<p:tagLst xmlns:p="http://schemas.openxmlformats.org/presentationml/2006/main">
  <p:tag name="PA" val="v5.2.8"/>
</p:tagLst>
</file>

<file path=ppt/tags/tag82.xml><?xml version="1.0" encoding="utf-8"?>
<p:tagLst xmlns:p="http://schemas.openxmlformats.org/presentationml/2006/main">
  <p:tag name="PA" val="v5.2.8"/>
</p:tagLst>
</file>

<file path=ppt/tags/tag83.xml><?xml version="1.0" encoding="utf-8"?>
<p:tagLst xmlns:p="http://schemas.openxmlformats.org/presentationml/2006/main">
  <p:tag name="PA" val="v5.2.8"/>
</p:tagLst>
</file>

<file path=ppt/tags/tag84.xml><?xml version="1.0" encoding="utf-8"?>
<p:tagLst xmlns:p="http://schemas.openxmlformats.org/presentationml/2006/main">
  <p:tag name="PA" val="v5.2.8"/>
</p:tagLst>
</file>

<file path=ppt/tags/tag85.xml><?xml version="1.0" encoding="utf-8"?>
<p:tagLst xmlns:p="http://schemas.openxmlformats.org/presentationml/2006/main">
  <p:tag name="PA" val="v5.2.8"/>
</p:tagLst>
</file>

<file path=ppt/tags/tag86.xml><?xml version="1.0" encoding="utf-8"?>
<p:tagLst xmlns:p="http://schemas.openxmlformats.org/presentationml/2006/main">
  <p:tag name="PA" val="v5.2.8"/>
</p:tagLst>
</file>

<file path=ppt/tags/tag87.xml><?xml version="1.0" encoding="utf-8"?>
<p:tagLst xmlns:p="http://schemas.openxmlformats.org/presentationml/2006/main">
  <p:tag name="PA" val="v5.2.8"/>
</p:tagLst>
</file>

<file path=ppt/tags/tag88.xml><?xml version="1.0" encoding="utf-8"?>
<p:tagLst xmlns:p="http://schemas.openxmlformats.org/presentationml/2006/main">
  <p:tag name="PA" val="v5.2.8"/>
</p:tagLst>
</file>

<file path=ppt/tags/tag89.xml><?xml version="1.0" encoding="utf-8"?>
<p:tagLst xmlns:p="http://schemas.openxmlformats.org/presentationml/2006/main">
  <p:tag name="PA" val="v5.2.8"/>
</p:tagLst>
</file>

<file path=ppt/tags/tag9.xml><?xml version="1.0" encoding="utf-8"?>
<p:tagLst xmlns:p="http://schemas.openxmlformats.org/presentationml/2006/main">
  <p:tag name="PA" val="v5.2.8"/>
</p:tagLst>
</file>

<file path=ppt/tags/tag90.xml><?xml version="1.0" encoding="utf-8"?>
<p:tagLst xmlns:p="http://schemas.openxmlformats.org/presentationml/2006/main">
  <p:tag name="PA" val="v5.2.8"/>
</p:tagLst>
</file>

<file path=ppt/tags/tag91.xml><?xml version="1.0" encoding="utf-8"?>
<p:tagLst xmlns:p="http://schemas.openxmlformats.org/presentationml/2006/main">
  <p:tag name="PA" val="v5.2.8"/>
</p:tagLst>
</file>

<file path=ppt/tags/tag92.xml><?xml version="1.0" encoding="utf-8"?>
<p:tagLst xmlns:p="http://schemas.openxmlformats.org/presentationml/2006/main">
  <p:tag name="PA" val="v5.2.8"/>
</p:tagLst>
</file>

<file path=ppt/tags/tag93.xml><?xml version="1.0" encoding="utf-8"?>
<p:tagLst xmlns:p="http://schemas.openxmlformats.org/presentationml/2006/main">
  <p:tag name="PA" val="v5.2.8"/>
</p:tagLst>
</file>

<file path=ppt/tags/tag94.xml><?xml version="1.0" encoding="utf-8"?>
<p:tagLst xmlns:p="http://schemas.openxmlformats.org/presentationml/2006/main">
  <p:tag name="PA" val="v5.2.8"/>
</p:tagLst>
</file>

<file path=ppt/tags/tag95.xml><?xml version="1.0" encoding="utf-8"?>
<p:tagLst xmlns:p="http://schemas.openxmlformats.org/presentationml/2006/main">
  <p:tag name="PA" val="v5.2.8"/>
</p:tagLst>
</file>

<file path=ppt/tags/tag96.xml><?xml version="1.0" encoding="utf-8"?>
<p:tagLst xmlns:p="http://schemas.openxmlformats.org/presentationml/2006/main">
  <p:tag name="PA" val="v5.2.8"/>
</p:tagLst>
</file>

<file path=ppt/tags/tag97.xml><?xml version="1.0" encoding="utf-8"?>
<p:tagLst xmlns:p="http://schemas.openxmlformats.org/presentationml/2006/main">
  <p:tag name="PA" val="v5.2.8"/>
</p:tagLst>
</file>

<file path=ppt/tags/tag98.xml><?xml version="1.0" encoding="utf-8"?>
<p:tagLst xmlns:p="http://schemas.openxmlformats.org/presentationml/2006/main">
  <p:tag name="PA" val="v5.2.8"/>
</p:tagLst>
</file>

<file path=ppt/tags/tag99.xml><?xml version="1.0" encoding="utf-8"?>
<p:tagLst xmlns:p="http://schemas.openxmlformats.org/presentationml/2006/main">
  <p:tag name="PA" val="v5.2.8"/>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4">
      <a:majorFont>
        <a:latin typeface="Times New Roman"/>
        <a:ea typeface="微软雅黑"/>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637043120006717608</Template>
  <TotalTime>0</TotalTime>
  <Words>11023</Words>
  <Application>WPS 演示</Application>
  <PresentationFormat>宽屏</PresentationFormat>
  <Paragraphs>2624</Paragraphs>
  <Slides>116</Slides>
  <Notes>38</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60</vt:i4>
      </vt:variant>
      <vt:variant>
        <vt:lpstr>幻灯片标题</vt:lpstr>
      </vt:variant>
      <vt:variant>
        <vt:i4>116</vt:i4>
      </vt:variant>
    </vt:vector>
  </HeadingPairs>
  <TitlesOfParts>
    <vt:vector size="198" baseType="lpstr">
      <vt:lpstr>Arial</vt:lpstr>
      <vt:lpstr>宋体</vt:lpstr>
      <vt:lpstr>Wingdings</vt:lpstr>
      <vt:lpstr>Songti SC</vt:lpstr>
      <vt:lpstr>Songti SC Black</vt:lpstr>
      <vt:lpstr>微软雅黑</vt:lpstr>
      <vt:lpstr>Times New Roman</vt:lpstr>
      <vt:lpstr>华文彩云</vt:lpstr>
      <vt:lpstr>楷体_GB2312</vt:lpstr>
      <vt:lpstr>新宋体</vt:lpstr>
      <vt:lpstr>Arial Unicode MS</vt:lpstr>
      <vt:lpstr>等线</vt:lpstr>
      <vt:lpstr>黑体</vt:lpstr>
      <vt:lpstr>Times New Roman</vt:lpstr>
      <vt:lpstr>Symbol</vt:lpstr>
      <vt:lpstr>Cambria Math</vt:lpstr>
      <vt:lpstr>楷体</vt:lpstr>
      <vt:lpstr>仿宋</vt:lpstr>
      <vt:lpstr>汉仪中楷简</vt:lpstr>
      <vt:lpstr>隶书</vt:lpstr>
      <vt:lpstr>长城楷体</vt:lpstr>
      <vt:lpstr>Office 主题​​</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Paint.Picture</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Equation.DSMT4</vt:lpstr>
      <vt:lpstr>Equation.3</vt:lpstr>
      <vt:lpstr>Paint.Picture</vt:lpstr>
      <vt:lpstr>Equation.3</vt:lpstr>
      <vt:lpstr>Equation.3</vt:lpstr>
      <vt:lpstr>Equation.KSEE3</vt:lpstr>
      <vt:lpstr>Equation.3</vt:lpstr>
      <vt:lpstr>Equation.DSMT4</vt:lpstr>
      <vt:lpstr>Equation.DSMT4</vt:lpstr>
      <vt:lpstr>Equation.DSMT4</vt:lpstr>
      <vt:lpstr>Equation.DSMT4</vt:lpstr>
      <vt:lpstr>Equation.DSMT4</vt:lpstr>
      <vt:lpstr>Equation.DSMT4</vt:lpstr>
      <vt:lpstr>Visio.Drawing.11</vt:lpstr>
      <vt:lpstr>Equation.3</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逻辑函数的标准形式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逻辑函数的化简方法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helen liu</dc:creator>
  <cp:lastModifiedBy>鹿浩</cp:lastModifiedBy>
  <cp:revision>420</cp:revision>
  <dcterms:created xsi:type="dcterms:W3CDTF">2019-09-16T14:38:00Z</dcterms:created>
  <dcterms:modified xsi:type="dcterms:W3CDTF">2024-10-16T13:50:48Z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9125B33A819D4785A8AC21A1F162FA91_12</vt:lpwstr>
  </property>
  <property fmtid="{D5CDD505-2E9C-101B-9397-08002B2CF9AE}" pid="3" name="KSOProductBuildVer">
    <vt:lpwstr>2052-12.1.0.18276</vt:lpwstr>
  </property>
</Properties>
</file>